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FFDD"/>
    <a:srgbClr val="CCFFFF"/>
    <a:srgbClr val="99FFCC"/>
    <a:srgbClr val="CC99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5E361B-0651-456D-9EED-32AB11E90BEF}" v="1" dt="2024-10-01T02:43:59.454"/>
    <p1510:client id="{5D8D8F51-851B-480E-9401-49CCBECCBE75}" v="4" dt="2024-10-01T00:39:43.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CE13E-F4D3-49E4-91A0-467AAD9A9A04}"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468E35-99D2-4F47-9857-C6F510F11400}" type="slidenum">
              <a:rPr kumimoji="1" lang="ja-JP" altLang="en-US" smtClean="0"/>
              <a:t>‹#›</a:t>
            </a:fld>
            <a:endParaRPr kumimoji="1" lang="ja-JP" altLang="en-US"/>
          </a:p>
        </p:txBody>
      </p:sp>
    </p:spTree>
    <p:extLst>
      <p:ext uri="{BB962C8B-B14F-4D97-AF65-F5344CB8AC3E}">
        <p14:creationId xmlns:p14="http://schemas.microsoft.com/office/powerpoint/2010/main" val="35543583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3735385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3621414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487356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909409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88276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326606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2647330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1408005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100953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3143359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532E9A-62C3-45FF-962E-5589E27FE8B9}"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190236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532E9A-62C3-45FF-962E-5589E27FE8B9}" type="datetimeFigureOut">
              <a:rPr kumimoji="1" lang="ja-JP" altLang="en-US" smtClean="0"/>
              <a:t>2026/1/6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650332-78D5-4B21-8F0C-AE0A13763AA7}" type="slidenum">
              <a:rPr kumimoji="1" lang="ja-JP" altLang="en-US" smtClean="0"/>
              <a:t>‹#›</a:t>
            </a:fld>
            <a:endParaRPr kumimoji="1" lang="ja-JP" altLang="en-US"/>
          </a:p>
        </p:txBody>
      </p:sp>
    </p:spTree>
    <p:extLst>
      <p:ext uri="{BB962C8B-B14F-4D97-AF65-F5344CB8AC3E}">
        <p14:creationId xmlns:p14="http://schemas.microsoft.com/office/powerpoint/2010/main" val="17273891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40F77785-3054-DDE4-4333-6CE3E2CFCDCB}"/>
              </a:ext>
            </a:extLst>
          </p:cNvPr>
          <p:cNvSpPr txBox="1"/>
          <p:nvPr/>
        </p:nvSpPr>
        <p:spPr>
          <a:xfrm>
            <a:off x="192639" y="1561205"/>
            <a:ext cx="9328427" cy="2031325"/>
          </a:xfrm>
          <a:prstGeom prst="rect">
            <a:avLst/>
          </a:prstGeom>
          <a:noFill/>
          <a:ln>
            <a:solidFill>
              <a:schemeClr val="tx1"/>
            </a:solidFill>
          </a:ln>
        </p:spPr>
        <p:txBody>
          <a:bodyPr wrap="square" numCol="1" rtlCol="0">
            <a:spAutoFit/>
          </a:bodyPr>
          <a:lstStyle/>
          <a:p>
            <a:r>
              <a:rPr kumimoji="1" lang="en-US" altLang="ja-JP" b="1" u="sng" dirty="0"/>
              <a:t>Company Profile </a:t>
            </a:r>
            <a:r>
              <a:rPr kumimoji="1" lang="en-US" altLang="ja-JP" sz="1200" dirty="0"/>
              <a:t>XXXXXXXXXXXXXXXXXXXXXXXXXXXXXXXXXXXXXXXXXXXXXXXXXXXXXXXXXXXXXXXXXXXXXXXXXXXXXXXXXXXXXXXXXXXXXXXXXXXXXXXXXXXXXXXXXXXXXXXXXXXXXXXXXXXXXXXXXXXXXXXXXXXXXXXXXXXXXXXXXXXXXXXXXXXXXXXXXXXXXXXXXXXXXXXXXXXXXXXX</a:t>
            </a:r>
            <a:endParaRPr kumimoji="1" lang="en-US" altLang="ja-JP" dirty="0"/>
          </a:p>
          <a:p>
            <a:endParaRPr kumimoji="1" lang="en-US" altLang="ja-JP" dirty="0"/>
          </a:p>
          <a:p>
            <a:endParaRPr kumimoji="1" lang="en-US" altLang="ja-JP" dirty="0"/>
          </a:p>
          <a:p>
            <a:endParaRPr kumimoji="1" lang="en-US" altLang="ja-JP" dirty="0"/>
          </a:p>
          <a:p>
            <a:r>
              <a:rPr kumimoji="1" lang="en-US" altLang="ja-JP" dirty="0"/>
              <a:t>                                                                                                       </a:t>
            </a:r>
          </a:p>
        </p:txBody>
      </p:sp>
      <p:sp>
        <p:nvSpPr>
          <p:cNvPr id="4" name="正方形/長方形 3">
            <a:extLst>
              <a:ext uri="{FF2B5EF4-FFF2-40B4-BE49-F238E27FC236}">
                <a16:creationId xmlns:a16="http://schemas.microsoft.com/office/drawing/2014/main" id="{12D82594-915B-82FF-13D4-215C953CBA60}"/>
              </a:ext>
            </a:extLst>
          </p:cNvPr>
          <p:cNvSpPr/>
          <p:nvPr/>
        </p:nvSpPr>
        <p:spPr>
          <a:xfrm>
            <a:off x="0" y="713037"/>
            <a:ext cx="12192000" cy="555704"/>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tabLst>
                <a:tab pos="3949700" algn="l"/>
              </a:tabLst>
            </a:pPr>
            <a:r>
              <a:rPr kumimoji="1" lang="ja-JP" altLang="en-US" sz="3600" dirty="0">
                <a:solidFill>
                  <a:schemeClr val="tx1"/>
                </a:solidFill>
              </a:rPr>
              <a:t>　</a:t>
            </a:r>
            <a:r>
              <a:rPr kumimoji="1" lang="en-US" altLang="ja-JP" sz="2800" dirty="0">
                <a:solidFill>
                  <a:schemeClr val="tx1"/>
                </a:solidFill>
              </a:rPr>
              <a:t>ABC Co., Ltd/</a:t>
            </a:r>
            <a:r>
              <a:rPr kumimoji="1" lang="ja-JP" altLang="en-US" sz="2800" dirty="0">
                <a:solidFill>
                  <a:schemeClr val="tx1"/>
                </a:solidFill>
              </a:rPr>
              <a:t>株式会社</a:t>
            </a:r>
            <a:r>
              <a:rPr kumimoji="1" lang="en-US" altLang="ja-JP" sz="2800" dirty="0">
                <a:solidFill>
                  <a:schemeClr val="tx1"/>
                </a:solidFill>
              </a:rPr>
              <a:t>ABC </a:t>
            </a:r>
            <a:endParaRPr kumimoji="1" lang="ja-JP" altLang="en-US" sz="3200" dirty="0">
              <a:solidFill>
                <a:schemeClr val="tx1"/>
              </a:solidFill>
            </a:endParaRPr>
          </a:p>
        </p:txBody>
      </p:sp>
      <p:sp>
        <p:nvSpPr>
          <p:cNvPr id="9" name="テキスト ボックス 8">
            <a:extLst>
              <a:ext uri="{FF2B5EF4-FFF2-40B4-BE49-F238E27FC236}">
                <a16:creationId xmlns:a16="http://schemas.microsoft.com/office/drawing/2014/main" id="{A3526683-F7DA-D008-112E-93D0D7C926A0}"/>
              </a:ext>
            </a:extLst>
          </p:cNvPr>
          <p:cNvSpPr txBox="1"/>
          <p:nvPr/>
        </p:nvSpPr>
        <p:spPr>
          <a:xfrm>
            <a:off x="3174014" y="3856652"/>
            <a:ext cx="6347052" cy="2769989"/>
          </a:xfrm>
          <a:prstGeom prst="rect">
            <a:avLst/>
          </a:prstGeom>
          <a:noFill/>
          <a:ln>
            <a:solidFill>
              <a:schemeClr val="tx1"/>
            </a:solidFill>
          </a:ln>
        </p:spPr>
        <p:txBody>
          <a:bodyPr wrap="square" numCol="1" rtlCol="0">
            <a:spAutoFit/>
          </a:bodyPr>
          <a:lstStyle/>
          <a:p>
            <a:r>
              <a:rPr kumimoji="1" lang="en-US" altLang="ja-JP" b="1" u="sng" dirty="0"/>
              <a:t>Business Expansion in Cambodia</a:t>
            </a:r>
          </a:p>
          <a:p>
            <a:r>
              <a:rPr kumimoji="1" lang="en-US" altLang="ja-JP" sz="1200" dirty="0"/>
              <a:t>XXXXXXXXXXXXXXXXXXXXXXXXXXXXXXXXXXXXXXXXXXXXXXXXXXXXXXXXXXXXXXXXXXXXXXXXXXXXXXXXXXXXXXXXXXXXXXXXXXXXXXXXXXXXXXXXXXXXXXXXXXXXXXXXXXXXXXXXXXXXXXXXXXXXXXXXXXXXXXXXXXXXXXXXXXXXXXXXXXXXXXXXXXXXXXXXXXXXXXXX</a:t>
            </a:r>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r>
              <a:rPr kumimoji="1" lang="en-US" altLang="ja-JP" dirty="0"/>
              <a:t>                                                                                                       </a:t>
            </a:r>
          </a:p>
        </p:txBody>
      </p:sp>
      <p:sp>
        <p:nvSpPr>
          <p:cNvPr id="19" name="テキスト ボックス 18">
            <a:extLst>
              <a:ext uri="{FF2B5EF4-FFF2-40B4-BE49-F238E27FC236}">
                <a16:creationId xmlns:a16="http://schemas.microsoft.com/office/drawing/2014/main" id="{20A4139B-127E-2220-65CC-1880E5369E2B}"/>
              </a:ext>
            </a:extLst>
          </p:cNvPr>
          <p:cNvSpPr txBox="1"/>
          <p:nvPr/>
        </p:nvSpPr>
        <p:spPr>
          <a:xfrm>
            <a:off x="9740560" y="1500930"/>
            <a:ext cx="2276166" cy="2091600"/>
          </a:xfrm>
          <a:prstGeom prst="rect">
            <a:avLst/>
          </a:prstGeom>
          <a:noFill/>
          <a:ln>
            <a:solidFill>
              <a:schemeClr val="tx1"/>
            </a:solidFill>
          </a:ln>
        </p:spPr>
        <p:txBody>
          <a:bodyPr wrap="square" rtlCol="0">
            <a:spAutoFit/>
          </a:bodyPr>
          <a:lstStyle/>
          <a:p>
            <a:endParaRPr kumimoji="1" lang="en-US" altLang="ja-JP"/>
          </a:p>
          <a:p>
            <a:endParaRPr kumimoji="1" lang="en-US" altLang="ja-JP"/>
          </a:p>
          <a:p>
            <a:endParaRPr kumimoji="1" lang="en-US" altLang="ja-JP"/>
          </a:p>
          <a:p>
            <a:endParaRPr kumimoji="1" lang="en-US" altLang="ja-JP"/>
          </a:p>
          <a:p>
            <a:endParaRPr kumimoji="1" lang="en-US" altLang="ja-JP"/>
          </a:p>
          <a:p>
            <a:endParaRPr kumimoji="1" lang="en-US" altLang="ja-JP"/>
          </a:p>
          <a:p>
            <a:endParaRPr kumimoji="1" lang="en-US" altLang="ja-JP"/>
          </a:p>
        </p:txBody>
      </p:sp>
      <p:sp>
        <p:nvSpPr>
          <p:cNvPr id="5" name="テキスト ボックス 31">
            <a:extLst>
              <a:ext uri="{FF2B5EF4-FFF2-40B4-BE49-F238E27FC236}">
                <a16:creationId xmlns:a16="http://schemas.microsoft.com/office/drawing/2014/main" id="{A2F7FBA8-89FD-A545-B002-5A8B6A1C7828}"/>
              </a:ext>
            </a:extLst>
          </p:cNvPr>
          <p:cNvSpPr txBox="1"/>
          <p:nvPr/>
        </p:nvSpPr>
        <p:spPr>
          <a:xfrm>
            <a:off x="5495636" y="1889415"/>
            <a:ext cx="3782729" cy="1477328"/>
          </a:xfrm>
          <a:prstGeom prst="rect">
            <a:avLst/>
          </a:prstGeom>
          <a:solidFill>
            <a:srgbClr val="FFFF99"/>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b="1" dirty="0">
                <a:solidFill>
                  <a:srgbClr val="FF0000"/>
                </a:solidFill>
                <a:latin typeface="メイリオ" panose="020B0604030504040204" pitchFamily="50" charset="-128"/>
                <a:ea typeface="メイリオ" panose="020B0604030504040204" pitchFamily="50" charset="-128"/>
              </a:rPr>
              <a:t>企業概要を</a:t>
            </a:r>
            <a:endParaRPr lang="en-US" altLang="ja-JP" b="1" dirty="0">
              <a:solidFill>
                <a:srgbClr val="FF0000"/>
              </a:solidFill>
              <a:latin typeface="メイリオ" panose="020B0604030504040204" pitchFamily="50" charset="-128"/>
              <a:ea typeface="メイリオ" panose="020B0604030504040204" pitchFamily="50" charset="-128"/>
            </a:endParaRPr>
          </a:p>
          <a:p>
            <a:pPr algn="ctr"/>
            <a:r>
              <a:rPr lang="ja-JP" altLang="en-US" b="1" dirty="0">
                <a:solidFill>
                  <a:srgbClr val="FF0000"/>
                </a:solidFill>
                <a:latin typeface="メイリオ" panose="020B0604030504040204" pitchFamily="50" charset="-128"/>
                <a:ea typeface="メイリオ" panose="020B0604030504040204" pitchFamily="50" charset="-128"/>
              </a:rPr>
              <a:t>英語でご入力ください。</a:t>
            </a:r>
            <a:endParaRPr lang="en-US" altLang="ja-JP" b="1" dirty="0">
              <a:solidFill>
                <a:srgbClr val="FF0000"/>
              </a:solidFill>
              <a:latin typeface="メイリオ" panose="020B0604030504040204" pitchFamily="50" charset="-128"/>
              <a:ea typeface="メイリオ" panose="020B0604030504040204" pitchFamily="50" charset="-128"/>
            </a:endParaRPr>
          </a:p>
          <a:p>
            <a:pPr algn="ctr"/>
            <a:r>
              <a:rPr lang="ja-JP" altLang="en-US" b="1" dirty="0">
                <a:solidFill>
                  <a:srgbClr val="FF0000"/>
                </a:solidFill>
                <a:latin typeface="メイリオ" panose="020B0604030504040204" pitchFamily="50" charset="-128"/>
                <a:ea typeface="メイリオ" panose="020B0604030504040204" pitchFamily="50" charset="-128"/>
              </a:rPr>
              <a:t>海外でもビジネスを展開されている場合は、可能な範囲でご記載いただけますと幸いです。</a:t>
            </a:r>
            <a:endParaRPr lang="en-US" altLang="ja-JP" b="1" dirty="0">
              <a:solidFill>
                <a:srgbClr val="FF0000"/>
              </a:solidFill>
              <a:latin typeface="メイリオ" panose="020B0604030504040204" pitchFamily="50" charset="-128"/>
              <a:ea typeface="メイリオ" panose="020B0604030504040204" pitchFamily="50" charset="-128"/>
            </a:endParaRPr>
          </a:p>
        </p:txBody>
      </p:sp>
      <p:sp>
        <p:nvSpPr>
          <p:cNvPr id="6" name="テキスト ボックス 17">
            <a:extLst>
              <a:ext uri="{FF2B5EF4-FFF2-40B4-BE49-F238E27FC236}">
                <a16:creationId xmlns:a16="http://schemas.microsoft.com/office/drawing/2014/main" id="{9D408AC1-E5A9-4747-8FCE-4F5912AB0CA5}"/>
              </a:ext>
            </a:extLst>
          </p:cNvPr>
          <p:cNvSpPr txBox="1"/>
          <p:nvPr/>
        </p:nvSpPr>
        <p:spPr>
          <a:xfrm>
            <a:off x="9926336" y="2000029"/>
            <a:ext cx="1904613" cy="1200329"/>
          </a:xfrm>
          <a:prstGeom prst="rect">
            <a:avLst/>
          </a:prstGeom>
          <a:solidFill>
            <a:srgbClr val="FFFF99"/>
          </a:solid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en-US" altLang="ja-JP"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a:t>
            </a:r>
            <a:r>
              <a:rPr kumimoji="1" lang="ja-JP" altLang="en-US"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差し支えなければミッション</a:t>
            </a:r>
            <a:endParaRPr kumimoji="1" lang="en-US" altLang="ja-JP"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endParaRPr>
          </a:p>
          <a:p>
            <a:pPr algn="ctr"/>
            <a:r>
              <a:rPr kumimoji="1" lang="ja-JP" altLang="en-US"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参加者の顔写真</a:t>
            </a:r>
            <a:r>
              <a:rPr lang="ja-JP" altLang="en-US" b="1" dirty="0">
                <a:solidFill>
                  <a:srgbClr val="FF0000"/>
                </a:solidFill>
                <a:latin typeface="メイリオ" panose="020B0604030504040204" pitchFamily="50" charset="-128"/>
                <a:ea typeface="メイリオ" panose="020B0604030504040204" pitchFamily="50" charset="-128"/>
              </a:rPr>
              <a:t>を貼付ください</a:t>
            </a:r>
            <a:endParaRPr lang="ja-JP" altLang="en-US" dirty="0"/>
          </a:p>
        </p:txBody>
      </p:sp>
      <p:sp>
        <p:nvSpPr>
          <p:cNvPr id="13" name="テキスト ボックス 17">
            <a:extLst>
              <a:ext uri="{FF2B5EF4-FFF2-40B4-BE49-F238E27FC236}">
                <a16:creationId xmlns:a16="http://schemas.microsoft.com/office/drawing/2014/main" id="{22899976-AEA8-A9AA-15E0-F2E51EAA8E41}"/>
              </a:ext>
            </a:extLst>
          </p:cNvPr>
          <p:cNvSpPr txBox="1">
            <a:spLocks noGrp="1"/>
          </p:cNvSpPr>
          <p:nvPr>
            <p:ph sz="half" idx="1"/>
          </p:nvPr>
        </p:nvSpPr>
        <p:spPr>
          <a:xfrm>
            <a:off x="216060" y="3832759"/>
            <a:ext cx="2706687" cy="2816412"/>
          </a:xfrm>
          <a:prstGeom prst="rect">
            <a:avLst/>
          </a:prstGeom>
          <a:solidFill>
            <a:srgbClr val="FFFF99"/>
          </a:solid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indent="0" algn="ctr">
              <a:buNone/>
            </a:pPr>
            <a:endParaRPr lang="en-US" altLang="ja-JP" sz="1400" b="1" dirty="0">
              <a:solidFill>
                <a:srgbClr val="FF0000"/>
              </a:solidFill>
              <a:latin typeface="メイリオ" panose="020B0604030504040204" pitchFamily="50" charset="-128"/>
              <a:ea typeface="メイリオ" panose="020B0604030504040204" pitchFamily="50" charset="-128"/>
            </a:endParaRPr>
          </a:p>
          <a:p>
            <a:pPr indent="0" algn="ctr">
              <a:buNone/>
            </a:pPr>
            <a:endParaRPr kumimoji="1" lang="en-US" altLang="ja-JP"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endParaRPr>
          </a:p>
          <a:p>
            <a:pPr indent="0" algn="ctr">
              <a:buNone/>
            </a:pPr>
            <a:r>
              <a:rPr kumimoji="1" lang="en-US" altLang="ja-JP"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a:t>
            </a:r>
            <a:r>
              <a:rPr kumimoji="1" lang="ja-JP" altLang="en-US"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ブックレットに掲載をご希望される写真があれば添付ください。</a:t>
            </a:r>
          </a:p>
          <a:p>
            <a:pPr indent="0" algn="ctr">
              <a:buNone/>
            </a:pPr>
            <a:r>
              <a:rPr kumimoji="1" lang="ja-JP" altLang="en-US"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例）製品の写真、企業イメージ写真等</a:t>
            </a:r>
            <a:endParaRPr kumimoji="1" lang="en-US" altLang="ja-JP"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endParaRPr>
          </a:p>
          <a:p>
            <a:pPr indent="0" algn="ctr">
              <a:buNone/>
            </a:pPr>
            <a:endParaRPr lang="en-US" altLang="ja-JP" sz="1400" b="1" dirty="0">
              <a:solidFill>
                <a:srgbClr val="FF0000"/>
              </a:solidFill>
              <a:latin typeface="メイリオ" panose="020B0604030504040204" pitchFamily="50" charset="-128"/>
              <a:ea typeface="メイリオ" panose="020B0604030504040204" pitchFamily="50" charset="-128"/>
            </a:endParaRPr>
          </a:p>
          <a:p>
            <a:pPr indent="0" algn="ctr">
              <a:buNone/>
            </a:pPr>
            <a:endParaRPr lang="en-US" altLang="ja-JP" sz="1400" b="1" dirty="0">
              <a:solidFill>
                <a:srgbClr val="FF0000"/>
              </a:solidFill>
              <a:latin typeface="メイリオ" panose="020B0604030504040204" pitchFamily="50" charset="-128"/>
              <a:ea typeface="メイリオ" panose="020B0604030504040204" pitchFamily="50" charset="-128"/>
            </a:endParaRPr>
          </a:p>
        </p:txBody>
      </p:sp>
      <p:sp>
        <p:nvSpPr>
          <p:cNvPr id="14" name="テキスト ボックス 31">
            <a:extLst>
              <a:ext uri="{FF2B5EF4-FFF2-40B4-BE49-F238E27FC236}">
                <a16:creationId xmlns:a16="http://schemas.microsoft.com/office/drawing/2014/main" id="{5ECB5B6B-B281-AD3A-BC42-5F800B3A7248}"/>
              </a:ext>
            </a:extLst>
          </p:cNvPr>
          <p:cNvSpPr txBox="1"/>
          <p:nvPr/>
        </p:nvSpPr>
        <p:spPr>
          <a:xfrm>
            <a:off x="3384362" y="4447569"/>
            <a:ext cx="6136704" cy="1477328"/>
          </a:xfrm>
          <a:prstGeom prst="rect">
            <a:avLst/>
          </a:prstGeom>
          <a:solidFill>
            <a:srgbClr val="FFFF99"/>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b="1" dirty="0">
                <a:solidFill>
                  <a:srgbClr val="FF0000"/>
                </a:solidFill>
                <a:latin typeface="メイリオ" panose="020B0604030504040204" pitchFamily="50" charset="-128"/>
                <a:ea typeface="メイリオ" panose="020B0604030504040204" pitchFamily="50" charset="-128"/>
              </a:rPr>
              <a:t>カンボジアにおけるビジネス展開（カンボジアで目指すビジネスや農家などの連携先に求めることなど）について、可能な範囲で英語でご入力いただけますと幸いです。</a:t>
            </a:r>
            <a:endParaRPr lang="en-US" altLang="ja-JP" b="1" dirty="0">
              <a:solidFill>
                <a:srgbClr val="FF0000"/>
              </a:solidFill>
              <a:latin typeface="メイリオ" panose="020B0604030504040204" pitchFamily="50" charset="-128"/>
              <a:ea typeface="メイリオ" panose="020B0604030504040204" pitchFamily="50" charset="-128"/>
            </a:endParaRPr>
          </a:p>
          <a:p>
            <a:r>
              <a:rPr lang="ja-JP" altLang="en-US" b="1" dirty="0">
                <a:solidFill>
                  <a:srgbClr val="FF0000"/>
                </a:solidFill>
                <a:latin typeface="メイリオ" panose="020B0604030504040204" pitchFamily="50" charset="-128"/>
                <a:ea typeface="メイリオ" panose="020B0604030504040204" pitchFamily="50" charset="-128"/>
              </a:rPr>
              <a:t>なお、本資料はカンボジア政府関係者および農業関係者への共有を予定しております。</a:t>
            </a:r>
            <a:endParaRPr lang="en-US" altLang="zh-CN" b="1"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724C22CF-70AE-AEE7-2335-1124C3AE2411}"/>
              </a:ext>
            </a:extLst>
          </p:cNvPr>
          <p:cNvSpPr txBox="1"/>
          <p:nvPr/>
        </p:nvSpPr>
        <p:spPr>
          <a:xfrm>
            <a:off x="9772333" y="3783852"/>
            <a:ext cx="2705100" cy="307777"/>
          </a:xfrm>
          <a:prstGeom prst="rect">
            <a:avLst/>
          </a:prstGeom>
          <a:noFill/>
        </p:spPr>
        <p:txBody>
          <a:bodyPr wrap="square" rtlCol="0">
            <a:spAutoFit/>
          </a:bodyPr>
          <a:lstStyle/>
          <a:p>
            <a:r>
              <a:rPr kumimoji="1" lang="en-US" altLang="ja-JP" sz="1400" b="1" u="sng" dirty="0"/>
              <a:t>Contact</a:t>
            </a:r>
            <a:endParaRPr kumimoji="1" lang="ja-JP" altLang="en-US" sz="1400" b="1" u="sng" dirty="0">
              <a:solidFill>
                <a:srgbClr val="002060"/>
              </a:solidFill>
            </a:endParaRPr>
          </a:p>
        </p:txBody>
      </p:sp>
      <p:sp>
        <p:nvSpPr>
          <p:cNvPr id="3" name="テキスト ボックス 17">
            <a:extLst>
              <a:ext uri="{FF2B5EF4-FFF2-40B4-BE49-F238E27FC236}">
                <a16:creationId xmlns:a16="http://schemas.microsoft.com/office/drawing/2014/main" id="{AB97A8FD-EF64-93C9-72C5-22E7C767BFCB}"/>
              </a:ext>
            </a:extLst>
          </p:cNvPr>
          <p:cNvSpPr txBox="1">
            <a:spLocks/>
          </p:cNvSpPr>
          <p:nvPr/>
        </p:nvSpPr>
        <p:spPr>
          <a:xfrm>
            <a:off x="9772333" y="4233253"/>
            <a:ext cx="2186421" cy="2015424"/>
          </a:xfrm>
          <a:prstGeom prst="rect">
            <a:avLst/>
          </a:prstGeom>
          <a:solidFill>
            <a:srgbClr val="FFFF99"/>
          </a:solidFill>
        </p:spPr>
        <p:txBody>
          <a:bodyPr vert="horz" wrap="square" lIns="91440" tIns="45720" rIns="91440" bIns="45720" rtlCol="0">
            <a:spAutoFit/>
          </a:bodyPr>
          <a:lstStyle>
            <a:defPPr>
              <a:defRPr lang="ja-JP"/>
            </a:defPPr>
            <a:lvl1pPr marL="0" indent="-228600" algn="l" defTabSz="914400" rtl="0" eaLnBrk="1" latinLnBrk="0" hangingPunct="1">
              <a:lnSpc>
                <a:spcPct val="90000"/>
              </a:lnSpc>
              <a:spcBef>
                <a:spcPts val="1000"/>
              </a:spcBef>
              <a:buFont typeface="Arial" panose="020B0604020202020204" pitchFamily="34" charset="0"/>
              <a:buChar char="•"/>
              <a:defRPr kumimoji="1" sz="1800" kern="1200">
                <a:solidFill>
                  <a:schemeClr val="tx1"/>
                </a:solidFill>
                <a:latin typeface="+mn-lt"/>
                <a:ea typeface="+mn-ea"/>
                <a:cs typeface="+mn-cs"/>
              </a:defRPr>
            </a:lvl1pPr>
            <a:lvl2pPr marL="457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3pPr>
            <a:lvl4pPr marL="1371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286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743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200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657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indent="0">
              <a:buFont typeface="Arial" panose="020B0604020202020204" pitchFamily="34" charset="0"/>
              <a:buNone/>
            </a:pPr>
            <a:r>
              <a:rPr lang="ja-JP" altLang="en-US" sz="1200" b="1" dirty="0">
                <a:solidFill>
                  <a:srgbClr val="FF0000"/>
                </a:solidFill>
                <a:latin typeface="メイリオ" panose="020B0604030504040204" pitchFamily="50" charset="-128"/>
                <a:ea typeface="メイリオ" panose="020B0604030504040204" pitchFamily="50" charset="-128"/>
              </a:rPr>
              <a:t>氏名・メールアドレスをご記入ください。</a:t>
            </a:r>
            <a:endParaRPr lang="en-US" altLang="ja-JP" sz="1200" b="1" dirty="0">
              <a:solidFill>
                <a:srgbClr val="FF0000"/>
              </a:solidFill>
              <a:latin typeface="メイリオ" panose="020B0604030504040204" pitchFamily="50" charset="-128"/>
              <a:ea typeface="メイリオ" panose="020B0604030504040204" pitchFamily="50" charset="-128"/>
            </a:endParaRPr>
          </a:p>
          <a:p>
            <a:pPr indent="0">
              <a:buFont typeface="Arial" panose="020B0604020202020204" pitchFamily="34" charset="0"/>
              <a:buNone/>
            </a:pPr>
            <a:r>
              <a:rPr lang="ja-JP" altLang="en-US" sz="1200" dirty="0">
                <a:solidFill>
                  <a:srgbClr val="FF0000"/>
                </a:solidFill>
                <a:latin typeface="メイリオ" panose="020B0604030504040204" pitchFamily="50" charset="-128"/>
                <a:ea typeface="メイリオ" panose="020B0604030504040204" pitchFamily="50" charset="-128"/>
              </a:rPr>
              <a:t>カンボジアでは</a:t>
            </a:r>
            <a:r>
              <a:rPr lang="en-US" altLang="ja-JP" sz="1200" dirty="0">
                <a:solidFill>
                  <a:srgbClr val="FF0000"/>
                </a:solidFill>
                <a:latin typeface="メイリオ" panose="020B0604030504040204" pitchFamily="50" charset="-128"/>
                <a:ea typeface="メイリオ" panose="020B0604030504040204" pitchFamily="50" charset="-128"/>
              </a:rPr>
              <a:t>Telegram</a:t>
            </a:r>
            <a:r>
              <a:rPr lang="ja-JP" altLang="en-US" sz="1200" dirty="0">
                <a:solidFill>
                  <a:srgbClr val="FF0000"/>
                </a:solidFill>
                <a:latin typeface="メイリオ" panose="020B0604030504040204" pitchFamily="50" charset="-128"/>
                <a:ea typeface="メイリオ" panose="020B0604030504040204" pitchFamily="50" charset="-128"/>
              </a:rPr>
              <a:t>というチャットアプリが広く使われております。</a:t>
            </a:r>
            <a:endParaRPr lang="en-US" altLang="ja-JP" sz="1200" dirty="0">
              <a:solidFill>
                <a:srgbClr val="FF0000"/>
              </a:solidFill>
              <a:latin typeface="メイリオ" panose="020B0604030504040204" pitchFamily="50" charset="-128"/>
              <a:ea typeface="メイリオ" panose="020B0604030504040204" pitchFamily="50" charset="-128"/>
            </a:endParaRPr>
          </a:p>
          <a:p>
            <a:pPr indent="0">
              <a:buFont typeface="Arial" panose="020B0604020202020204" pitchFamily="34" charset="0"/>
              <a:buNone/>
            </a:pPr>
            <a:r>
              <a:rPr lang="ja-JP" altLang="en-US" sz="1200" dirty="0">
                <a:solidFill>
                  <a:srgbClr val="FF0000"/>
                </a:solidFill>
                <a:latin typeface="メイリオ" panose="020B0604030504040204" pitchFamily="50" charset="-128"/>
                <a:ea typeface="メイリオ" panose="020B0604030504040204" pitchFamily="50" charset="-128"/>
              </a:rPr>
              <a:t>お持ちの方は</a:t>
            </a:r>
            <a:r>
              <a:rPr lang="en-US" altLang="ja-JP" sz="1200" dirty="0">
                <a:solidFill>
                  <a:srgbClr val="FF0000"/>
                </a:solidFill>
                <a:latin typeface="メイリオ" panose="020B0604030504040204" pitchFamily="50" charset="-128"/>
                <a:ea typeface="メイリオ" panose="020B0604030504040204" pitchFamily="50" charset="-128"/>
              </a:rPr>
              <a:t>QR</a:t>
            </a:r>
            <a:r>
              <a:rPr lang="ja-JP" altLang="en-US" sz="1200" dirty="0">
                <a:solidFill>
                  <a:srgbClr val="FF0000"/>
                </a:solidFill>
                <a:latin typeface="メイリオ" panose="020B0604030504040204" pitchFamily="50" charset="-128"/>
                <a:ea typeface="メイリオ" panose="020B0604030504040204" pitchFamily="50" charset="-128"/>
              </a:rPr>
              <a:t>コードを貼付いただくことも可能です。</a:t>
            </a:r>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ジェトロが</a:t>
            </a:r>
            <a:r>
              <a:rPr lang="en-US" altLang="ja-JP" sz="1200" dirty="0">
                <a:solidFill>
                  <a:srgbClr val="FF0000"/>
                </a:solidFill>
                <a:latin typeface="メイリオ" panose="020B0604030504040204" pitchFamily="50" charset="-128"/>
                <a:ea typeface="メイリオ" panose="020B0604030504040204" pitchFamily="50" charset="-128"/>
              </a:rPr>
              <a:t>Telegram</a:t>
            </a:r>
            <a:r>
              <a:rPr lang="ja-JP" altLang="en-US" sz="1200" dirty="0">
                <a:solidFill>
                  <a:srgbClr val="FF0000"/>
                </a:solidFill>
                <a:latin typeface="メイリオ" panose="020B0604030504040204" pitchFamily="50" charset="-128"/>
                <a:ea typeface="メイリオ" panose="020B0604030504040204" pitchFamily="50" charset="-128"/>
              </a:rPr>
              <a:t>での連絡を推奨するものではございません</a:t>
            </a:r>
            <a:r>
              <a:rPr lang="en-US" altLang="ja-JP" sz="1200" dirty="0">
                <a:solidFill>
                  <a:srgbClr val="FF0000"/>
                </a:solidFill>
                <a:latin typeface="メイリオ" panose="020B0604030504040204" pitchFamily="50" charset="-128"/>
                <a:ea typeface="メイリオ" panose="020B0604030504040204" pitchFamily="50" charset="-128"/>
              </a:rPr>
              <a:t>)</a:t>
            </a:r>
          </a:p>
        </p:txBody>
      </p:sp>
      <p:sp>
        <p:nvSpPr>
          <p:cNvPr id="10" name="テキスト ボックス 17">
            <a:extLst>
              <a:ext uri="{FF2B5EF4-FFF2-40B4-BE49-F238E27FC236}">
                <a16:creationId xmlns:a16="http://schemas.microsoft.com/office/drawing/2014/main" id="{FE5A7C50-DC3D-CAD5-E59D-6F3AB57A376C}"/>
              </a:ext>
            </a:extLst>
          </p:cNvPr>
          <p:cNvSpPr txBox="1"/>
          <p:nvPr/>
        </p:nvSpPr>
        <p:spPr>
          <a:xfrm>
            <a:off x="216060" y="223591"/>
            <a:ext cx="3275573" cy="369332"/>
          </a:xfrm>
          <a:prstGeom prst="rect">
            <a:avLst/>
          </a:prstGeom>
          <a:solidFill>
            <a:srgbClr val="FFFF99"/>
          </a:solid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en-US" altLang="ja-JP"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a:t>
            </a:r>
            <a:r>
              <a:rPr kumimoji="1" lang="ja-JP" altLang="en-US" b="1" i="0" u="none" strike="noStrike" kern="1200" cap="none" spc="0" normalizeH="0" baseline="0" noProof="0" dirty="0">
                <a:ln>
                  <a:noFill/>
                </a:ln>
                <a:solidFill>
                  <a:srgbClr val="FF0000"/>
                </a:solidFill>
                <a:uLnTx/>
                <a:uFillTx/>
                <a:latin typeface="メイリオ" panose="020B0604030504040204" pitchFamily="50" charset="-128"/>
                <a:ea typeface="メイリオ" panose="020B0604030504040204" pitchFamily="50" charset="-128"/>
              </a:rPr>
              <a:t>企業ロゴを添付ください。</a:t>
            </a:r>
            <a:endParaRPr lang="ja-JP" altLang="en-US" dirty="0"/>
          </a:p>
        </p:txBody>
      </p:sp>
    </p:spTree>
    <p:extLst>
      <p:ext uri="{BB962C8B-B14F-4D97-AF65-F5344CB8AC3E}">
        <p14:creationId xmlns:p14="http://schemas.microsoft.com/office/powerpoint/2010/main" val="2394245697"/>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3">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d5ce837-86eb-4900-9c2a-2a13b5c0ee0d}" enabled="1" method="Privileged" siteId="{08b42e22-3a77-40ef-a51b-37104946de05}"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188</Words>
  <Application>Microsoft Office PowerPoint</Application>
  <PresentationFormat>ワイド画面</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メイリオ</vt:lpstr>
      <vt:lpstr>游ゴシック</vt:lpstr>
      <vt:lpstr>Arial</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2026-01-06T05:54:20Z</dcterms:created>
  <dcterms:modified xsi:type="dcterms:W3CDTF">2026-01-06T06:03:18Z</dcterms:modified>
</cp:coreProperties>
</file>