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9" r:id="rId2"/>
  </p:sldIdLst>
  <p:sldSz cx="7772400" cy="1005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EBB"/>
    <a:srgbClr val="07AEE5"/>
    <a:srgbClr val="003CA6"/>
    <a:srgbClr val="26292E"/>
    <a:srgbClr val="F3B700"/>
    <a:srgbClr val="F598A3"/>
    <a:srgbClr val="ED1B28"/>
    <a:srgbClr val="FFA400"/>
    <a:srgbClr val="C7E8F3"/>
    <a:srgbClr val="048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61" autoAdjust="0"/>
    <p:restoredTop sz="96395" autoAdjust="0"/>
  </p:normalViewPr>
  <p:slideViewPr>
    <p:cSldViewPr snapToGrid="0">
      <p:cViewPr varScale="1">
        <p:scale>
          <a:sx n="87" d="100"/>
          <a:sy n="87" d="100"/>
        </p:scale>
        <p:origin x="2502" y="102"/>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90DC86-D85B-484E-8114-36E5E8859E2A}" type="datetimeFigureOut">
              <a:rPr lang="en-US" smtClean="0"/>
              <a:t>1/31/2019</a:t>
            </a:fld>
            <a:endParaRPr lang="en-US" dirty="0"/>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BCECCC-604E-4A5D-83E6-F99093EDF543}" type="slidenum">
              <a:rPr lang="en-US" smtClean="0"/>
              <a:t>‹#›</a:t>
            </a:fld>
            <a:endParaRPr lang="en-US" dirty="0"/>
          </a:p>
        </p:txBody>
      </p:sp>
    </p:spTree>
    <p:extLst>
      <p:ext uri="{BB962C8B-B14F-4D97-AF65-F5344CB8AC3E}">
        <p14:creationId xmlns:p14="http://schemas.microsoft.com/office/powerpoint/2010/main" val="35120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a:t>
            </a:r>
          </a:p>
          <a:p>
            <a:endParaRPr lang="en-US" dirty="0" smtClean="0"/>
          </a:p>
          <a:p>
            <a:pPr marL="232943" indent="-232943">
              <a:buAutoNum type="arabicPeriod"/>
            </a:pPr>
            <a:r>
              <a:rPr lang="en-US" dirty="0" smtClean="0"/>
              <a:t>Swap out image on top for different image.</a:t>
            </a:r>
          </a:p>
          <a:p>
            <a:pPr marL="232943" indent="-232943">
              <a:buAutoNum type="arabicPeriod"/>
            </a:pPr>
            <a:r>
              <a:rPr lang="en-US" dirty="0" smtClean="0"/>
              <a:t>Modify text (do not modify width of paragraphs; the left paragraph must remain the same width and the right paragraphs must remain one of the two width options shown).</a:t>
            </a:r>
          </a:p>
          <a:p>
            <a:pPr marL="232943" indent="-232943">
              <a:buAutoNum type="arabicPeriod"/>
            </a:pPr>
            <a:r>
              <a:rPr lang="en-US" dirty="0" smtClean="0"/>
              <a:t>Change the colors of the top box and bottom box (behind JETRO logo). Use one of the four RECENT COLORS for this change.</a:t>
            </a:r>
          </a:p>
          <a:p>
            <a:pPr marL="232943" indent="-232943">
              <a:buAutoNum type="arabicPeriod"/>
            </a:pPr>
            <a:r>
              <a:rPr lang="en-US" dirty="0" smtClean="0"/>
              <a:t>Modify contact information to your office specifications.</a:t>
            </a:r>
          </a:p>
          <a:p>
            <a:pPr marL="232943" indent="-232943">
              <a:buAutoNum type="arabicPeriod"/>
            </a:pPr>
            <a:endParaRPr lang="en-US" dirty="0" smtClean="0"/>
          </a:p>
          <a:p>
            <a:pPr marL="232943" indent="-232943">
              <a:buAutoNum type="arabicPeriod"/>
            </a:pPr>
            <a:endParaRPr lang="en-US" dirty="0" smtClean="0"/>
          </a:p>
          <a:p>
            <a:r>
              <a:rPr lang="en-US" dirty="0" smtClean="0"/>
              <a:t>DO NOT:</a:t>
            </a:r>
          </a:p>
          <a:p>
            <a:endParaRPr lang="en-US" dirty="0" smtClean="0"/>
          </a:p>
          <a:p>
            <a:pPr marL="232943" indent="-232943">
              <a:buAutoNum type="arabicPeriod"/>
            </a:pPr>
            <a:r>
              <a:rPr lang="en-US" dirty="0" smtClean="0"/>
              <a:t>Deviate</a:t>
            </a:r>
            <a:r>
              <a:rPr lang="en-US" baseline="0" dirty="0" smtClean="0"/>
              <a:t> from the three column layout. This design is based on three columns. Content can be stretched across all three columns (see page three example), stretched across two columns (with one leftover), or broken down to all three columns. However, do not rearrange content so it is based on a four-column design. This is against JETRO’s original brand guidelines. </a:t>
            </a:r>
            <a:endParaRPr lang="en-US" dirty="0" smtClean="0"/>
          </a:p>
          <a:p>
            <a:pPr marL="232943" indent="-232943">
              <a:buAutoNum type="arabicPeriod"/>
            </a:pPr>
            <a:r>
              <a:rPr lang="en-US" dirty="0" smtClean="0"/>
              <a:t>Use non-designated colors. </a:t>
            </a:r>
          </a:p>
          <a:p>
            <a:pPr marL="232943" indent="-232943">
              <a:buAutoNum type="arabicPeriod"/>
            </a:pPr>
            <a:r>
              <a:rPr lang="en-US" dirty="0" smtClean="0"/>
              <a:t>Change the fonts. These are our official brand fonts. </a:t>
            </a:r>
            <a:endParaRPr lang="en-US" dirty="0"/>
          </a:p>
        </p:txBody>
      </p:sp>
      <p:sp>
        <p:nvSpPr>
          <p:cNvPr id="4" name="Slide Number Placeholder 3"/>
          <p:cNvSpPr>
            <a:spLocks noGrp="1"/>
          </p:cNvSpPr>
          <p:nvPr>
            <p:ph type="sldNum" sz="quarter" idx="10"/>
          </p:nvPr>
        </p:nvSpPr>
        <p:spPr/>
        <p:txBody>
          <a:bodyPr/>
          <a:lstStyle/>
          <a:p>
            <a:fld id="{04BCECCC-604E-4A5D-83E6-F99093EDF543}" type="slidenum">
              <a:rPr lang="en-US" smtClean="0"/>
              <a:t>1</a:t>
            </a:fld>
            <a:endParaRPr lang="en-US" dirty="0"/>
          </a:p>
        </p:txBody>
      </p:sp>
    </p:spTree>
    <p:extLst>
      <p:ext uri="{BB962C8B-B14F-4D97-AF65-F5344CB8AC3E}">
        <p14:creationId xmlns:p14="http://schemas.microsoft.com/office/powerpoint/2010/main" val="406640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118915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7019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51896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245232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350130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8508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372182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1175803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280086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43818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577EFDE9-6B5F-4F82-8ADE-7C5A07FCA96C}"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4A54F-777E-414E-9A40-84C103023842}" type="slidenum">
              <a:rPr lang="en-US" smtClean="0"/>
              <a:t>‹#›</a:t>
            </a:fld>
            <a:endParaRPr lang="en-US" dirty="0"/>
          </a:p>
        </p:txBody>
      </p:sp>
    </p:spTree>
    <p:extLst>
      <p:ext uri="{BB962C8B-B14F-4D97-AF65-F5344CB8AC3E}">
        <p14:creationId xmlns:p14="http://schemas.microsoft.com/office/powerpoint/2010/main" val="355420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577EFDE9-6B5F-4F82-8ADE-7C5A07FCA96C}" type="datetimeFigureOut">
              <a:rPr lang="en-US" smtClean="0"/>
              <a:t>1/31/2019</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7F4A54F-777E-414E-9A40-84C103023842}" type="slidenum">
              <a:rPr lang="en-US" smtClean="0"/>
              <a:t>‹#›</a:t>
            </a:fld>
            <a:endParaRPr lang="en-US" dirty="0"/>
          </a:p>
        </p:txBody>
      </p:sp>
    </p:spTree>
    <p:extLst>
      <p:ext uri="{BB962C8B-B14F-4D97-AF65-F5344CB8AC3E}">
        <p14:creationId xmlns:p14="http://schemas.microsoft.com/office/powerpoint/2010/main" val="2527505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nanbubijin.co.jp/en/" TargetMode="External"/><Relationship Id="rId3" Type="http://schemas.openxmlformats.org/officeDocument/2006/relationships/image" Target="../media/image1.png"/><Relationship Id="rId7" Type="http://schemas.openxmlformats.org/officeDocument/2006/relationships/hyperlink" Target="http://www.hakutsuru.co.jp/english/"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hyperlink" Target="http://daikoku-m.com/index.html" TargetMode="External"/><Relationship Id="rId4" Type="http://schemas.openxmlformats.org/officeDocument/2006/relationships/hyperlink" Target="https://www.jetro.go.jp/form5/pub/hut/sakedallas" TargetMode="External"/><Relationship Id="rId9" Type="http://schemas.openxmlformats.org/officeDocument/2006/relationships/hyperlink" Target="https://www.obata-shuzo.com/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t="24385" b="9895"/>
          <a:stretch/>
        </p:blipFill>
        <p:spPr>
          <a:xfrm>
            <a:off x="-5678" y="119"/>
            <a:ext cx="7778078" cy="1582733"/>
          </a:xfrm>
          <a:prstGeom prst="rect">
            <a:avLst/>
          </a:prstGeom>
        </p:spPr>
      </p:pic>
      <p:sp>
        <p:nvSpPr>
          <p:cNvPr id="8" name="Rectangle 7">
            <a:extLst>
              <a:ext uri="{FF2B5EF4-FFF2-40B4-BE49-F238E27FC236}">
                <a16:creationId xmlns:a16="http://schemas.microsoft.com/office/drawing/2014/main" id="{1E60D3A3-3A7F-4D24-B495-B626025003D1}"/>
              </a:ext>
            </a:extLst>
          </p:cNvPr>
          <p:cNvSpPr/>
          <p:nvPr/>
        </p:nvSpPr>
        <p:spPr>
          <a:xfrm>
            <a:off x="0" y="9553797"/>
            <a:ext cx="7778078" cy="526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3EDB401-7FC6-4D9F-9D64-D1D6FDC3CE66}"/>
              </a:ext>
            </a:extLst>
          </p:cNvPr>
          <p:cNvSpPr txBox="1"/>
          <p:nvPr/>
        </p:nvSpPr>
        <p:spPr>
          <a:xfrm>
            <a:off x="4100849" y="6983526"/>
            <a:ext cx="3376563" cy="3477875"/>
          </a:xfrm>
          <a:prstGeom prst="rect">
            <a:avLst/>
          </a:prstGeom>
          <a:noFill/>
        </p:spPr>
        <p:txBody>
          <a:bodyPr wrap="square" rtlCol="0">
            <a:spAutoFit/>
          </a:bodyPr>
          <a:lstStyle/>
          <a:p>
            <a:endParaRPr lang="en-US" sz="1600" dirty="0" smtClean="0">
              <a:latin typeface="Open Sans bold" panose="020B0806030504020204" pitchFamily="34" charset="0"/>
              <a:ea typeface="Open Sans bold" panose="020B0806030504020204" pitchFamily="34" charset="0"/>
              <a:cs typeface="Open Sans bold" panose="020B0806030504020204" pitchFamily="34" charset="0"/>
            </a:endParaRPr>
          </a:p>
          <a:p>
            <a:r>
              <a:rPr lang="en-US" sz="1600" dirty="0" smtClean="0">
                <a:latin typeface="Open Sans bold" panose="020B0806030504020204" pitchFamily="34" charset="0"/>
                <a:ea typeface="Open Sans bold" panose="020B0806030504020204" pitchFamily="34" charset="0"/>
                <a:cs typeface="Open Sans bold" panose="020B0806030504020204" pitchFamily="34" charset="0"/>
              </a:rPr>
              <a:t>REGISTER </a:t>
            </a:r>
            <a:r>
              <a:rPr lang="en-US" sz="1600" dirty="0" smtClean="0">
                <a:latin typeface="Open Sans bold" panose="020B0806030504020204" pitchFamily="34" charset="0"/>
                <a:ea typeface="Open Sans bold" panose="020B0806030504020204" pitchFamily="34" charset="0"/>
                <a:cs typeface="Open Sans bold" panose="020B0806030504020204" pitchFamily="34" charset="0"/>
              </a:rPr>
              <a:t>HERE</a:t>
            </a:r>
          </a:p>
          <a:p>
            <a:r>
              <a:rPr lang="en-US" sz="1600" dirty="0" smtClean="0">
                <a:latin typeface="Open Sans" panose="020B0606030504020204" pitchFamily="34" charset="0"/>
                <a:ea typeface="Open Sans" panose="020B0606030504020204" pitchFamily="34" charset="0"/>
                <a:cs typeface="Open Sans" panose="020B0606030504020204" pitchFamily="34" charset="0"/>
              </a:rPr>
              <a:t>Cost: Free</a:t>
            </a:r>
          </a:p>
          <a:p>
            <a:r>
              <a:rPr lang="en-US" sz="1600" dirty="0">
                <a:latin typeface="Open Sans" panose="020B0606030504020204" pitchFamily="34" charset="0"/>
                <a:ea typeface="Open Sans" panose="020B0606030504020204" pitchFamily="34" charset="0"/>
                <a:cs typeface="Open Sans" panose="020B0606030504020204" pitchFamily="34" charset="0"/>
                <a:hlinkClick r:id="rId4"/>
              </a:rPr>
              <a:t>https://</a:t>
            </a:r>
            <a:r>
              <a:rPr lang="en-US" sz="1600" dirty="0" smtClean="0">
                <a:latin typeface="Open Sans" panose="020B0606030504020204" pitchFamily="34" charset="0"/>
                <a:ea typeface="Open Sans" panose="020B0606030504020204" pitchFamily="34" charset="0"/>
                <a:cs typeface="Open Sans" panose="020B0606030504020204" pitchFamily="34" charset="0"/>
                <a:hlinkClick r:id="rId4"/>
              </a:rPr>
              <a:t>www.jetro.go.jp/form5/pub/hut/sakedallas</a:t>
            </a:r>
            <a:endParaRPr lang="en-US" sz="1600" dirty="0" smtClean="0">
              <a:latin typeface="Open Sans" panose="020B0606030504020204" pitchFamily="34" charset="0"/>
              <a:ea typeface="Open Sans" panose="020B0606030504020204" pitchFamily="34" charset="0"/>
              <a:cs typeface="Open Sans" panose="020B0606030504020204" pitchFamily="34" charset="0"/>
            </a:endParaRPr>
          </a:p>
          <a:p>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r>
              <a:rPr lang="en-US" dirty="0" smtClean="0">
                <a:latin typeface="Open Sans" panose="020B0606030504020204" pitchFamily="34" charset="0"/>
                <a:ea typeface="Open Sans" panose="020B0606030504020204" pitchFamily="34" charset="0"/>
                <a:cs typeface="Open Sans" panose="020B0606030504020204" pitchFamily="34" charset="0"/>
              </a:rPr>
              <a:t>Venue: </a:t>
            </a:r>
          </a:p>
          <a:p>
            <a:r>
              <a:rPr lang="en-US" sz="1400" dirty="0" smtClean="0">
                <a:latin typeface="Open Sans" panose="020B0606030504020204" pitchFamily="34" charset="0"/>
                <a:ea typeface="Open Sans" panose="020B0606030504020204" pitchFamily="34" charset="0"/>
                <a:cs typeface="Open Sans" panose="020B0606030504020204" pitchFamily="34" charset="0"/>
              </a:rPr>
              <a:t>Sushi Rock</a:t>
            </a:r>
          </a:p>
          <a:p>
            <a:r>
              <a:rPr lang="en-US" sz="1400" dirty="0" smtClean="0">
                <a:latin typeface="Open Sans" panose="020B0606030504020204" pitchFamily="34" charset="0"/>
                <a:ea typeface="Open Sans" panose="020B0606030504020204" pitchFamily="34" charset="0"/>
                <a:cs typeface="Open Sans" panose="020B0606030504020204" pitchFamily="34" charset="0"/>
              </a:rPr>
              <a:t>7601 Campbell Road Suite Dallas, TX75248</a:t>
            </a:r>
          </a:p>
          <a:p>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r>
              <a:rPr lang="en-US" sz="1000" dirty="0" smtClean="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panose="020B0606030504020204" pitchFamily="34" charset="0"/>
                <a:ea typeface="Open Sans" panose="020B0606030504020204" pitchFamily="34" charset="0"/>
                <a:cs typeface="Open Sans" panose="020B0606030504020204" pitchFamily="34" charset="0"/>
              </a:rPr>
              <a:t>All attendees must be 21 years of age or older to try alcohol.</a:t>
            </a:r>
            <a:endParaRPr lang="en-US" sz="10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99EEB34B-263E-4BFB-81C1-92C552A91062}"/>
              </a:ext>
            </a:extLst>
          </p:cNvPr>
          <p:cNvSpPr txBox="1"/>
          <p:nvPr/>
        </p:nvSpPr>
        <p:spPr>
          <a:xfrm>
            <a:off x="689112" y="3354129"/>
            <a:ext cx="6788300" cy="1261884"/>
          </a:xfrm>
          <a:prstGeom prst="rect">
            <a:avLst/>
          </a:prstGeom>
          <a:noFill/>
        </p:spPr>
        <p:txBody>
          <a:bodyPr wrap="square" rtlCol="0">
            <a:spAutoFit/>
          </a:bodyPr>
          <a:lstStyle/>
          <a:p>
            <a:r>
              <a:rPr lang="en-US" sz="1600" dirty="0">
                <a:latin typeface="Georgia" panose="02040502050405020303" pitchFamily="18" charset="0"/>
              </a:rPr>
              <a:t>Please join us and your industry peers at a special sake tasting and seminar presenting premium, authentic sake from Japan! </a:t>
            </a:r>
            <a:endParaRPr lang="en-US" sz="1600" dirty="0" smtClean="0">
              <a:latin typeface="Georgia" panose="02040502050405020303" pitchFamily="18" charset="0"/>
            </a:endParaRPr>
          </a:p>
          <a:p>
            <a:r>
              <a:rPr lang="en-US" sz="1600" dirty="0" smtClean="0">
                <a:latin typeface="Georgia" panose="02040502050405020303" pitchFamily="18" charset="0"/>
              </a:rPr>
              <a:t>Sample </a:t>
            </a:r>
            <a:r>
              <a:rPr lang="en-US" sz="1600" dirty="0">
                <a:latin typeface="Georgia" panose="02040502050405020303" pitchFamily="18" charset="0"/>
              </a:rPr>
              <a:t>and compare types of sakes and styles - each distinct in flavor and notes</a:t>
            </a:r>
            <a:r>
              <a:rPr lang="en-US" sz="1600" dirty="0" smtClean="0">
                <a:latin typeface="Georgia" panose="02040502050405020303" pitchFamily="18" charset="0"/>
              </a:rPr>
              <a:t>.</a:t>
            </a:r>
            <a:endParaRPr lang="en-US" sz="1200" i="1" dirty="0">
              <a:latin typeface="Georgia" panose="02040502050405020303" pitchFamily="18" charset="0"/>
            </a:endParaRPr>
          </a:p>
          <a:p>
            <a:r>
              <a:rPr lang="en-US" sz="1200" i="1" u="sng" dirty="0" smtClean="0">
                <a:latin typeface="Georgia" panose="02040502050405020303" pitchFamily="18" charset="0"/>
              </a:rPr>
              <a:t>This event is for food and beverage professionals only</a:t>
            </a:r>
            <a:r>
              <a:rPr lang="en-US" sz="1200" i="1" dirty="0" smtClean="0">
                <a:latin typeface="Georgia" panose="02040502050405020303" pitchFamily="18" charset="0"/>
              </a:rPr>
              <a:t>, and is not available to the general public. </a:t>
            </a:r>
          </a:p>
        </p:txBody>
      </p:sp>
      <p:sp>
        <p:nvSpPr>
          <p:cNvPr id="28" name="TextBox 27">
            <a:extLst>
              <a:ext uri="{FF2B5EF4-FFF2-40B4-BE49-F238E27FC236}">
                <a16:creationId xmlns:a16="http://schemas.microsoft.com/office/drawing/2014/main" id="{0E5E1774-C1F4-4C28-BCB3-20FF0A705587}"/>
              </a:ext>
            </a:extLst>
          </p:cNvPr>
          <p:cNvSpPr txBox="1"/>
          <p:nvPr/>
        </p:nvSpPr>
        <p:spPr>
          <a:xfrm>
            <a:off x="576991" y="1411077"/>
            <a:ext cx="1612781" cy="1938992"/>
          </a:xfrm>
          <a:prstGeom prst="rect">
            <a:avLst/>
          </a:prstGeom>
          <a:noFill/>
        </p:spPr>
        <p:txBody>
          <a:bodyPr wrap="square" rtlCol="0">
            <a:spAutoFit/>
          </a:bodyPr>
          <a:lstStyle/>
          <a:p>
            <a:r>
              <a:rPr lang="en-US" sz="7200" dirty="0" smtClean="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rPr>
              <a:t>28</a:t>
            </a:r>
          </a:p>
          <a:p>
            <a:r>
              <a:rPr lang="en-US" altLang="ja-JP" sz="2400" dirty="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rPr>
              <a:t>February </a:t>
            </a:r>
            <a:r>
              <a:rPr lang="en-US" altLang="ja-JP" sz="2400" dirty="0" smtClean="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rPr>
              <a:t>2019</a:t>
            </a:r>
            <a:endParaRPr lang="en-US" altLang="ja-JP" sz="2400" dirty="0">
              <a:solidFill>
                <a:srgbClr val="17BEBB"/>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a:extLst>
              <a:ext uri="{FF2B5EF4-FFF2-40B4-BE49-F238E27FC236}">
                <a16:creationId xmlns:a16="http://schemas.microsoft.com/office/drawing/2014/main" id="{04FE698D-3350-4C9F-8C17-BF609E8CF597}"/>
              </a:ext>
            </a:extLst>
          </p:cNvPr>
          <p:cNvSpPr txBox="1"/>
          <p:nvPr/>
        </p:nvSpPr>
        <p:spPr>
          <a:xfrm>
            <a:off x="5562006" y="9703452"/>
            <a:ext cx="1443990" cy="400110"/>
          </a:xfrm>
          <a:prstGeom prst="rect">
            <a:avLst/>
          </a:prstGeom>
          <a:noFill/>
        </p:spPr>
        <p:txBody>
          <a:bodyPr wrap="square" rtlCol="0">
            <a:spAutoFit/>
          </a:bodyPr>
          <a:lstStyle/>
          <a:p>
            <a:r>
              <a:rPr lang="en-US" altLang="ja-JP" sz="1000" dirty="0" smtClean="0">
                <a:latin typeface="Open Sans" panose="020B0606030504020204" pitchFamily="34" charset="0"/>
                <a:ea typeface="Open Sans" panose="020B0606030504020204" pitchFamily="34" charset="0"/>
                <a:cs typeface="Open Sans" panose="020B0606030504020204" pitchFamily="34" charset="0"/>
              </a:rPr>
              <a:t>713.759.9595</a:t>
            </a:r>
            <a:endParaRPr lang="en-US" sz="1000" dirty="0" smtClean="0">
              <a:latin typeface="Open Sans" panose="020B0606030504020204" pitchFamily="34" charset="0"/>
              <a:ea typeface="Open Sans" panose="020B0606030504020204" pitchFamily="34" charset="0"/>
              <a:cs typeface="Open Sans" panose="020B0606030504020204" pitchFamily="34" charset="0"/>
            </a:endParaRPr>
          </a:p>
          <a:p>
            <a:r>
              <a:rPr lang="en-US" sz="10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hut-seminar@jetro.go.jp</a:t>
            </a:r>
            <a:endParaRPr lang="en-US" sz="1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3CF92A1B-3707-485B-B21D-61BCD7C43C60}"/>
              </a:ext>
            </a:extLst>
          </p:cNvPr>
          <p:cNvSpPr txBox="1"/>
          <p:nvPr/>
        </p:nvSpPr>
        <p:spPr>
          <a:xfrm>
            <a:off x="93196" y="132321"/>
            <a:ext cx="7748013" cy="1323439"/>
          </a:xfrm>
          <a:prstGeom prst="rect">
            <a:avLst/>
          </a:prstGeom>
          <a:noFill/>
        </p:spPr>
        <p:txBody>
          <a:bodyPr wrap="square" rtlCol="0">
            <a:spAutoFit/>
          </a:bodyPr>
          <a:lstStyle/>
          <a:p>
            <a:pPr algn="ctr"/>
            <a:r>
              <a:rPr lang="en-US" sz="4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Sake Educational</a:t>
            </a:r>
            <a:r>
              <a:rPr lang="ja-JP" altLang="en-US" sz="4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4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Session &amp; </a:t>
            </a:r>
          </a:p>
          <a:p>
            <a:pPr algn="ctr"/>
            <a:r>
              <a:rPr lang="en-US" sz="4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Business Meetings in Dallas</a:t>
            </a:r>
            <a:endParaRPr lang="en-US" sz="4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a:extLst>
              <a:ext uri="{FF2B5EF4-FFF2-40B4-BE49-F238E27FC236}">
                <a16:creationId xmlns:a16="http://schemas.microsoft.com/office/drawing/2014/main" id="{B6B817B8-3A38-449B-90BA-7361398876F4}"/>
              </a:ext>
            </a:extLst>
          </p:cNvPr>
          <p:cNvSpPr txBox="1"/>
          <p:nvPr/>
        </p:nvSpPr>
        <p:spPr>
          <a:xfrm>
            <a:off x="5473952" y="4884284"/>
            <a:ext cx="2204968" cy="1985159"/>
          </a:xfrm>
          <a:prstGeom prst="rect">
            <a:avLst/>
          </a:prstGeom>
          <a:noFill/>
        </p:spPr>
        <p:txBody>
          <a:bodyPr wrap="square" rtlCol="0">
            <a:spAutoFit/>
          </a:bodyPr>
          <a:lstStyle/>
          <a:p>
            <a:r>
              <a:rPr lang="en-US" altLang="ja-JP" sz="1200" b="1" dirty="0" err="1"/>
              <a:t>Guilherme</a:t>
            </a:r>
            <a:r>
              <a:rPr lang="en-US" altLang="ja-JP" sz="1200" b="1" dirty="0"/>
              <a:t> “William” de </a:t>
            </a:r>
            <a:r>
              <a:rPr lang="en-US" altLang="ja-JP" sz="1200" b="1" dirty="0" err="1"/>
              <a:t>Macedo</a:t>
            </a:r>
            <a:r>
              <a:rPr lang="en-US" altLang="ja-JP" sz="1200" b="1" dirty="0"/>
              <a:t> </a:t>
            </a:r>
            <a:r>
              <a:rPr lang="en-US" altLang="ja-JP" sz="1100" dirty="0"/>
              <a:t>is a Certified Sake Sommelier and a Sake Educator by the Sake Sommelier Association (SSA). He is a Japanese Sake Adviser by the SSI (Sake Service Institute) and has the WSET Level 1 in Sake. He is also a Certified Sake Professional by the Sake Education Council, having studied with John Gaunter. </a:t>
            </a:r>
            <a:endParaRPr lang="ja-JP" altLang="ja-JP" sz="1100" dirty="0"/>
          </a:p>
        </p:txBody>
      </p:sp>
      <p:sp>
        <p:nvSpPr>
          <p:cNvPr id="33" name="TextBox 32">
            <a:extLst>
              <a:ext uri="{FF2B5EF4-FFF2-40B4-BE49-F238E27FC236}">
                <a16:creationId xmlns:a16="http://schemas.microsoft.com/office/drawing/2014/main" id="{5FD0EE1A-E07D-4A76-81FE-01623156BEAA}"/>
              </a:ext>
            </a:extLst>
          </p:cNvPr>
          <p:cNvSpPr txBox="1"/>
          <p:nvPr/>
        </p:nvSpPr>
        <p:spPr>
          <a:xfrm>
            <a:off x="1887504" y="1973576"/>
            <a:ext cx="6522630" cy="923330"/>
          </a:xfrm>
          <a:prstGeom prst="rect">
            <a:avLst/>
          </a:prstGeom>
          <a:noFill/>
        </p:spPr>
        <p:txBody>
          <a:bodyPr wrap="square" rtlCol="0">
            <a:spAutoFit/>
          </a:bodyPr>
          <a:lstStyle/>
          <a:p>
            <a:r>
              <a:rPr lang="en-US" dirty="0" smtClean="0">
                <a:latin typeface="Open Sans" panose="020B0606030504020204" pitchFamily="34" charset="0"/>
                <a:ea typeface="Open Sans" panose="020B0606030504020204" pitchFamily="34" charset="0"/>
                <a:cs typeface="Open Sans" panose="020B0606030504020204" pitchFamily="34" charset="0"/>
              </a:rPr>
              <a:t>12:30pm-1:30pm   Free Tasting &amp; Business Meetings Session 1</a:t>
            </a:r>
          </a:p>
          <a:p>
            <a:r>
              <a:rPr lang="en-US" dirty="0" smtClean="0">
                <a:latin typeface="Open Sans" panose="020B0606030504020204" pitchFamily="34" charset="0"/>
                <a:ea typeface="Open Sans" panose="020B0606030504020204" pitchFamily="34" charset="0"/>
                <a:cs typeface="Open Sans" panose="020B0606030504020204" pitchFamily="34" charset="0"/>
              </a:rPr>
              <a:t> 1:30pm-2:30pm   Sake Seminar with Tasting</a:t>
            </a:r>
          </a:p>
          <a:p>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smtClean="0">
                <a:latin typeface="Open Sans" panose="020B0606030504020204" pitchFamily="34" charset="0"/>
                <a:ea typeface="Open Sans" panose="020B0606030504020204" pitchFamily="34" charset="0"/>
                <a:cs typeface="Open Sans" panose="020B0606030504020204" pitchFamily="34" charset="0"/>
              </a:rPr>
              <a:t>2:30pm-4:00pm   Free Tasting &amp; Business Meetings Session 2</a:t>
            </a:r>
          </a:p>
        </p:txBody>
      </p:sp>
      <p:cxnSp>
        <p:nvCxnSpPr>
          <p:cNvPr id="34" name="Straight Connector 33">
            <a:extLst>
              <a:ext uri="{FF2B5EF4-FFF2-40B4-BE49-F238E27FC236}">
                <a16:creationId xmlns:a16="http://schemas.microsoft.com/office/drawing/2014/main" id="{DAED58DB-1254-45F4-88EF-291AEE838575}"/>
              </a:ext>
            </a:extLst>
          </p:cNvPr>
          <p:cNvCxnSpPr/>
          <p:nvPr/>
        </p:nvCxnSpPr>
        <p:spPr>
          <a:xfrm>
            <a:off x="4177301" y="7508506"/>
            <a:ext cx="1476639" cy="0"/>
          </a:xfrm>
          <a:prstGeom prst="line">
            <a:avLst/>
          </a:prstGeom>
          <a:ln w="28575">
            <a:solidFill>
              <a:srgbClr val="17BEB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91F87D-38C3-491E-9391-AE4B57FBB626}"/>
              </a:ext>
            </a:extLst>
          </p:cNvPr>
          <p:cNvCxnSpPr/>
          <p:nvPr/>
        </p:nvCxnSpPr>
        <p:spPr>
          <a:xfrm>
            <a:off x="341346" y="4961959"/>
            <a:ext cx="2084070" cy="0"/>
          </a:xfrm>
          <a:prstGeom prst="line">
            <a:avLst/>
          </a:prstGeom>
          <a:ln w="28575">
            <a:solidFill>
              <a:srgbClr val="17BEB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1C3EBF-96DC-491F-94B1-5BDF3A0BAFDF}"/>
              </a:ext>
            </a:extLst>
          </p:cNvPr>
          <p:cNvCxnSpPr>
            <a:cxnSpLocks/>
          </p:cNvCxnSpPr>
          <p:nvPr/>
        </p:nvCxnSpPr>
        <p:spPr>
          <a:xfrm>
            <a:off x="2425416" y="4955814"/>
            <a:ext cx="191518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9EEB34B-263E-4BFB-81C1-92C552A91062}"/>
              </a:ext>
            </a:extLst>
          </p:cNvPr>
          <p:cNvSpPr txBox="1"/>
          <p:nvPr/>
        </p:nvSpPr>
        <p:spPr>
          <a:xfrm>
            <a:off x="292862" y="4973102"/>
            <a:ext cx="4712284" cy="957252"/>
          </a:xfrm>
          <a:prstGeom prst="rect">
            <a:avLst/>
          </a:prstGeom>
          <a:noFill/>
        </p:spPr>
        <p:txBody>
          <a:bodyPr wrap="square" rtlCol="0">
            <a:spAutoFit/>
          </a:bodyPr>
          <a:lstStyle/>
          <a:p>
            <a:r>
              <a:rPr lang="en-US" sz="1200" b="1" dirty="0">
                <a:latin typeface="Georgia" panose="02040502050405020303" pitchFamily="18" charset="0"/>
              </a:rPr>
              <a:t>Seminar</a:t>
            </a:r>
            <a:r>
              <a:rPr lang="en-US" sz="1100" b="1" dirty="0">
                <a:latin typeface="Georgia" panose="02040502050405020303" pitchFamily="18" charset="0"/>
              </a:rPr>
              <a:t> </a:t>
            </a:r>
          </a:p>
          <a:p>
            <a:pPr marL="171450" indent="-171450">
              <a:buFont typeface="Arial" panose="020B0604020202020204" pitchFamily="34" charset="0"/>
              <a:buChar char="•"/>
            </a:pPr>
            <a:r>
              <a:rPr lang="en-US" sz="1100" dirty="0" smtClean="0">
                <a:latin typeface="Georgia" panose="02040502050405020303" pitchFamily="18" charset="0"/>
              </a:rPr>
              <a:t>An informational lecture by </a:t>
            </a:r>
            <a:r>
              <a:rPr lang="en-US" sz="1100" dirty="0" err="1" smtClean="0">
                <a:latin typeface="Georgia" panose="02040502050405020303" pitchFamily="18" charset="0"/>
              </a:rPr>
              <a:t>Guilherme</a:t>
            </a:r>
            <a:r>
              <a:rPr lang="en-US" sz="1100" dirty="0" smtClean="0">
                <a:latin typeface="Georgia" panose="02040502050405020303" pitchFamily="18" charset="0"/>
              </a:rPr>
              <a:t> </a:t>
            </a:r>
            <a:r>
              <a:rPr lang="en-US" sz="1100" dirty="0">
                <a:latin typeface="Georgia" panose="02040502050405020303" pitchFamily="18" charset="0"/>
              </a:rPr>
              <a:t>“William” de </a:t>
            </a:r>
            <a:r>
              <a:rPr lang="en-US" sz="1100" dirty="0" err="1">
                <a:latin typeface="Georgia" panose="02040502050405020303" pitchFamily="18" charset="0"/>
              </a:rPr>
              <a:t>Macedo</a:t>
            </a:r>
            <a:r>
              <a:rPr lang="en-US" sz="1100" dirty="0">
                <a:latin typeface="Georgia" panose="02040502050405020303" pitchFamily="18" charset="0"/>
              </a:rPr>
              <a:t> </a:t>
            </a:r>
            <a:endParaRPr lang="en-US" sz="1100" dirty="0" smtClean="0">
              <a:latin typeface="Georgia" panose="02040502050405020303" pitchFamily="18" charset="0"/>
            </a:endParaRPr>
          </a:p>
          <a:p>
            <a:pPr marL="171450" indent="-171450">
              <a:buFont typeface="Arial" panose="020B0604020202020204" pitchFamily="34" charset="0"/>
              <a:buChar char="•"/>
            </a:pPr>
            <a:r>
              <a:rPr lang="en-US" sz="1100" dirty="0" smtClean="0">
                <a:latin typeface="Georgia" panose="02040502050405020303" pitchFamily="18" charset="0"/>
              </a:rPr>
              <a:t>Sake samples from different regions in Japan</a:t>
            </a:r>
          </a:p>
          <a:p>
            <a:pPr marL="171450" indent="-171450">
              <a:buFont typeface="Arial" panose="020B0604020202020204" pitchFamily="34" charset="0"/>
              <a:buChar char="•"/>
            </a:pPr>
            <a:r>
              <a:rPr lang="en-US" altLang="ja-JP" sz="1100" dirty="0">
                <a:latin typeface="Georgia" panose="02040502050405020303" pitchFamily="18" charset="0"/>
              </a:rPr>
              <a:t>Comparison between sake and </a:t>
            </a:r>
            <a:r>
              <a:rPr lang="en-US" altLang="ja-JP" sz="1100" dirty="0" smtClean="0">
                <a:latin typeface="Georgia" panose="02040502050405020303" pitchFamily="18" charset="0"/>
              </a:rPr>
              <a:t>wine</a:t>
            </a:r>
            <a:endParaRPr lang="en-US" sz="1100" dirty="0" smtClean="0">
              <a:latin typeface="Georgia" panose="02040502050405020303" pitchFamily="18" charset="0"/>
            </a:endParaRPr>
          </a:p>
          <a:p>
            <a:pPr marL="171450" indent="-171450">
              <a:buFont typeface="Arial" panose="020B0604020202020204" pitchFamily="34" charset="0"/>
              <a:buChar char="•"/>
            </a:pPr>
            <a:r>
              <a:rPr lang="en-US" sz="1100" dirty="0" smtClean="0">
                <a:latin typeface="Georgia" panose="02040502050405020303" pitchFamily="18" charset="0"/>
              </a:rPr>
              <a:t>Sake food pairings with several kinds of cheese</a:t>
            </a:r>
          </a:p>
        </p:txBody>
      </p:sp>
      <p:sp>
        <p:nvSpPr>
          <p:cNvPr id="46" name="TextBox 45">
            <a:extLst>
              <a:ext uri="{FF2B5EF4-FFF2-40B4-BE49-F238E27FC236}">
                <a16:creationId xmlns:a16="http://schemas.microsoft.com/office/drawing/2014/main" id="{5FD0EE1A-E07D-4A76-81FE-01623156BEAA}"/>
              </a:ext>
            </a:extLst>
          </p:cNvPr>
          <p:cNvSpPr txBox="1"/>
          <p:nvPr/>
        </p:nvSpPr>
        <p:spPr>
          <a:xfrm>
            <a:off x="274950" y="4682842"/>
            <a:ext cx="3970156" cy="338554"/>
          </a:xfrm>
          <a:prstGeom prst="rect">
            <a:avLst/>
          </a:prstGeom>
          <a:noFill/>
        </p:spPr>
        <p:txBody>
          <a:bodyPr wrap="square" rtlCol="0">
            <a:spAutoFit/>
          </a:bodyPr>
          <a:lstStyle/>
          <a:p>
            <a:r>
              <a:rPr lang="en-US" sz="1600" dirty="0" smtClean="0">
                <a:latin typeface="Open Sans Semibold" panose="020B0706030804020204" pitchFamily="34" charset="0"/>
                <a:ea typeface="Open Sans Semibold" panose="020B0706030804020204" pitchFamily="34" charset="0"/>
                <a:cs typeface="Open Sans Semibold" panose="020B0706030804020204" pitchFamily="34" charset="0"/>
              </a:rPr>
              <a:t>EVENT HIGHLIGHTS</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10790" y="9658652"/>
            <a:ext cx="870872" cy="300807"/>
          </a:xfrm>
          <a:prstGeom prst="rect">
            <a:avLst/>
          </a:prstGeom>
        </p:spPr>
      </p:pic>
      <p:sp>
        <p:nvSpPr>
          <p:cNvPr id="2" name="AutoShape 2" descr="data:image/jpeg;base64,/9j/4AAQSkZJRgABAQAAAQABAAD/2wBDABALDA4MChAODQ4SERATGCgaGBYWGDEjJR0oOjM9PDkzODdASFxOQERXRTc4UG1RV19iZ2hnPk1xeXBkeFxlZ2P/2wBDARESEhgVGC8aGi9jQjhCY2NjY2NjY2NjY2NjY2NjY2NjY2NjY2NjY2NjY2NjY2NjY2NjY2NjY2NjY2NjY2NjY2P/wAARCALlBQADASIAAhEBAxEB/8QAGwABAAIDAQEAAAAAAAAAAAAAAAUGAQQHAwL/xABPEAACAgECAgYECQgIBwACAAcAAQIDBAURBiESMUFRYXETIoHRFCMyQlKRobHBFRYzNWJykuEkNENTVHOC8AdEY4OTorIl8TZFJlVko+L/xAAaAQEAAwEBAQAAAAAAAAAAAAAAAQIDBAUG/8QALxEBAAICAQMCBgEFAQEBAQEAAAECAxExBBIhE0EFIjIzUXFhFEJSgaEjkRWx8P/aAAwDAQACEQMRAD8AigAcz68AAAAAAAAAAAAAAAAAAAAAAAAAAAAAAAAAAAAAAAAAAAAAAAAAAAAAAAAAAAAAAAAAAAAAAAAAAAAAAAAAAAAAAAAAAAAAAAAAAAAAAAAAAAAAAAAAAAAAAAAAAAAAAAAAAAAAAAAAAAAAAAAAAAAAAAAAAAAAAAAAAAAAAAAAAAAAAAAAAAAAAAAAAAAAAAAAAAAAAAAAAAAAAAAPqH6SPmj5PqH6SPmgiXyAAkAAAAAAAAAAAAAAAAAAAAAAAAAAAAAAAAAAAAAAAAAAAAAAAAAAAAAAAAAAAAAAAAAAAAAAAAAAAAAAAAAAAAAAAAAAAAAAAAAAAAAAAAAAAAAAAAAAAAAAAAAAAAAAAAAAAAAAAAAAAAAAAAAAAAAAAAAAAAAAAAAAAAAAAAAAAAAAAAAAAAAAAAAAAAAAAAAAAAAAAAAAAAAAAAPqH6SPmj5PqH6SPmgiXyAAkAAAAAAAAAAAAAAAAAAAAAAAAAAAAAAAAAAAAAAAAAAAAAAAAAAAAAAAAAAAAAAAAAAAAAAAAAAAAAAAAAAAAAAAAAAAAAAAAAAAAAAAAAAAAAAAAAAAAAAAAAAAAAAAAAAAAAAAAAAAAAAAAAAAAAAAAAAAAAAAAAAAAAAAAAAAAAAAAAAAAAAAAAAAAAAAAAAAAAAAAAAAAAAAAPqH6SPmj5PqH6SPmgiXyAAkAAAAAAAAAAAAAAAAAAAAAAAAAAAAAAAAAAAAAAAAAAAAAAAAAAAAAAAAAAAAAAAAAAAAAAAAAAAAAAAAAAAAAAAAAAAAAAAAAAAAAAAAAAAAAAAAAAAAAAAAAAAAAAAAAAAAAAAAAAAAAAAAAAAAAAAAAAAAAAAAAAAAAAAAAAAAAAAAAAAAAAAAAAAAAAAAAAAAAAAAAAAAAAAAPqH6SPmj5PqH6SPmgiXyAAkAAAAAAfdVVl1irqg5zfUkt2WPTeFJzasz59GP93Hr9rJiJnhhlz0xRu0q3GMptKKcn3JbkjjaBqOSk447hF9tj6P2dZeMXBxsOPRophDxS5/WZys3Gw49LIuhWvF837DTs/Lzb/Eb2nWOqr1cIZMv0uRXHyTZ7rg+Pblv2QNu7ivAre0I2WeS2X2mrLjGHzcOT857fgR8iIv1tvMR/wDxn8z6/wDFy/hPiXB6+bl/XAzHjFfOwmvKzf8AA2KuLsOX6Sm2HsTRPyEz1tf/APQ0J8IZC+Rk1y84tGpbwxqUN+jCFn7s/fsWzF1jAy2o1ZEek/my5P7TeJ7Kyy/reopOrOb3abnUPa3FtXj0W19ZrOMl1xa80dR2PHKjX8HslOEWlF9a8CPTbU+JW4mrmQMmDJ7Abun6Xk6j0vg6i1DrcpbGkfULJ1veE5Rfg9grfumPlnyl3wxqXZGt/wCsw+GdTX9lB/60aeNqmbjTUqsizl2N7p/WX7Tcr4bg1ZG2znHdrxL1iJed1GfqMGpnUwpn5tap/cR/jRn82dT/ALqH8aL2aepanRptUZ39JqT2Sity3ZEOavX57TqIjapLhfUvoVr/AFh8L6kvmVvymTL4uwt/0N79i95sY3Eun3y6MrJVN/TWxHbVrPUdXEbmv/FXt0DU6lu8WUl+y0/uZoW020y2tqnW+6UWjp0JxsipQkpRfNNPdM+baa7o9G2uM4vsktyez8KV+JXifnhy8Fs1nhmDjK/AXRkubq7H5FUaabTWzRnMTD1MOemau6sAAhuAAAb+BpGVqFcp48YdFPbeUtuZoH3C2yv5E5R8nsIUvFpj5Z1KWfC+pfRrf+sw+GdTX9lF/wCtGriavnYlilXkTaXXGT3TOgYtyycau5LZTipGlaxLzeoz9Rg1vUxKkfm1qn9xH+NB8N6p/cL+Ne8vhq5+oY+n1RsyJNRk9lst+ZPZDnr8Qz2nURCmfm3qv+HX8cfePzb1T/Dr+OPvLKuJtMf9rL+Bn0uJNMf9u/4WR21/LX+q6v8Aw/5Ksfm3qv8Ah1/HH3npXwvqU360K4L9qfuLPDX9Mm9lkxT8U0b9V1d0FOqcZxfU4vcmKVZ367qK/VGv9Oeapp09MyY0TsU5OCluuzr9xpEvxPPp63cuyKSX1EQZzy9bBa1scTbmQAENgAAAAANjAxJ5uZXjw5Ob5vuXazXLVwdhP43Mmuv1IfiyYjcufqcvpY5s89a4cqxMB34rm3X8tSe+67ysnUba421Srmt4yTTRzbPxZYebbjzXOEtl4rsZa9dcOToOotkia3ny1wAUemAAAAe2LX6bKqr+nNL7QrM6iZTsOFLLcSuyGQlZKKbjJcjXnwtqUepVS8p+8uycYVrdpJLtNWerYFb2ll1b+EtzXsh4Vet6iZ8ef9Kf+bWqf3Mf40Pza1T+4j/Gi2PXdMXXlw+0+XxBpi/5qP1Mdtfy1/q+q/x/5Kq/m1qn9xH+ND82tU/uI/xotmPrWBlXxopvUrJdS2ZIDsiVLdfnpOrRr/Sh/m1qn9xH+ND82tU/uI/xovhHW65p9F0qrL1GcHs1s+THZEFevz38Vjaqfm1qn9xH+ND82tU/uI/xotK4g0z/ABUfqZ9LXtMk+WXD2pkdtfyv/V9V/j/yVVXDOpt/ooLzmj2XCuaqpTssqj0U3sm2W6jNxsn9DfXPwjJM+sp7Ytr/AGH9xPZDOevz71PhzEAGT3YAAEgAAAAAAAB91VTutjXXFynJ7JI+D6jKUJKUW4yXNNdaCJ3rwkvze1X/AAr/AI4+8w9A1Rf8pL+KPvPGGq59bTjl27+Miz8N61bnuePk7O2K3Uktuki8RWfDgzZOpxV7p1MK29E1Jf8AJ2fYFompP/k7PsOhgt6cOP8A/SyfiHPloGqPqxJfxL3n1+b2q7f1V/xx95YOJtYtwFCjGajbNdJy7kVeWq58nu8u3+IrMVjw7MOXqMte6NRDXvpsx7pVXRcJxezT7DzPqc5WTc5ycpPrbe7Z8lHfG9eQABIAAAAAAAAAZCErw/pUdTypK3dU1reW3Ld9iPriHSY6ZfB09J02Llvz2fcWjh/B+A6ZXGS2ss9efm/5H3rmEs7TLa0t5xXSh5o17fleNPWz/Uc/Lw54DL5PYwZPZAAEgAAAADYwsO7OvVNCTntvzey2JL819S7I1P8A1kPGUoPpRk4vvTPerPy6ZKVeTan+8yY17sMkZZn5JhIPhjU1/ZQf+tHz+bWqf3Ef40Wjh/UZ6jgdO39JB9GW3b4koaRSJ8vKv1+elprMRuFEXDOp/wB1Bf60fX5saltzjWv9Zcc/I+CYV1+27ri2l4nP8jUszIm5WZFnPsUtkVtEQ6Onz9Rn3MaiIeOTRZi3zptSU4PZ7Pc8jLbk2292+1mCj043ryyTEeGdRlBSUK2n+2QxdeEq8iOBOd0pOE5b1pvsLVjfhydXltip3VmEE+GdTX9jF/60YXDWqf3MV/rRfG0luyv6rxPTjdKrESutXzn8le8vNYjlwYus6jLOqREoVcMak+uFa85mnqGmZOndD4Qo+vvs4y3PrJ1jPyZN2ZM0u6L2X2GnOydj3nOUn4vcznXs9LHGfe7zD4ABDpbeBp+RqFkoY6i3FbvpPY3/AM2NS7I1v/WQ8Jyg94ScX3p7GxRqOZjyUqsmxNd8t0TGvdz5Izb3SYb74Y1Nf2UH/rR8/m1qn9xH+NFv0fNefp1d8ltJ8pLxRumnZEvKt1+ekzWYhQ/za1T+4X8a95j829U/w6/jj7y75mVVhY8r721CPXstyNXE+mNfpJr/AEMdtYWp1nU3jda7/wBK1+beqf4dfxx94/NvVP8ADr+OPvLOuJdMf9s/4WfceIdMk9vhKXmmR21/K09V1Uf2f8lV4cM6nJ86oQ85r8Dy1TRrdLpqndbCUrG10Y9mxe8fJpyY9Ki2Nke+L3KtxpZvlY1f0YN/W/5CaxELdP1ebJlilvCtAAzeuAAAAfddc7bI11xcpyeyS7QiZ15l8G/haPnZ3Omh9D6cuSLNo3DtOJFXZaVt/c/kxJfLy8fBo9JfNQiuS8fA0in5eXl+Iee3FG5VmnhC1r47KjF90Y7nv+Z9X+Kn/Cjzy+Lnu1iY62+lY/wXvNL86tR33+J8uj/MfLCsR1t/O9N+XB8fm5b9sTWu4Syo7+ivrn5po2cLi5NqOZR0f26/cyyUX1ZNMbaZqcJLdNExFZ4Y3z9Vhn53OM3CvwbvRZMOhLbdc990a5P8YvfU613Vr72QBnMal62C85McWn3AAQ3D6h+kj5o+T6h+kj5oIl8gAJAAANnBwrs/JjTRHdvrfZFd7PKimzIuhVVHpTm9kjoGj6bXpuHGtJOx85y72WrXbj6vqYwV8cyxpWkY+m1/FrpWtetN9b9xINqKbb2SBVeKNYl0pYGPLb+8kvuNZmKw8THS/UZNe761niboTdGntNrk7XzXsKxdbZfY7LZynN9bk92eYMZmZe/h6emGNVgABDoAABkk9P17NwWo9N21r5k3v9T7CLBMTpnfHTJGrRt0XTNVx9Sq6VUtpr5UH1o9dTl0dNyZd1Un9jOeYeVZh5ML6ntKL+vwLzmZUMvh2/Irfqzok/s6jWttw8TqOl9HJExxLn4AMXvAACQv/DXPRKPb97KAX7hn9SUe372Xpy834l9qP2lSt8af1XG/ff3FlK1xp/Vcb99/caX4eZ0f36qgADB9KltE1m7T7o1zk5Y0n60X83xRfISU4qUXumt00ctLzwrlPI0pQk95Uy6Hs60aUn2eP8RwREepX/aaKZxZp8cbLjk1x2hd8rb6RcyF4srU9GlJ9cJxa+vb8S943Di6PJNM0a91GABg+lAAAAAA6Lob30fF/wAtHOjomhfqbF/y0aY+Xl/E/ohIFd4z/qFP+Z+DLEV3jP8AqFP+Z+DL24eb0n3qqaADB9ME5wrmzo1KOPu/R3JrbxS33IM9KLrMe6NtUujOL3T7iYnUss2P1KTVua7Pp6zktfT2I8+pzlZOU5veUnu33s+SJWx17axX8AAC4AAAAA+6q5W2xrgt5SaSOkYGNHDw6qI9UI7FT4SwfhGc8ma9Snq/eZcp2QrS6ckt3st+1mtI93h/EcvdeMcez6KtxjhfosyK/Yn+H4lpNfUMWObhW48vnx5PufYy1o3Dj6fL6WSLOaA+7a5VWSrmtpQbTXifBg+nidxuAABISXD1at1rGT6lJy+pNkafddk6pqdc5QmupxezRMM8lZtSax7pniTVZ5eXLGrk1RU9tk/lMgzLbbbfNswJnaMWKuKsVgABDRJ8Ofr3F83/APLOgHP+HP17i+b/APlnQTanDw/iX3Y/TBznWf1vl/5jOjHOdZ/W+X/mMjJwn4b9yf00gAZPbfUZyhJShJxkupp7NFu0TU7s3SsqF8ulZVB+t2tbdpTzZxc6/EhdCmSSuj0Zct+RMTpz9RgjLXxy1gAQ6AABIAAAAAAAAAABM8KS21qtd8ZIhiW4Yf8A+co8pfcyY5hz9T9m36X4AHQ+YUbi2W+std1cV95CEzxU99bs8Ix+4hjntzL6fpY/8a/oABDoAAAAAAAAAAAJHQ8J52p1VtepF9KfkiOLpwjh+hwJZEl61z5eSLVjcuTrMvpYpmOU+lstgfLsh6RV9JdNrfbt2Po3fNqBxDg/AdTmor4uz14e3rX1kWXfivC+Ead6aK3nQ+l7O0pBhaNS+k6PL6mKN8wAAq6wAAAAAAAFv4Lf9FyF+2vuLIVvgr+rZP76+4spvTh811n37IziJ7aJk/ur70c+Og8RfqPJ8l96OfFMnL0vhn25/YAS2h6NZqVqnNOOPF+tL6XgikRt35MlcdZtZ96BostRt9LcmseD5v6T7kXdejx6dvVhXBeSSPmKpw8fZdGuqteSSKbr2uzz5OihuOOn7Z/yNfFIeJPqdbk8cPTXuIJ5UpY+HNxo6pTXXP8AkV8AymdvaxYa4q9tQAENQAAAABeOEX/+I/7jJsg+EP1R/wBxk6b14fL9T9237RHE/wCpLvOP3lCL7xP+pLvOP3lCM78vW+G/an9gAKPSb2j5tmFqFU4SajKSjNdjTZv8XT6WrRW/yakvtZBptNNcmj0yMi3Kud183OcutsnfjTnnDHqxkeQAIdAAABa+ENPj6OWdZHeTbjXv2LtZVDo+jVKnScWC/u035tbsvSNy874hkmuPtj3bhz/X8+ebqVnP4upuEF5dp0B9RzXUKpUZ99c1s42P7y13J8NrWckzPMNYAGT3AnOF9RnjZ8caUvibnts+x9hBnrjW+gyK7dt+hJS28mTE6ljmxxkpNZTHF731hf5S+9kEb+sZ61LOd8YOEeiopPr5GgJ8yjp6zTFWs8gAIbh9Q/SR80fJ9Q/SR80ES+QAEgB91Vu22Fceuckl7QiZ1G1o4R07ZSzrI9fq1/iy0njiURxsWumC9WEUkep0VjUPl8+WcuSbS1dTy1g4FuQ+uK9Vd77DnNlkrbJWTe8pPdvvZbeM73HFopXz5Nv2f/sp5lefL1/h2OK4+/3kABR6QAAAAAAAAWbTMhPhTMrlNJwUklv3orJnd7bb8iYnTHNijLER+J2wACGoAAkL9wz+pKPb97KCX/hn9SUe372Xpy834l9qP2lStcaf1XG/ff3FlK1xp/Vcb99/caW4eZ0f36qgADB9KFt4Kb9DlLs6UfuKkXTg6h16dZa1t6SfLyXL3l6cuH4hMRhlPkBxheq9OhTv61k1y8F/tE9KSjFtvZLm2UHX9RWo57lD9FX6sPHxL3nUPL6HFN8sT7QiwAYvogAAAAAOiaF+psX/AC0c7OiaF+psX/LRpj5eX8T+iP2kCu8Z/wBQp/zPwZYiu8Z/1Cn/ADPwZe3Dzek+9VTQAYPpgA9cfHtybo1Uwc5y6kgiZiI3LyB9WQlXZKE1tKL2a8T5BEgACQAADJgk+HsP4ZqtcZLeFfry9n8yYjbPJeKVm0+y36DhfAdMrhJbWTXSn5sh+LtQlC+jHpltKt+kk12PsLPOSrhKUuSit2c2z8l5mbbfJ/Lk2vLsNLTqNPG6OnrZZvZ0PAyY5mFVfH58U2u59psFa4OzOnRbiSfOD6UfJ9f2/eWUvWdw48+P08k1UnivCePqCvivUuW/t7SCOg8QYazdKsilvOHrx81/I5+Y3jUvb6HL6mLU8wwACruAAAAAAAASfDn69xfN/wDyzoJz7hz9e4vm/wD5Z0E2pw8L4l92P0wc51n9b5f+YzoxznWf1vl/5jIycJ+G/cn9NIAGT3AAAAAAAAAAAAAAAAAAACW4Y/XlH+r/AOWRJLcMfryj/V/8smOYYdR9q36X4AHQ+XUPir9d2/ux+4hyY4q/Xdv7sfuIc555l9P032a/oABDoAAAAAAAAAABsYGLLMzKqI/Plz8F2nSKq4UUxrgujCEUku5Iq/B2DvKzNmuS9SH4snNbzFg6ZbbvtNrow82a0jUbeF1t5y5ox19ldesf/wBUemcviU/ReG3f9fMuK6jlvbudC0LL+GaXTZJ7zS6MvNCk7W67p4pWtq/pvThGyEoSW8ZLZp9pzjUcR4WddQ+qMvV8uw6SVfjHB3jXmwXV6k/wZN48M/h+Xsyds8SqgAMXvgAAAAAAALfwV/Vsn99fcWUrXBX9Wyf319xZTenD5rrPv2RfEn6jyPJfejn50DiT9SZHkvvKromjWanb057xx4v1pd/gil43Lv6HJXHhta35ND0aepXdKacceL9aXf4Iu0VRgYuy6NVNa9iRn4jBxfm1U1rySRSdc1qzUrPR1txx4vlH6XiyfFIYf+nW5PxWH1rutz1Gx1VNxxovkvpeLIYAzmdvZx46469tQAENAAAAAAAAF34Q/VH/AHGThB8Ifqj/ALjJw3rw+X6n71v2ieJ/1Jd5x+8oRfeJ/wBSXecfvKEZ35et8N+1P7AAUekA+oRlOajBNyk9kl1s+8jHtxrpU3Q6FketBXcb08gAFgAADo2i2q7SMWae/wAWk/Ncn9xzktvB+cnTPDm/Wi+lDy7f9+Jek+XnfEcc2x90eyzEBxFobzU8rGS9PFetH6S95Pg1mNvFxZbYrd1XLpwlXNwnFxkuTTXNHydD1PR8XUofGx6Ni6rI9ZUdT0HL0/eaXpaV8+K6vNGM1mHu4Otx5fE+JRQAKu4AAAAAD6h+kj5o+T6h+kj5oIl8gAJCW4Zx/T6zU2t1WnN+zq+1oiSy8Fw3ysmf0YJfW/5Fq8ubq7duG0rcZAN3zKm8Z2b59Ff0a9/rf8iuk5xf+t1/lL72QZhbl9L0caw1AAVdQAAAAAAAAAAAAAAAAX/hn9SUe372UAv/AAz+pKPb97L05eb8S+1H7ShW+NP6rjfvv7iyGnqWm0anSq7+klF7pxfNM0tG4eR0+SMeSLTxDnALfPhChv1MmxeaTMQ4PpT9fJm14JIy7Je3/X4PyrWBhW5+VGmpPm/Wf0V3nRcaiGLjQprW0IR2R5YGn4+n0+jx4bd7fW/NkHxXqGXR0cetOumxc5rrl3rwLxHbG3n5cs9ZkilfEPDiTXVapYeJL1eqya7fBFZAM5nb2MOGuGvbUABDYAAAAADomhfqbF/y0c7OiaF+psX/AC0aY+Xl/E/oj9t8183Bx8+uNeTDpxT3XPbmbBC8T5uRg4dU8az0cpT2b2T5beJpPHl5GKtrXiK8vT829L/uH/GzK4c0tf8AL/8AsyrLiLVV/wA1v/oj7j6XEuqL+3i/OC9xn3V/D0/6Xqv8/wDsrQuHtMX/ACy9smbePg4uHF/B6YV8ubS5lQr4p1GMk5ejmu5x2+4smn6tDUNNtvUehOtPpR7nsWia+zmzYeopHzzuP2ouVP0mVbP6U2/tPIyYMXv1jURAAAsAAAXfhXB+Daf6eS9e/n7OwqOn4ks3Oqx4/Plzfcu1nSK4RrrjCK2jFbJGlI93lfEsuojHHuh+Ks34Nprqi9p3vory7fd7SjEzxRmfCtVlCL3hSugvPtIYrady6eixenij8y3tGy3h6nTbvtHpdGXk+s6Knukzlh0Hh/N+G6XXJvecPUn5r+WxbHPs4/iWLjJCSa3Wxz3XsH4DqdkEtq5+vDyfYdCIDi3C9PgxyYr1qXz8mWvG4cvQ5fTy6niVLABi+iAAAAAAAASfDn69xfN//LOgnPuHP17i+b/+WdBNqcPC+Jfdj9MHOdZ/W+X/AJjOjHOdZ/W+X/mMjJwn4b9yf00gAZPcAAAAAAAAAAAAAAAAAAAJbhj9eUf6v/lkSS3DH68o/wBX/wAsmOYYdR9q36X4AHQ+XUPir9d2/ux+4hyY4q/Xdv7sfuIc555l9P032a/oABDoAAAAAAAAD6hCVlkYRW8pNJLvZ8k9wpgrIz3kTW8KFuv3iYjc6ZZskY6TaVs0/FWHg1UR+ZHn59pWOMMz0mVXixfKtdKXm/5FsvujRRO2b2jCLbObZeRLKyrL5/Ksk35Gl51GnkdBjnJlnJPs8SycH5vo8mzEm+Vi6UfNdf2fcVs98O94uXVfHrhJMzidTt6vUY/VxzV0w18/GjmYVtEvnxa9p7VWRtqhZF7xkk0z6Ojl8xEzWd+8OX21yqtnXNbSi2mvE+Cf4twlRnxyILaNy5+aIA55jU6fUYcnqY4sAAhsAAAAALfwV/Vsn99fcWUrXBX9Wyf319xZTenD5rrPv2a+diwzcWePY2oT23289z7oorx6o1VQUYRWySNTW8izF0u66mXRnDZp+1GdJ1KvUsONsdlNcpx7mT42y7b+n3e2zWdP/KODKlScZdcX2b+Jz6+izGulTdFxnF7NM6eRGvaNDUanZWujkQXqv6Xgyt678w6+i6r0p7LcSoYPqyEq5yhOLjKL2afWj5MXvRO/MAACQAAAAAAAF34Q/VH/AHGThB8Ifqj/ALjJw3rw+X6n71v28crGqy6JU3x6UJda32I/829L/wAO/wCNnrr2TbiaVbdRPoWLbZ7b7cypLiLVf8W/4I+4i0xE+W/TYc2Su8dtQtP5t6Wv+Xf8bMrh3TF/y/8A7Mq64l1Rf26fnBe4+4cUalF85VyXjAr3V/Donpeq/wAv+rdjaZhYkulRjwjL6W3MpGvWek1nJfdPb6uRatC1r8qRnCyChdBbtLqa7ymahLp5+RLvsl94trXhboaXrmt38w1wAZvXAAAPSi6zHujbVJxnF7po8wETETGpdB0fWKdSpWzUbkvWh7vAkjmFN1mPbG2mbhOL3TRbNJ4nru6NWdtXPqVi+S/PuNa3/Lw+p6G1J7sfmFkMNJ9aMRkpJOLTT6mj6NHmoHV+HKcuLtxFGq7r2+bL3FOyMe3GulVdBwnHrTOnEZrWk1aljv1VG+K9Sf4PwM7U94ej0vW2xz238w5+D7srnVZKuyLjKL2afYz4MnuxO43AAAkPqH6SPmj5PqH6SPmgiXyAAkLTwV8rL8o/iVYsfBlm2ZfX9KCf1P8AmWry5OtjeCy4gA3fNqVxjDbVK5dkql9jZAFq40q5Y1yXVvF/eVUwty+k6K28FQAFXWAAAb2m4mNlTmsnLjjqPVut9zRAUtE2jUTpYquH8DIn0adVhKXd0Vv957vg59mcn/2v5lXTae65Mu/C2dbl4Eo3Sc5VS6PSfW12bl66nxp53U+vhr3Rfcf6Rz4Os7MyP/j/AJhcHWdubH/x/wAy2mOwv2Q4P67P+VSs4Vpx4dK/UYwj3uCX4kVqeDiYkIyxs6OQ29nFLq8dz51nMszNRtlOTcYycYrsSRoGc69nsYaZdRa9/wDQACrrC/8ADP6ko9v3soBfuGf1JR7fvZenLzfiX2o/aVIfiPU79Nopnj9Hecmn0lv2EwVvjT+q4377+40tw8rpaxbLWJ4Rq4r1D6NL/wBL95IaTxPPIyo05sa4KfKMo7rn47lSMmUWl7d+iw2iYiNOpGtn4NWfjSouXJ9T7U+9Edw1qvw7F9DbL4+pbPfrku8mjaNTDwb1thvqeYc1zsO3Ayp0XL1o9T7Gu81joGt6VDUsVpJK+C3hL8ChW1TpslXZFxnF7NPsMbV097pOpjNXzzD4ABV2AAAAAAdE0L9TYv8Alo52dE0L9TYv+WjTHy8v4n9EftIFd4z/AKhT/mfgyxFc4z/qFP8Amfgy9uHm9J96qnAAwfTBL6PqFOHhZ1dralbDaCS63s0RAJidM8mOMle2QAELgACQA+6apXXQqgt5TaSCJmIjcrRwdhbRtzJLr9SH4lnkt4tJ7N9vceODjQw8OqiHyYR2833kRxBrs9Ovrpx4xlNrpT6XZ3G8fLHl83fu6nNPa85cI48pOTyrm2929kY/M/G/xNv1Ijvzszv7ur6mPzszv7ur6mU+R2+n1v5SP5n43+Jt+pEjpGkQ0r0irunNWbbqW3Irv52Zv93V9TH525v91V9TJiawrfB1d41adwuh821xtqlXNbxkmmmeeJkRysWu+PVZFM9jR5c7rLmmdjSxMy2iXXCTXs7DXLRxhg7SrzYLr9Sf4Mq5zzGpfTdPl9XHFgAEOgAAAAASfDn69xfN/wDyzoJz7hz9e4vm/wD5Z0E2pw8L4l92P0wc51n9b5f+YzoxznWf1vl/5jIycJ+G/cn9NIAGT3AAAAAAAAAAAAAAAAAAACW4Y/XlH+r/AOWRJLcMfryj/V/8smOYYdR9q36X4AHQ+XUPir9d2/ux+4hyY4q/Xdv7sfuIc555l9P032a/oABDoAAAAAAAAZL/AMP4LwdMhGS2sn68/N9n1FR0HD+G6pVBreEfXl5L+Z0HqRpSPd4/xLLxjhrahiLOxJ47slWp9bj1kL+Z+N/ibfqRr6hxRkU5ttWPCt1wl0U3vuzW/OzO/u6vqZMzWeWWLB1VK/J4iUj+Z+N/ibfqQ/M/G/xNv1Ijvzszv7ur6mPzszv7ur6mRujX0+t/K2YGL8Cw68dWSmoLZSl17GwVTTuKL7s2qrJhXGub6La35dxazSsxPDz8+K+O3z8yjtewfh+m2Qit7I+tDzRz46kc+1/C+BapbFLaE304+TM7x7vQ+G5fM45RoAM3sAAAAAC38Ff1bJ/fX3FlK1wV/Vsn99fcWU3pw+a6z79kXxJ+o8jyX3opWm59unZcbqny+dH6S7i68Rr/APB5PkvvRz8pfl6Hw+sXw2rPG3TMPLqzceN9Mt4y+x9x7nP9E1aemZPPeVE368fxRfabYX1RtqkpQkt00Xrbbz+q6acFv4Q3EGiLPr9PjpLIiv413FKnCUJuE4uMk9mn2HUSA4h0KOXCWTjR2yFzaXz/AOZW9d+YdPRdZ2fJfhSwZacZOMk01yaZgye2AAJAAAAAF34Q/VH/AHGThB8Ifqj/ALjJw3rw+X6n71v2ieJ/1Jd5x+8oRfeJ/wBSXecfvKEZ35et8N+1P7AAUeklOH82rA1B23ScYOtx5ez3EdbLp3TmuqUmz4BO2cY4i8395AAQ0AAAAAAAASGm6xladNejn0q+2uXV/IuOl61jalHowfQt251y6/Z3nPj7qsnTZGyuTjOL3TXYWi0w4uo6OmWNx4l1AEVoGq/lLFfpNldXyl4+JKm0Tt4F6TjtNbcwqHGGGq8ivLgtlZ6svNdRWy88WVqejyk+uE4tfd+JRjG/iXvdBebYY37AAKu4PqH6SPmj5PqH6SPmgiXyAAkJThzIWPrNLb2jPeD9vV9uxFn1XN12RnHk4vdExOpZ5ad9Jr+XUQeGDkxy8Oq+D5Tin7T3Oh8rMTE6lFcSYnwrSbeit51+uvZ1/YUE6m1utn1HO9ZwngajbVttBvpQ8mZXj3ev8Ny845aAAM3rgAAAAAW3gp/E5S/aj9xUi2cFfosr96P4lqcuLr/sStBiXyX5GTEvkvyN3zsOYZH9Yt/ff3nmemR/WLf33955nM+trxAAAsF/4Z/UlHt+9lAOgcOLbRMfyf3l6cvM+Jfaj9pQrfGn9Sx3/wBT8GWQrvGa30+l91v4M0tw8zpJ1mqpoAMH0z3w8qzDyq76n60Hv5+B0PT82rPxI31Pk+tdqfcc1JTQtVlpuV6zbonymu7xL1tpwdb03q17q8wv5BcR6L8Oh8Jx18fBc19NE3XZG2CnCSlGS3TXafRrMbh4ePJbFbury5a009nyZgtnEmhdNSzMSHrddkF2+KKoYTGn0mDPXNXuhgAENwAADomhL/8ADYv+WjnZ0bRl0dIxV/019xpj5eX8Tn5IbpXONP6lj/5n4MsZX+MYOWnVyS5RsW/1Mvbh5vSfeqpgAMH0wAAALDgYqr4WzMiyC3t+S9uxdX27leJmGOPLGSbRHtOgAENgn+EsF35zyZL1KVy8ZMgToWh4fwLTKq2tpyXSn5svSNy4Ovy+ni1HMt+clCDlJ7JLdnNtRynmZ117+fLl5dhb+Ks142nOmD2ne+j7O0o5N59mHw3FqJySAAzesAAC4cH5vpMWeJJ+tU+lHyf8yxnO9Ey/geqU2N7Rb6MvJnRE91ubUncPnuvxenl3HEtbUsRZuBbQ+uUeXgzm9kJVzlCS2lFtNdzOolJ4swvg+oenhHaFy3f7xF4923w7N22nHPuggAZPbAAAAAEpw0v/AM9i+cv/AJZ0AoXC631yh9yk/sZfDanDwfiX3Y/Qc61tbaxlf5jOinPdfW2tZS/a3+wjJwn4b9yf0jgAZPdAAAAAAAAAAAAAAAAAAAJbhj9eUf6v/lkSS3DH68o/1f8AyyY5hh1H2rfpfgAdD5dQ+Kv13b+7H7iHJjir9d2fux+4hznnmX0/TfZr+gAEOgAAAAAADZwMWWbmVY8Ouctm+5drCtrRWNytvCeD8H095El69z39i6jf1rNWBpttvz2ujDzZuVVxpqhXBbRikkvAqPGGZ6TKrxYvlWulLzf8vvNp+Wr5/HE9T1G5V1tt7vmzABi+hAAEsnRNGy/humU2t7y6O0vNdZzosvB+d0MizDm/Vs9aHmutfV9xek6l5/xDF34u6OYW4guLML4Rp6vivXoe/sfX+BOnzbXG2uVc1vGS2a8DWY3GniYsk47xaPZy4G1qOJLBzrceXzX6r712M1TnfU1tFoiYAAFgAAW/gr+q5P76+4spW+C1/Qsh/wDU/BFkN68Pmes+/ZGcRfqPJ8l96OfHQuIVvomT+6vvOelMnL0/hn25/YTfD2tPAtVF73x5v+B9/kQgKROndlxVy1mtnUoyUoqUXun1MyU/hzXPg8liZc/inyhJ/N8PIuCaa3XNG0Tt85nwWw27ZV7iHQvhe+VipK5L1o/T/mU5pxbTWzXWmdSK/r+gRyoyycSKV/XKK6p/zK2r7w7ej6zt+TJwpgPqcJVzcJxcZJ7NPrR8mT2o8gACQAAXfhH9Uf8AcZOkJwmttGj4zl95Nm9eHy/U/et+0RxP+pLvOP3lCOgcSQc9EyFFbtJP6mc/M78vW+Gz/wCU/sABR6QAWDhfFU1l5Fkd4Rrcefe+v/fiTEbZZssYqd0q+DLMENAABLc0qiORqePVYt4ynzXej24gxoYmr211QUK9k4pdnJfjuZ4cW+t4/m39jJXjHDl06suMfV26En3dxaI+Vw3y9vUxWZ8TCrgAq7gAATvCFjjqrh2Tre/sLuU7g7GlPLtyWvVhHop+LLgbU4fPdfMTmnSF4ssUNGlF9c5xS+/8CjFl4wzVZkV4kHv6P1pbd76itGd53L0+gpNcMb9wAFXcH1D9JHzR8n1D9JHzQRL5AASAACy8Jal6K14VsvVm969+x9qLccujJwkpRbUk9012F30DWoZ9MabpJZMVz3+d4o1pb2eL1/TTE+pX/aaIriDS1qOHvBfH184Pv8CVBeY282l5x2i1XLZRcZOMk01yaZgufEGg/C98nESVy+VHq6f8ynThKubhOLjJPZp9aMJjT6Pp+ormruOXyACHSAAAWzgr9FlfvR/EqZbOCv0WV+9EtTlxdf8AYlaDEvkvyMmJfJfkbvnYcwyP6xb++/vPM9Mj+sW/vv7zzOZ9bXiAA98RUPKgspyjTv6zj1hMzqNvA6No1Tp0nGg1zUFuV6l8NUTU+lZNrq6Sk/sJR8UabHlGVjXhBmldRy8jrLXzxFa1lNELxZU7NIckt+hNSf3GPzq07vs/gEuJNKtg4WSk4yWzTrbLzMTDix4cuO8W7Z8KOCy2fmza205wf7KkiH1KODG6P5PlOUNvW6XeYzGnu48/fOu2YaQAIdCwcO648SSxcmXxDfqyfzP5FyjJSScWmn2o5aSmma7l6dtBP0tX0Jdnk+w0rfXiXl9X0PfPfj5X8rOu8OO2U8nBj6z5yrXb4o2KeLMGa+NhbW+3luvsPdcS6Y/7aX8DLTNZcGKnUYLbrWVFlGUJOMk4yXJp9h8lxy9S0DN537Sf0ug0/rIXU4aMsdvAstd2/JPfbb2mcx/L18fUzbUWpMSiADZwFiyyorNlONOz3cevcq6rT2xtrpbvY6Xg1urCprfXGCT+orONbw3i2KyLnOUXuulGTJN8U6d2Ss/gNa6h5HWTfPqK1nUJo8cvFrzMadFy3hNcyK/OrTu+3+EyuKdNfXKxf6GW7ocMdPmidxWURlcJZUJN41sLI9ilyZpvhvVE/wBAn5TXvLLHibTH/bSXnBn2uI9Lf/Mf+rK9tXbXqerr4mv/ABWI8Nao3zoS85o3cThK+Uk8q6MI9qhzZN/nFpn+I/8AVj84tM/xH/qxFaot1PVWjXbr/Tw4ijDE4flTWujH1YRXtKOWHiXWKM+qujGk5RUulKW2y8EV4padz4d3Q0tTH83MyA9MdVO+tXuSq6S6Tj17E/XHhqDUnOye3Y+kREbb5c3p+0z+mrw3pjzc1W2RfoaWm+5vsReiCr4i0jHrVdPSjBdSjW0fX51ad32/wGtdR7vF6mM2e/d2zpC8X3Oeqxr7K4L7SBLXn52galNTyJWKaW3SUWnsQmqQ02Lr/J07JdfT6W5naPO3pdLk1SuOazCPABV3AAAHQeH834dpdcpPeyHqT80c/LXpWsaRp2P6Op3Jye8nKO/MvSdS87r8c3pERG5Wc0tWwIajhTolyl1xfczUXE+mPrtmv9DMribTH/bS/gZpuHk1w5qzForKj302Y906rYuM4PZpnmXHN1HQM/nkPpNfO6DT+shdRhoqx5PCstd3LZNPbr8TKa/y9vF1Nrai1ZiUQACrsACY0+GiPGi82y1XdqW+32ExDPJfsjepn9PXhCpz1WVm3Kut/b/tl2K7h6voen1uGM5RT630G2/ae74q05dTsf8AoNazEQ8PqaZc2Tuis6TZReKqXVrNk2uVkVJfVt+BPrinTu+xf6DwzNY0PPgo5PSlt1bwe69otqY5T0tcuDJ3TWdKcCwzr4ba3Vtq8F0iBuVaumqnJ17vouXXsZTD2ceXv9pj9vgAENgAAAAAAAAAAAAAAAAluF1vrlPgpfcRJM8KrfWq/CMn9hMcw5+p+zb9L2ADofMKLxYttal4wiQpYOMa3HU67OyVaXtTf8ivnPbl9N0k7w1AAQ6QA9caiWTkV0wXrTkkgiZ1G5fEoTgk5RlFSW63W26PksHFyjDJxq4rZRrIvTY4Ur2tQlONe3Jx7yZjU6YY83di9TTTLdwnpkqoSzbo7Oa2rT7u88KLOG8aanHpTkurpRkyRfFGmxWylY/KDL1iI8zLi6rNky17KUlNvqOZ5tzyM266XXObf2lxXFOnPrdi/wBBF3y4cyLZWOVkHJ7tRUkibanhj0cXwWmbVlWwe+YsdZU1iSlKnf1XLrPAyezWdxsAAWD3wsh4mXVfHrhJM8D2xfQfCIfCen6Hf1uh1hS8RNZ26VVZG2qFkHvGSTTPsgcfiPSqKIU1ysjCEVFJwfUe35z6X/ez/gZv3Q+anp8u/FZeHE+kvMpWTQt7alzX0kUwvn5y6X/fP+BkZlX8N5U3Oe8ZPrcYyRS0RPmHo9Lmy4q9l6zpVQb2px0+NkfydOyUdvW6Zomb1KW7q71oB9Q6PTj021Hfnt17Fgqjw3BKUp2yfc+l+BMRtTLl9P2mf0luEqXXpHTa29JNy/D8CbIOHEmlU1xrqlJRitklB8jP51adv12/wm0TERy8HLhy5Lzbtny39YqldpWTCC3k4PZHOS8LijTX1zsX+hkdkW8NZNkpy6UZPm3GMkUtqfd19HbJgiYtSdKuCS1SGlxjD8nWWSlv63S322I0zl61L98b1oLLoHEHoVDFzJfF9UbH83wfgVoExOlM2GuavbZ1KMlJJxaafajJz7Tdby9O2jCXTq+hPq9ncWGji3DnFemqsrl27LdGsXiXh5ehy0nxG4bGtaDVqKdtbVeQl8rsl5lMy8O/CudeRW4SXU31PyZdFxNpjX6aS84M879d0bIh0Lpqce6VbZForLfp8vUYvlmszCjgsly4asblGU4PuipFfuVaumqXJ17vouXXt2Gcxp6mLN6ntMft5g9cdVO+CyHJVb+s49exPVLhqqSk5WT27JKTERsy5vT8amU7w5U6dFx4tbNpy+t7kmQi4n0yEVGMp7JckoMfnVp3/V/hNomIh4N8Ga9pt2z5TM4Rsg4TScZLZplUzeErFOUsO2Li+ahPs9pJrinTX86xf6D6XE+mP+1mv9DIntlfFHU4Z3WJVuXDWqLqojLymjC4b1Rv+rpec17y0LiPTH/zH/qzP5xaZ/if/Vle2v5dP9V1X+P/ACUBj8J5k5L09ldcfD1mT+RjVaZoN9VPKMa3z7W2usfnFpn+J/8AVkXxBruLk6fLHxZucptbvbZJE/LEeGe+oz3rF4nW1UABk9wAASleGf15R/q+5l6vpryKZVWxUoSWzTOcYGXPBy68itJyg+p9pbsTirCtilep0y8VuvrRpSY1qXj9fhyWvF6widS4XyKG54fx1f0fnL3kHZTbVLo21zhLulFpnQq9X0+xerl1e2W33nq8rDsXO6mS/eTJmseyuPrstI1eu3NUm+pNkrpugZmdJSlB01ds5rb6kXP4RgVc/S48fHpJHjdrmm0r1smD8I8/uI7Yjla3XZbxrHVsYOHVg40aKY7Rj9r72aWt6zVptLjBqWRJerHu8WROo8VuUXXgQcd/7Sa+5FatsndY52Sc5Se7bfNkzf2hXp+hve3flLLJW2SsnJylJ7tvtZ8AGT2YjXiAABIfUP0kfNHyfUP0kfNBEvkABIAAB912TqsjOuTjKL3TXYfACJjfiVw0biWF+1Oc412dSs+a/cWJSUlunuvA5aSGn6zmae0qrOlX9CXNfyNIv+XldR8Pifmx/wDx0MjdU0XF1FdKcehb2WR6/b3mlh8V4lqSyISpl9aJjHzMbKW9F0J/uyL7iXmzTNgtvUwpWocPZ2G24Qd1f0oLd+1ES4uL2kmn3M6keN+HjZC2uorn+9FMrNPw7cfxK0Rq8bcyBf7OHdLs68ZL92TX4nn+bGmf3U/42V7JdMfEsX4lRC38GVTji32Si1Gckovv2RJU6BplLTjjRbX0m5feSMIxrioxSil1JFq01O5cvVdbXLTsrDIl8l+Rr5Ofi4i3vvhDwb5/UQWocV1RhKGHBzk1t05ckvZ2l5tEOLHgyZJ+WFVyP6xZ++/vPMy25SbfW+Zg5308RqNAACwAAAAAAAAAAAAAAAAAAAAAAAAAAAAAAAAAAAAAAAAAAAAAAAAAAAAAAAAAAAAAAAAAAAAAAAAAAAAAAAAAAAAAAGQME/wfW5anOzshW/taPKrhjULIqXxUU1vzmWPQdJ/JdM/STjO2x82upeBetZ283q+pxzimtZ3KXBjdd6G670bPCRPEGkvU8eDqaV1TfR37d+wpt+mZuPJxtxbVt2qO6+tHSN13ocvApNNu3B1t8Mdutw5e6rF1wkvYPRz+hL6jp7UX1pDox7kV9N1f/pz/AIua1YOVe0qse2e/dFlr4f0CWFNZOVt6bb1Yrqj/ADLBy8DEpKKbbS2LRSIc+brsmWO2I1Ck8W2dLV+j9GCRBm7rGSsvVMi6L3i5bRfguRpGU8vZ6evbirE/gABDcAAAAAAAAAAAAAAAAAAAAAAAAAAAAAAAAAAAAAAAAAAAAAAAAAAAAAAAAAAAAADJgBGmTAAAABIAAAAAH1D9JHzR8n1D9JHzQRL5AASAAAAAAAAGYylFpxbTXajACNbb1Or6hStoZduy7JPpfebUeJdTj12xl5wRDgncspwYrc1hOfnVqP8A0v4Q+KtRfV6Jf6SDA7pU/pcP+MJeXEmpy6r4x8oo1btVz7/0mXa13KW33GkBuV4wY68Vhltt7t7vxMAENQABIAAAAAAAAAAAAAAAAAAAAAAAAAAAAAAAAAAAAAAAAAAAAAAAAAAAAAAAAAAAAAAAAAAAAAAAAAAAAAAAAAAAAAAAAAAPZZORGKir7FFdSU3sfLvtfXbN/wCpnmAr2x+GXKT65N+bMqUl1Sa8mfICdQ9Fdauq2a8pM+1l5K6si1f62eACOys+zZWfmLqy71/3Je8+lqecurMv/wDIzUBO5V9Kn4bi1TPX/OX/AMbPO3Oy7o9G3JunHulN7GuBsjFSPMQAAhoAAAAAAAAAAAAAAAAAAAAAAAAAAAAAAAAAAAAAAAAAAAAAAAAAAAAAAAAAAAAAAAAAAAAAAAAAAAAAB9Q/SR80fJ9Q/SR80ES+QAEgAAAAAAAAAAAAAAAAAAAAAAAAAAAAAAAAAAAAAAAAAAAAAAAAAAAAAAAAAAAAAAAAAAAAAAAAAAAAAAAAAAAAAAAAAAAAAAAAAAAAAAAAAAAAAAAAAAAAAAAAAAAAAAAAAAAAAAAAAAAAAAAAAAAAAAAAAAAAAAAAAAAAADKTfUe1eFlW/o8a6flBsKzascy8ASEdE1KXViT9uy+8+/zf1T/C/wD+yPvJ7ZZznxRzaEYCSeg6mv8AlX7JRf4njZpWfX8rDu9kG/uGpTGbHPFoaYPudVlb2nCUX3NbHwQ0iYngAASAAAAAAAAAAAAAAAAAAAAAAAAAAAAAB9Q/SR80fJ9Q/SR80ES+QAEgAAAAAAAAAAAAAAAAAAAAAAAAAAAAAAAAAAAAAAAAAAAAAAAAAAAAAAAAAAAAAAAAAAAAAAAAAAAAAAAAAAAAAAAAAAAAAAAAAAAAAAAAAAAAAAAAAAAAAAAAAAAAAAAAAAAAAAAAAAAAAAAAAAAAAAAAAAAAAAbuJpl+TB2vo00L5Vtr6MV7yYiZ4UvetI3adNI2sXT8vMfxFEpL6W2y+s+rtR0rT30cWp59y/tLOVafgu32kZn65qGeuhbe409lVfqxXsX4nRTprTy8nP8AFqV8Y42l5YmDiP8Ap+pVRa/s6PjJfZyR5T1rSMZbYmnTyJfTyJ7L+FFcB016ekcvKy9fnye+k1ZxRnvdURx8ZPsqqS+17s1Ldb1O75ede/8AW0aANYpWOIck3tPMvaeXk2fLyLZec2z49LZ9OX1nwC2ldvRXWx+TbNeUme1epZ1fyMy9f9xmqBqDcpWriTVq+Ty5WLusSkvtNqviSE+WdpmNcvpQXo5fYQAKTjrPMNK5b1+mVmV+hZf6O6/Cm+y2PSj9a5n29HyJ1u3FlVlVr51Mul9nWVY9KMi7GsVlFs6prqlCWzMbdNWeHdi+J5qc+UtKMoScZpxkutNbM+T2q4lnelDVcavLiuXTS6E17UbkMLE1Cv0mk5KnPrePb6ti8u85b4L1etg+JYsni3iUaD7srnVNwshKEl1qS2Z8GL0omJ8wAAJAAAAAAAAAAAAAAAAAAAAAA+ofpI+aPk+ofpI+aCJfIACQAAAAAAAAAAAAAAAAAAAAAAAAAAAAAAAAAAAAAAAAAAAZPuNF0/k1Tl5RYVmYh5g2o6bmz+TiXP8A0M94aFqc+rEn7Wl95OpUnNjjm0I4ExDhnVJddMY/vTX4HtHhPUH1zoj/AKn7h2yznqsMf3IEFjjwhkvryal5Js9FwdZ25sV/29/xJ7ZV/rcH+SsAta4OXzsxvyh/M+vzPr/xcv4UOyVf6/B+VSBbfzPq/wAXP+FD8z6v8XP+FDsk/r8H5VIFt/M+v/Fz/hR8vg6PZmNecP5jsk/r8H5VQFofB0+zNi/+3/M83whk9mTW/wDSx2yt/W4P8lbBPS4T1BfJnRL/AFP3HjPhjU4rlVCf7s1+JHbK0dVhn+5Dgkp6DqcOvEn7Gn9zPCWm50PlYly/0MalpGbHPFoagPSVF0PlVWR84s+CGkWieGAAEgAAAAAAAAAAAAAAAAAAAAAAAAAAAAAAAAAAAAAAAAAAAAAAAAAAAAAAAAAAAAAAAAAAAAAAAAAAAAAAAB7Y2Ndl3Kqitzm+xdh74OA8hSuumqMWHOd0+peC72a+oa6oVyxNJUqMZ8pWfPt8W+xeBrjxWu8/q+upg8R5lt236dozan0c7MXzF+jg/F9pB6hqmXqVnSybW12QXKMfJGmD0KYq04fN5uoyZp3eQAktE0bI1jMjVVFxqT+Ms25RXvNJnXmWERtGg6FrHB2Nbp0I6fBV5FMeW7/SeDff4lAtrnTZKuyLhOL2cWtmmVreLcLWrNXwACygAAAXWgF1oC08R8Myx6VqGDHeiUVKytdcOXWvAqx2XGSnhUqSTTrjun5FH4r4YeI5Zun1t0PnZXHn0PFeBhjye0tr094VIAG7EMxlKElKLcZLqaMACew+IVZWsfWKnk1dUbVysh7e32mzfp39G+F4VqycX6UeuPhJdhWDa0/UMnTb/TY1ji+qS7JLua7TDJgrbzHLv6brsmCdcw3gSVKxNbqdmHGGPmx+Xjb7KfjH3EfOEoScZxcZLk0+tHn2pNZ1L6Xp+ppnrusvkAFXQAAAAAAAAAAAAAAAAAGQhg3NN0/I1C9RohuoveUn1IkdH4duzGrcneqjr2+dL3E9qOoYPDmnpQhFSfKuqPXJ9795pTHNnndV19ccTWnmVEABm9IAAAAAAAAAAAAAAAAAAAAAAAAAAAA+oxlOW0U5PuS3CN6fIN+jRtQyP0eLZt3yXR+8kcfhPMsfx9tdS8PWf+/aT2zLG/U4qc2V8Fzo4Sw4bO6yy1+eyJCnRNOp+Tiwb75Lf7y3ZLkt8RxRxuXPoQnZLowjKT7kt2b1GiajfzhiWJd8/V+86BXVXVHauEYLuitj7Lem57fE7f21UqrhTOn8uVUPbublXB/97lvyjAtRgnshz26/PPugauE8CHOydtng5bfcbtWg6ZUl0cSD/e9b7yRBbthhbqMtubS8a8PGq/R0Vx8opHqoxXVFL2GTJLKbTPLGwMgIAAAAAAAAAAAAAAAAAABgbGQB8uMX1pP2HlZh41v6SiuXnFM9zATFpjhHWaDplvysSC/d9X7jSt4TwJ86521+Ut/vJ4EdsNa9RlrxaVWt4P6/RZfslA0reFM+H6OVdnt2LsCvZDevX5o93O79H1DH3dmJZsu2K6X3GlKMoScZRcWuxrY6ieduPTctraoTXdKKZHpuinxO0fVVzAHQbtB025c8aMX3x5EdkcI48t3RkTrfdJdJFeyXTT4jinnwp4JvI4X1Cpt1qFy/Zls/tI3I0/Lxt/TY9kdu3o8iuph10z47/TZrAAhqAAJAAAAAAAAAAAAAAAAAAAAAAAAAAAAAAAAAAAAAAAAAAAAAAAAAAAAAAAAAAAAAA38PDq+Dyzc6z0WJW9t18qx/RiMDErlCeZmS9Hh085y7ZP6K8SI1fVbNTvTcVXRXyqqj1QXvN8OHvnc8PJ6/rvSjspy+tX1ezUpxhGPocWvlXTHqXi+9kaAejEREah83aZtO5ACS0TRsjWMpV1Rcak/jLH1RXvJmdeZREbND0a/Wcv0VXq1x52WNcor3nT9OwKNNw4Y2NHowiub7ZPvY0/T8fTcWOPi1qEF198n3s2jjyZO500p2hW+KeGo6nW8rFio5cVzXZYu5+JZQUiZrO4WmImHFZxlCbhOLjKL2afWmfJ0TivhpajB5mFFLKivWj1ekXvOeSjKEnGSakns0+w7KXi0Oa1ZrLAALqAXWB2gdlwnvg0P/AKcfuPZpNNNbpnhgPfT8Z/8ASj9yNg4J5digcV8LvE6efgx3ob3srS+R4rwKkdqaUk01unyaZQuK+GJY0pZ2n170PnZXH5nivA6MeT2ljenvCpAA3YgAA+oTlXNThJxlF7pp7NFnxM2rX4xoyOjVqMVtC3qV3g/EqxmLcZKUW01zTXYUvji8althzXw27qymrqrKLZVWxcZxezT7D4JDByoa7jLHyJqOpVr4ub5emXc/E0ZwlXNwmnGUXs0+w8y9JpOpfV9L1VeopuOfd8gAo6wAAAAAAAAAAAZSbaSW7fYTulcNX5MlZlp0093zpe4mI3wyy5qYo3aURiYl+bcqsetzk+7qXiy36Rw5ThNXZDV13YtvViS2Jh0YVXo8etQj4dbIviHiKjR6XCDjZlyXq193izamPy8PqevtkjVfEPbXdcx9FxulP17pL4updb8X3I5nnZ2RqOY8jJsc5yfsS7kfGZmX52TPIybHOyXW2eMflLzO6mOKvIvfuS4APKfcAAAAAAAAAAAAAAAAAAAA+6652zUK4SnJ9Sit2SmLw5qORs3Wqo983+BMRMs75aU+qUQZ6y34nCWPDaWVdK1/Rj6q95M4+m4eKl6HHri127bv6y0Ulw5PiOOv0xtQ8XSc7La9DjTa+lJdFfWyYxuEb5bPIyIw8IrdluBeKQ4snxDLb6fCExuF9Ppadinc/wBqXL7CVoxMfHj0aKa61+zFI9gWiIhx3zXv9UhkAlmAAAAAAAAAAAAAAAAAAAAAAAAAAAAAAAAAAAAAAAAAAAAAAAAAAAYaT60ZAGhlaPgZfO7Ghv8ASitn9aInI4Rolu8e+cH3SW6LICJrEtqdRlp9NlEy+G9Qx03CtXR74Pn9RFWVzqk42QlCS61JbM6ged2PTfHo3Vxmu6S3KTj/AA7sfxK8fXG3MAXjM4Xwb93T0qJfs819RB5fC+fRu6ujfH9nk/qZSazDux9dhv76/aDB6XU20TcLq5Ql3SWx5lXZExPmAABIAAAAAAAAAAAAAAAAAAAAAAAAAAAAAAAAAAAAAAAAAAAAAAAAAABt6dhSzsjodJQriulZN9UYrrZrQhKycYQW8pPZJGzruRDTsNaTjz3tl62VNd/ZD2GmKk3tpw9b1UYMfjmWjrmqLNshj428MKjlVH6X7T8WRQB6lYisah8na02ncgBJ6JouTrOT6OldGqL+MsfVFe8mZ15lERtjQ9Gv1nMVVfq1x52Wbcor3nT9O0/H0zEhjY0doR62+uT72Z0/Ax9OxYY+NBRhH62+9myceTJ3OmlO1kAGa4AAMFU4s4ZWZGedgw2yUt5wj/aePn95bDBNbTWdwiYiYcVaabTWzXYzBfeLeGfhXSz8GKVyW9ta+f4rxKE00ztpeLQ5bVmsgALKux6c99NxX/0YfcjZNXTOemYn+TD/AOUbRwTy7IDDSaaa3T7DIISoHFfDHwPpZ2BFuhveytfM8V4FSO1tKSaa3T60UHivheWNKedgQ3ofOytfM8V4HTjye0sL094VIAG7EAAH1Ccq5xnBuMovdNdjLR6aGu4MsuEVHOoS9PBf2kfpL8Sqm1p2ddp2ZXk0P1ovmn1SXamZ5ccXrp0dPntgvFobwN/UqapKvOxF/Rcnml9CXbFmgeXMTE6l9fiyVy0i9QAENQAAADbwdNys+W2PU2u2T5Je0K2tFY3adNQkdN0bL1GSdcHCrtslyXs7yx6XwxRjbWZe19ndt6q95PRioxUYpJLqSNIp+Xl5/iMR4x//AFGaXoWLp+09vS3fTl2eXcShicowi5SaUUt231JFI4k4v9JGWJpcmo9U7+/wj7zalN+IePlyzae687lJ8ScVV6a5YuH0bMrbm+tV/wAznl1tl9srbZudk3vKTfNs+W2223u32swdlKRWHJa02DMflLzMGY/KXmXUS4APGfeAAAAAAAAAAAAG5haXmZz+Ipk4/TfJfWFLXrWN2nTTPqMZTltGLk+5ItOFwlFbSzLm/wBiHL7SfxcDFw47Y9EIeKXP6y8UlwZfiOOvivlS8Lh7Py9m6/QwfzrOX2dZPYnCeJVs8ic7n3fJRPgvFIh52Trst+J08MfEx8WPRophWv2Ue4BdyTMzO5ZAAQAAAAAAAAAAAAAAAAAAAAAAAAAAAAAAAAAAAAAAAAAAAAAAAAAAAAAAAAAAAAAAAAAAAYMgDxvxqMmDhfVCyPdJbkJmcKYtu7xpypl3fKRYARMRLXHmyY/plz/O0LOwt3Kp2Vr59fP+aI1rZ7PkdSNDO0bCzk/S0pT+nHkyk4/w9HF8SnjJDnYLBncK5NO8sWauj3PlIgrarKbHC2EoTXWpLZmcxMcvTx58eSPll8AAhsAAAAAAAAAAAAAAAAAAAAAAAAAAAAAAAAAAAAAAAAAAAAeuNRPJyK6a1vKctkETOo3LdwnDTsC3VbtulD1MeL+dN9vsKvZOVtkrJtynJ7tvtZL8TZUJ5kcKh70Ya9Gv2pfOf1kMengp2VfIdZnnPlm3sAA2caS0PRr9ZzFVWnGqPOyzblFe86fp2n4+mYkcfFh0YR6++T72Q/B2o4ORpsMXGhGm6pevX2v9rxLGcmW0zOnTSsRGwAGTQAAAAAAABg55xto0MHLjmY8ejVkN9KK6oy/mdDIXi/Hjfw7k7rnXtNex+7cvjtqyl43DlwAO1yuw6U99KxH/ANGH/wAo2zS0d76Rhv8A6MfuN04J5dkcAAISGGlJbNbp9aMgCgcV8L/BOlm6fBuh87K1z6HivAqR2tpNbPmmUHivhd4rsz8GO9D52Vr5nivA6ceT2lhenvCpAA3YgAAneHMyM3PSslr0GS/Ub+ZZ2P29Ri6qdF06rFtOD2aISMnGSlF7NPdNFpzLY6np2PqcVtZ+iyEvppdftRx9Tj/uh7Xwrqe23pTxKNAN/A0fNz9nVU1D6cuS/mcUQ9+960jdp00Daw9Pys6ajj0yku2XUl7S1adwtjY7U8qXp59220V7O0na641xUYRUYrqSWxpFPy83N8RrHjHG1f0/hWiraeZL0svorlH+ZYKqoVQUK4RhFckktkj6BpERHDysma+Wd3kNbPzsbT8aV+VYoQX1vwS7SM13ibF0hOuO12T/AHcX8nzfYc71LUsrU8mV+VY5SfVFfJiu5I2pim3meHNa8Rwk+IOJsnV26a96cXf5CfOX73uIEA6oiIjUOeZmeQAEoDMflLzMGY/KXmBLgA8Z94AAAAAAPuuuds1CuEpyfUordsntP4VyLkp5c/QxfzVzl/ImImeGOXNTFG7Sr8YylJKKbb6kiXwOHM7LalZH0Ff0p9fsRbsDSsPAjtRUul2zfNv2m6aRT8vLzfEpnxjhEYXDmBipOcPTTXbPmvqJZRUVtFJJGQXiIh5t8l7zu07ZABKgAAAAAGAa9+fh4zavyqKmuydiTBtsghbuKtGp33zFN90It/gaN3HOmQ/R1X2f6UvxLRS0+yvdCzmSl28f1/2WBJ/vT/katvHuY/0WHRH95uXuLelZHqVX0HN7eNtXn8l0Vfu1+9s1LeKdatW0s6SX7MYx+5FvRsr6sOpg5HPW9Us+VqGT5KxpGvLMyp/LybZec2T6E/lHqw7HKcIfKlGPmzzeVjrrvqXnNHHHbY+ucn7T56TfW2T6H8nq/wAOxPPw49eXQv8AuI85atp0evNx1/3EcgBPoR+Ueq67+WdM/wAfj/8AkRj8t6X/AI/H/jRyMD0I/J6suuflvS/8fj/+RD8t6X/j8f8A8iORgehH5PVl138s6Z/j8f8A8iPpatp0urNx/wDyI5AB6Efk9Wfw7Gs/Dl1ZVD/7iPtZOPLqvrflNHGTPSku1/WPQ/k9V2lSjJbxaa8DJxdXWx6rJrykz2r1HNre9eXfF+FjRHofyn1f4diByaHEGr19WoZD/env95t18X61DryozX7VcfcV9GyfVh04HPK+OtTjsp040/HotP7zbr4/s/tcCL/ds/kR6Vk+pVeAVKrj3Dlt6TEuh5NM3qeM9Ht+VbZV+/W/w3K+naPZbvqnzJHUa7peR+jz6G+6U1F/UzfhOE4qUJRkn1NPdFdTCdw+gYMkJAAAAAAAAAAAAAAAAAAAAAAAAAAAAAAAAYNfLwcbNh0cimM+5tc15M2AExM1ncKnqPCk47zwJ9Nf3c3z9jK9kY12NZ0L6pVy7pI6aeWRjU5NbhfVGyL7JLczmn4ehh+IXp4v5hzEFtzuEq5Nzw7XB/QnzX1ldzdOy8GW2RTKK7JLmn7TOazD1cXVY8v0z5agAIdIAAAAAAAAAAAAAAAAAAAAAAAAAAAAAAAAAAAAAEjg2PAwMvUuqcI+jpf7cu32IjzY4msWNi4WmQ664emt/el1fUvvNsNO67zfiWb08Oo5lX22223u2YAPTfKgAA98PLuwcmGRjzcLIPdNHTeH9cp1nEUuUMiHKyvf7V4HKzYwsy/AyoZONNwsg9012+D8DO9ItDSl+12QwReg63RrOL06/Vuh+kr7V4+RKnJMTE6l0RO+AAEJAAAAAAh+LLlTw7ltvnKKivNtEuUjj/Uot06dXLdx+Ms8O5fj9RekbtCt51ClgA7XI69oj30XD/yY/cbxoaE99Ewv8mP3G+cFuXZHAACEgAAGGlJNNbp8mmZAFA4r4XeK5Zun1t0PnZXH5nivAqR2tpNbPmihcVcL/Benn4C3pb3sqS+R4rwOnHk9pYXp7wqIAN2IT3Ct0LMm3Tb5bVZkdk+6a5pkCfdVk6bYW1y6M4SUotdjRW1e6JiV6WmlotDqWDw9gYm0nX6Wa+dPn9hLJJLka+BlRzcGjJj1WwUtu42Dh1rw7bZLZJ3adsgwQut8S4ekb1t+mydv0cX1eb7CYiZ8QzmYjlLX31Y1TtvsjXCPXKT2RSNe4zstlLH0tuFfU7n1vy7iA1bWszV7unk2eovk1x5RiRx00xRHmWNsm/EMyk5ScpNuTe7b7TABsxAAAAAAzH5S8zBmPyl5gS4APGfeAMpNtJLdvsRO6XwzkZSVmS3RW+pNes/Z2ExG+GWXNTFG7ShKqrLpqFcJTk+pRW7LBpvCt1u1mbL0UPoLnJ+4suBpuLp8Ojj1JN9cnzb9ptmkU/LyM/xC1vGPxDWw9PxcKPRx6Yw732v2myAaQ821ptO5lkGDyvyaMeDnfdXVFds5JL7Qh6mSvZnGWk426rsnkS7q48vrZC5XHt0t1i4cILsdkm/uLxjtPspN6wvR53X00R6V1sK13zkkcxy+KdYyt08uVUX2VJR+3r+0ibLbLZOVtkpyfbJ7s0jBPupOWPZ1LI4m0fH+Vmwk+6CcvuIrJ48wa+WPjX3P9raC/H7jn4NIw1VnLK15PHefZuqMempdm+8n/v2EZfxRrF+++ZKH7iUSHBeKVj2Um0y2Ls/MyP02VdYu6U20a4BbSNgACAAAAAAAAAAAAAAAAAAAAAAAAAAAAAAAAAAAD7rutqlvVZOD74to+AEpGnXtVo+Rn3+2W/3kjj8aavVt051XJdk4e7YroKzSs+ye6YXbG4/6llYPnKuf4P3krj8Z6Rd8qy2l91kPduc0BScNZWjJZ13H1jTsn9Dm0S8Omk/tN5Pdbo4obONqOZiPfGyrqvCM2l9RScH4leMv5djBzTG401enZWTqvX7cNn9mxLYvH0XyysJrxrl+DKTitC0ZIldTBC4fFej5eyWV6GT7Ll0ft6vtJeq6q6KlVZCyL6nGSaM5rMcrxMTw9AAQkAAAAAAAAAAAAAAAAAAAAAAAAPmcI2RcZxUk+tNb7n0AIXO4awslOVadE++HV9RXM3hzPxd3GCugu2HX9RfAVmkS68XW5cfje4culGUJOM4uMl1prZnydJzNOxM2O2RRGb7Hts17SBzOEYveWJe0/o2c19ZnNJeni+I47eL+FUBvZmk5uE36aiXR+nHnH6zSKad1b1vG6ztgABcAAAAAAAAAAAAAAAAAAAAAAAAAAAAAbemUfCdRoq7HNN+S5v7CI1fKeZqmTe3up2Pby6l9hP6TL4Pjahmvk6MdqL/alyRVDu6WviZfN/Fsndlin4AAdbxwAAAABs6fnZGnZcMjGn0Zx+pruZ1DQ9Zo1nDV1T6NkeVle/OL9xyY29N1HI0zMhk40tpR612SXczPJj7o/lpS/a7ACP0bV8fWMNX0PaS5WVvriyQOSY14l0R5ZABCWDINDVdWxNIojblT26T2jGPOT8kIjfBw89d1inR8GVtkk7ZJqqHbJ+45VkX2ZN877pOVk30pN951HU9OwuItOg1KMt10qbo9n++45pqOBkablzxsmDjOPU+yS70dOHX+2GTbVALDwxw3PV7PT5HShiQfNrk5vuRtaYrG5ZxEzPhetA56FhP/AKUSQIzUtWwNBxqo27xXyYVVpN7Lw7iM/PrSv7vK/gXvOLtm3mIdPdEeJWcFZXHGk/Ryf4F7z6XG+k//AOQv+3/Mdlvwd9VkBXFxrpG3yrl/2zK400d/2lq/7bHZb8HdX8rECvrjLRmv09i/7bPpcYaK1/WpL/tS9w7Lfg7oTxhpNNNbp9hCLi7Q2v67t/2p+4+vzs0P/HL/AMc/cO234O6PyrnFfC8qJTztPr3p67K4/M8V4FQOpfnToklzzo7PvhL3FJ4jo0n03wnScuE4zfrU7NdF963XUdGO08TDG9Y5hBgA2ZOi8B5np9HljyfrY89vY+a/Enc7UMXT6fS5d0ao9m75vyRzzhHNuxcnMhS107MeUop810o819m5EZmbk597uy7pW2Ptl2eS7DnnFu0t4yaqsOt8ZZGW5U6f0senq6fz5e4q7blJyk22+bb7TAN61iviGU2meQAEqgAAAAAAABmPyl5mDMflLzAlyS03RMvUdpQj6Or6cur2d5P6VwxTQo2Zu1tnX0Pmr3lhjFRW0Vsl1I8qtPy+m6j4jEfLi/8AqO03RcTTopwh07e2yXX/ACJIGjnazp+nxbycquD+invL6kaxHtDyL5JtO7S3zBSs/jzm46fjf67X+CK5n8QapqG8b8uag/mQ9WP2dftNYw2ljOSIdHzde0zA3V+XX0l8yL6T+pEBm8eUQTjhYs7H2StfRX1L+RRAbRhrHLOckzwms3irVszdPJ9DF/NqXRXvIi22y2XStnKcu+T3Z8A0isRwzmZkABKAAAAAAAAAAAAAAAAAAAAAAAAAAAAAAAAAAAAAAAAAAAAAAAAAAAAAAAAAAAAAAPuq62mXSqsnW++L2PgBKZw+KdXxNtsp2xXzbV0v5k9hcfJpRzcNp9sqZfg/eUgFJx1n2Wi8w6licVaRlNJZSqk+y1dH7eol67IWwU65xnF9UovdM4sbGLm5WHPp4uRbS/2JNbmc4PxK8Zfy7GDm+JxrqlGyudeQv2o7P7CfweOcC7aOXVZjS+l8qP2c/sMpxWhpGSsrUDVxdRw8yKeNk1W79kZLf6jZM9L7ZAAAAAAAAAAAAAAAAAAAAAAABhrdczRytHwcvf0uPHf6UeT+w3gNbWre1Z3WVVy+EHzliZH+mxfivcQ+VoeoYu7njylFdsPWOhApNIduPr8tefLlrTTaa2a7GYOlZWn4mWv6Rj1zfe1z+sisjhTCs3dM7Kn4PdfaUmku2nxLHP1RpSgT+VwnmV7uiddy7vkv3EXfpubjt+lxrY7dvR3X1orqYdlOoxX+mzUBlpp7NbPxMENgABIAAAAAAAAAAAAAAAAAANzJn6HhW/Z88jIjD2Jb/fsVsn9Zahw/p8F8+yyb+xEAen08apD4/rrd2ewADZxgAAAAAAANrTtQydNyVfi2dCa612SXc0X7SeMMDNhGGVL4Nd2qXyW/B+85uClqRblet5q7TVbXdDp1WRnHvi90eWTm42JHpZN9dS/akkcdjOUfkya8mYbb5t7+Zl6H8tPVX7V+N8amMq9Nj6a3q9JJbRXvKPl5d+bfK7JtlZZLrbZ4A2rSK8M7Wmyd4a4ht0e9V27zxJv1odsfFF41PTsPiLTYtTi+kulVdHns/wDfYcqLvwDXqEVbKTawH1KXbLviZ5K6+aF6W38stLSODcqzUZLPioY9UubT/SeXgWrWdYxOH8KMVBOe21VMeX/6RLT6Tg+g0pbct+85Pr8NQhqtv5T6Tub5P5rXZ0fApX/0nytPyR4aubmX5+VPIyZudkn9XgjXAOmI0wAAEAPpVzcHNQk4rre3I+QAAAAAAAAAAAk+G7FXr2I5fJlPoPya2/E0cup0Zd1L665yi/Y9j6wLPRZ+PZ9C2L+03OJK/RcQZserexy+vn+JX+5b2RgALKgAAAAAAAAAAGY/KXmYMx+UvMDs911WPU7brI11x65SeyRW9Q43wMduOLCWTJdq9WP1lEzdQy8+zp5d87X2dJ8l5I1jCuGI5bTln2TOpcUapqO8ZXehqf8AZ1eqva+tkO25Pdtt97MA2isRwymZnkABKAAAAAAAAAAAAAAAAAAAAAAAAAAAAAAAAAAAAAAAAAAAAAAAAAAAAAAAAAAAAAAAAAAAAAAAAAAAAAAAAGYylCW8ZOL709iYwOKNVwWlHJdsF8y31l7yGBE1ieUxMwveFx5RPZZuLOt9sq30l9RYsDWNP1HZYuVXOX0G9pfUzkRlNppp7NdqMpw1nhpGSY5dqByvB4l1XC2UMqVkF8231l9pZNO47pntDUMeVT+nX6y+rr+8ytitDSMkSuBk0sLVcHPSeLlV2N9iez+o3DLWmkSyAAAAAAAAAAAAAAAAAAAAAAAAY2T7DIA178HFyFtdj1z84ojcjhjTrt3CE6n3wl+D3JkEahpXNen0zKq3cH/3OX7Jx9xpW8LahD5Ho7PKWxdwV7IdNevzV99ud3aNqNPy8Sx/urpfcadlVlT2srlB90lsdQMOMZLaUU14oj03RX4nb+6rloOk2abhW854tLff0Ea8+H9MnzeNFeTaI9OW0fE6e8OfAvM+F9Ol8mNkfKZ4T4RxH8m+6PtT/AjslpHxHDP5U0FslwdD5mZJecNzylwdavk5kX517fiR2S0jrsE+6sAsb4QyuzIqfsZ5vhLP7LaH/qfuHbKf6zB/kgAT35p6h9PH/ifuH5p6h9PH/ifuHbKf6vD/AJIEE9+aeof3mP8AxP3H1HhHO+ddQvJt/gO2T+sw/wCSE1/1dN0qP/Tm/wD2ZBFl4wxZYUdOonJSlClptdXyitHp4foh8p1Fu7LaY/IADRgAAAAAAAAzFOUkl1vlzPu+i3Hs6F9U65901szzLTw5r1Mow03V4QuxnyrnYt+h4Pw+4i0zHmFoiJVYHSM3g3S8pOVCnjyfNOt7r6mVzP4K1LG3ljOGVD9l9GX1P3lIy1laccwrQPfJxMnEn0cmiyp904tE5wvw3PVLlkZUJRw4+z0j7l4F5tERtWKzM6Y4Y4anqs45ORvDEi/bZ4LwLlrWsY2gYUUoRc2tqqY8v9oxrOr4mgYChGMfSdHammP++SOaZ2bfn5UsjJsc7Jdr7F3LwMIick7nhrMxSNRynNI4ty8bUZ25s3bRdLecfoeMfcXHU9OwuItNi1NPpLpVXR57f77jlRO8NcQ26ReqrOlZiTfrQXXF96LXx+9Va39pRmpaffpmXPGyY7Sj1Psku9GMPAy86fRxcey59vRjyXm+w6zlYGHn+jllY8Luhzj049R711QqgoVwjCK6oxWyRX1/HC3peVAwuBs67Z5VtePHuXrSJyvhrRdGxZZWYnd6Nbudr5eSj1feT2Zl0YONPIybFCuC5tnM+Ideu1nJfXDGg/i69/tfiRWb5J/gmK0fGuazPVL1GuCpxa+VdUVsvN+JFAHTEa8QxmdgACAAAAAAAAGYvoyT7nuTXGK24jyH3xg//REITnGP/wDEV37kP/lFZ+qFvZBgAsqAAAAAAAAAAAZj8peZgzH5S8wMAAAAAAAAAAAAAAAAAHrTjZGQ9qaLLP3INhLyBvx0TVJreOBf/A0JaJqkOvAv/gbI3BqWgD1uxcij9NRZX+/Bo8iQAAQAAAAAAAAAAAAAAAAAAAAANrB03M1CUlh487ej1uK5L2n3l6TqGFHpZOHdXH6TjvH6+o8MfKvxZ9PHunVLvhLY6fw3qL1fRq7bkpWLeFm662jO9pr59mlaxbw5UC28aaBXh9HPw61CqT6NkI9UX2MqRetotG4VmNToABKoAAAAAAAAAAAAAAAAAAAAAAAAAAAAAAAAAAAAAAADMZSjJOLaa7UTencWapg7Rdvwiv6N3N+x9ZBgiaxPKYmY4dC0/jjBvajl1zx5P53yo+8smPk0ZVSsx7oWwfzoSTRxk9sfKvxbOnj3Tql3wlsZWwxPDWMs+7sxg55pvG+djtRzIRya+/5Ml7e0tWn8UaVn7KOR6Kb+Zb6r9xhbHarSLxKaBhPdbrmZKLgAAAAAAAAAAAAAAAAAAAAAAAAAAAAAAAAAAAAAAAAAAo3/ABFh8bhT74yX3FML9/xDqctPxbeyFrj9a/kUE7MX0ubJ9QADRmAAAAAAAAAAC3cKcUfBehg6hPelvau2XzPB+H3F9T3W66jihbuFOKHjOODqE96XyrtfzPB+Bhkx+8NqX9pXq2mu6DhbXCcX1qS3RoazqENE0p3wpUlHaMIRWyT7PJEkmmk090zR1rC/KGk5OMlvKcH0f3lzRzxz5bTx4cqzs2/UMueTkz6Vk37F4LwNcy002nyaMHfEfhyBL8L4Pw/XceElvXW/ST8l/PYiC8/8PcPanJzJL5UlXF+XN/eimSdVlakblcjxzMunCxp5GRYoVwW7bMZmXTg408jJmoVwW7bOZ8Q67drOVvzhjQfxde/2vxOalJtLe1u04g16/WsjnvDGg/i6/wAX4kOAdcRERqHNM78yAAlAAAAAAAAAAAPumPTuhH6UkiV4tmp8R5W3UuhH6oI09Hq9Nq+JXtvvdHl7T61u5X61m2J7qV0tvLfkV/uW9miACyoAAAAAAAAAABmPyl5mDMflLzAwAAAAAAAAAAANzTdLy9Uu9HiUue3XLqjHzZaqNB0nQKo5Gs3xuu6419nsXWytrxHhaKzKrafpOdqU+jiY85rtl1RXm2WOrg7Fw6ldrGowqj2xg0vtfX9R46nxndZH0Gl1LFpXLpbLpPy7EVm++7Isc77J2TfbJ7sr81v4W+WP5Wt6pwzpj2wtPeXYv7Sxbr/29x5W8c5nVj4uPUl1bpsqoJ9OPdHfKwS4z1mT3VtcfBVo+6eNtWrfrum1ftQ2+4rgJ7K/hHfLoWk8YYeoTWPm1Kic+Sbe8H4eBI53DGk56cpY0apv59Pq/Z1HLC+8C6xPJpnp983KdS6Vbb59Hu9hjenb5q1rbu8Shdb4RytNhK/GbyaF17L1orxRXDtZRuM+HlV0tSw4JQ/toLs/aX4k48u/Eovj15hTQAbsQAAAAAAN/TNHztUk1iUOUVyc3yivaJnXKYjbQBao8B6g4bvJx1Lu3fuIPVNJzNJuVeXXt0vkyT3jL2lYvWfEJmsw0QAWVAAAAAA6H/w/i1otzfU721/Cjnh1bhjEeFoOLXJbSlHpvzfMxzT8rXFHl7a9RHI0PNrmt16GTXmluvtRyM6xxLlRxNAzLG+cq3XHzly/E5ORg4lOXkABuxAAAAAAAAAAAAAAAAAAAAAAAAAAAAAAAAAAAAAAAAAAAAAAAASem69qOmNLHyG6/wC7n60fq7PYWnTeOsexxhqFLpf95DnH2rrKGClsdbLxeYdkxczHzKlZjX12wfbCW57nGcfIuxrFZRbOqa7YPYs2l8b5dG1efWsiv6ceU1+DMLYZjhrGSJ5dABFadxHpmo7RqyFCx/Ms9V/zJUymJjlpE74ZABCQAAAAAAAAAAAAAAAAAAAAAAAAAAAAAAAAAAQfGOP8I4dyNlvKraxex8/s3OXnZsulZGJdTLqsg4v2rY43ZCVVsq5cnFtM6cE+Jhhljy+QAbsQAAAAAAAAAAAABbuFOKPgrhgZ896equx/M8H4fcX1NNbp7o4oW7hTih4zjg6hZvS+Vdj+Z4PwMMmP3htS/tKI4qwlha9kwitoWP0kfbz+/ciC8f8AEHC6dGNnwW6i/Rya7nzX4lHNMc7rCl41LKTb5c2zqunQo0Hh+lZE41wqr6VjfbJ83582c20dVflOmeTJRprfpJt9y5/yNriDXbtZyd+deND9HX+L8SL1m0xCaz2xs4g16/Wcjm3DGg/i6/xfiRABeIiI1CkzvkABKAAAAAAAAAAAAABLcMLbWIXPqohO1+yL/Ei5yc5yk+tvcmNKj8H0LU818nOMceHi2939iRClY5laeAAFlQAAAAAAAAAADMflLzMGY/KXmBgAAAAAAMxjKclGKcpN7JLtAwWjQOErMuCy9Sboxkt1F8pSXf4Ik9B4bo0qh6lrDgpQj0lGXya/F97IXiPia7VZujHcqsNPqXJz8X7jKbTadVadsV8ylNT4oxdMq+A6DXWlHk7EvVT8O9+JT8nJuy75XZFsrLJdcpPdnkC9axVWbTIACyoD1x8e7KvjTj1ysslvtGK5vZbnnKLhJxkmmns0+wJYAAQEtwvfLH4hwpJ/Ks6D8pcvxIkkuHa3Zr+BFdl0ZfU9/wACLcStXl1k+L6oX0zqsW8JxcZLwZ9mTgdbjefjSw86/Gl11TcfqZrk9xrUq+JL2vnxjL7EvwIE76zuIlyWjUgAJVACc4W0R6vnb2p/BadnY+/uiRaYiNymI3Om1wvww9T2y8zpQxU/Vj1Oz+RN8Sa/XolMNP0yNcLkufRXKteXeTmp5lWk6Tbf0YxjVDaEUtlv1JI5LfdPIundbJynNuUm+1mNf/Sdzw1t8kahsflTP+E/CPhl/pt9+l03uXPUrPy1wKs2+K9NCPST/aUui/r5lDhCU5xhBbyk9kl2svOv7aNwdj6dv8ZYlF/X0pfaWvEbjSK8TtRAAasgAAAABK8OaY9V1aqmS3pi+na/2V2e3qOrJJJJLZIgOEdHel6d6S5bZF+0pL6K7ESmp59emYFuVb1QXJd77EcmS3dbUOmkdsKl/wAQNR6U6NPhL5PxliXf2fiUw9svKtzcu3Jul0rLJOTZ4nTSvbGmFp3OwAFlQAAAAAAAAAAAAAAAAAAAAAAAAAAAAAAAAAAAAAAAAAAAAAAAAAAAASBK6fxHqmnpRqyZTrXzLPWX29RFArMRPKYmY4XrT+O6Z7Q1DGlW/p1819RZcPVsDOSeNl1WN9nS2f1PmcgMpuL3TafejK2Gs8NIyTHLtQOUYPEWqYOypypSgvmWesvt/AsOHx89kszCW/bKqX4P3mU4bQ0jJEruYITE4s0jK2TyPQyfZatvt6iYquqvgp02Qsg+qUZJozmJjleJiXoACEgAAAAAAAAAAAAAAAAAAAAAAAAAAwcu4twnha9elHaFvxkfb1/budRKrx9gem06rLivWoltL91/z2NcVtWZ5I3DnwAOtzAAAAAAAAAAAAAAAALBp2uem0m7SNQfSqnDamx/MkucU/DdFfAIisRwmZ2AAlAAAAAAAAAAAAAAAAAAbuj4L1HU6MZcoylvN90Vzb+oTOkxG29q0vgmiadp8eUpJ5Nq8Xyj9n3kIb2tZiztUvvh+jcujBd0VyX2GiRXhM8gAJVAAAAAAAAAAAMx+UvMwZj8peYGAAAAAGUm2klu32Iv/C/D1WnYy1HUIpX7dJKfVUu/zNDgnQfSzWp5UPUi/iYtdb+kfXG+uyc3peNLaK2d0l2/smN7Tae2GtY7Y7pRfFHEM9XyHTS3HErfqr6b72QABrERWNQzmZmdgAJQAAD0x77MbIrvql0bK5KUWiy8Y4dVlOHq1EFH4VBekS7XtumVYvfE1PoeC8Kua2nX6OP/AKmd51aGlfMSogANGYWbgPFd2tu9r1aK29/F8l9m5WTonAWF6DSJ5MltK+e6/dXL79zPLOqtMcbstABhvZbvqON0uacbzUuI7Uvmwgvs3/Er5va3lfDdYyshdU7Ht5LkvsRonfWNViHJadyAAlV6Y9FmRfXTVFysskoxS7WzrWkadVpen14tSXqreT+lLtZU+AdLU7bNSsjyh6lfn2v/AH3l4lKMIuUntFLdt9hzZrbnUOjHXUbUb/iBqDnkU4EJerBekmvF9X2feU43NXzXqOqZGU+qybcV3R6l9hLcL8Nz1WxZGVGUMOL8vSeC8PE1jVK+Wc7tZucHaInL8rZq6FFS3rUupv6T8ERHEurvV9TlZFv0Ffq1Lw7/AGkrxZxDCyL0vTujHHh6s5Q6pbfNXgVMViZnuktMRHbAADRmAAAWbg3Q3n5azciP9Gpe8d/ny9yInRNKu1fPjj1+rFc7J/RR1TCxKsHErxqI9GutbL3mOW+o1DXHXfmXs2oxbbSS62+w5rxZrstVzXTTP+iUvaKXVJ/SJXjPiJS6emYc+XVdOP8A8r8SlxjKclGCcpN7JLrZGKmvmlOS+/EMAtWn8D5mRVGzLujj78+ht0pLzJB8AU9F9HOs6XjBbfeaTlrHup2WUUG1qeDZpufbiWtOVb611NdaZql4naugABAAAAAAAAAAAAAAAAAAAAAAAAAAAAAAAAAAAAAAAAAAAAAAAAAAAAAAAAAAAB6U33Y8+nTbOuXfCTT+w8wEpjG4o1jH26OZKaXZYlIlcbjzMhssnFqtXa4txf4lSBWaVn2Wi9odCx+O9OsSV9F9L8EpL7/wJKnijRrvk5sI/vpx+9HKwUnDVb1Zdiq1LCuW9WXRLysRsqSkt0013o4pvt1HrXk31Peu6yD/AGZNFPQ/Ereq7MDkteu6tV8nUMj22N/ebVfF2tw/5xSX7VcfcV9GyfVh1EHN6+N9XgvWWPP96v3NHsuPNR7cfGfkn7yPRsn1KuhAoMePsxfKw6X5SaPpcf5HbgVf+R+4elZPqVXwFE/P/I/wFf8A5H7h+f8Akf4Cv/yP3EelY9Sq9goMuPst/Jw6V5ybPN8eah2Y2OvY/eT6VkepV0Iwc6nxzqslyhjR8VB+8158Y61LqyYQ8qo/ih6Nj1aumg5TbxJrFr9bULV+7tH7jUt1LOu/S5mRP96xst6Eo9WHXrL6qv0lkIfvSSNW3WdNp/SZ1C/1pnI3OUuuTfmz5LRg/lX1XUbuLNFq33zOk+6EG/wNC7i3SdR/oM6r/R3/ABcpzilFb9vWc9BaMNYR6krXdwHnxTdWTjz7k94t/YQeoaLqGm88vGlCHV01zj9aOgcJap+U9IgrJb30epPvfc/qJucIzi4zipRfWmt0Z+ras6lf04mNw4qDqWVwro+TJyliKuT7a5OP2LkeVXB2jVS6UqJ2eE7Ht9hf1qqelLnGLi35lqrx6pWT7orqPl0zd7pgvST36KUOe78C76tqFLn+QtAprVlr6Fk61tGK7ea+1klpemaXw3jqV+RTHIkvWttkk34LfsJnJqODsVHC4P1bKSlKqFEX22y2f1Ldm9+YOZ0f65R0u7Z7FqXEmjuXRWoVb+O6X1khRk0ZMOnj3V2x74SUl9hlOS68Uq5pncJ6thpy9DG6C+dS+l9nWQjTi3GSaa5NM7UaGdomm6g28rErnL6a9WX1rmWrmn3ROL8ORmUnKSjFNt9SR0n8y9H6W/o7du70j2PnPlovC+N6SnGqWS18XHrm/a+aRf1YnxEK+nMcufZOHfidD4RW65TXSUZde3fsbmn6BqWopSx8aXQfz5+qvtLTo+i/DLHrWutOdj6ca5vaMV2N+4nJ8Q6PS+g8+jly9V7r7CLZJ4iCKR7qnXwFnOO9mXjxfct3+B4ZXBGqUx6VMqb/AAjLZ/aXvF1TAzGljZlNkn81TW/1dZtmXq3jlp6dXGsrEyMO11ZNM6p90lseJ2XKw8bMr9HlUV2x7px3Ia3g7RrJbxosr8I2Pb7dzSM0e6k4p9nMzYrwsieLPJ9G40Q67Jclv3LvZ0aPD2g6XXLItx4dGtbud0nJfU+X2EHZ6XjDUFTjp4+mYz5vbr9nf9xaMm+EdmlVxMLJzrfR4tE7Zd0V1E9jcD6pbFSunRR4Sk2/sW32lwqydG0ShY8cjHoUeuPTTk33vtPuriDSbpdGGoUb/tS6P3lJy2niFopX3VKzgLOUd68rHm+57r8CE1DQtR01OWTjSUF8+PrR+tHWYzjOKlCSkn1NPdCUVKLUkmn1plYzWjlM449nFQdUyuF9Hy5OU8OMJPtrbh9i5GvVwbo1ct5U2T8JWPb7DT1qqelLnGPj3ZVqrx6p2TfzYrcToshe6NulYn0do8+fcXnV9TowGtH0CitZVvqN1Jepv49/3G5pGj6dw9Srsu6lZMl61tsktvCO5PqajejsVLC4R1bMSl6GNEH22y2+zrJH8wczo/1yjfu2Zafzk0fpdH8oVb+3b6zex8vHyo9LHvqtXfCal9xlOS68Uq5xm8IatiJyVUL4Ltqlv9j2Z84inpWh5OVOLhkZTdFW62aj85/gdPbSTbeyXact4o1X8q6rKUP0FXqVrv737S9LzfxKtqxXyhgAbsQAAAAAAAAAAAAAMx+UvMwZj8peYGAAAJHQ9Mnq2p1Y0eUN+lZLuiusjjonAunrG0p5co7WZL3T/ZXJfiUyW7ar0jcpLW8+vQ9FlOqKi4x9HTHs37PqOV2TnbZKyyTlOT3bfW2WXjrUnlanHDg/i8Zc9u2T6/q6vrKwVxV1G05J3OgAGrMAAAAASXD+BLUtYx6Et4KXTsfdFdf+/EtX/EG9QwcXGT5zm5beCX8za4K0n4Dpvwu2O12Qt+fWo9nvKlxTqf5T1mycXvVV8XX4pdvtZjvuv+m301QwANmLYwMSedm041fyrJKPl4nXsaiGLjV0VLaFcVGK8EU3gLSm52anbHkt4Vb/AGv8PrLwcua2506MddRtgiOJ9SjpujXTUtrbF6OteL7fYuZLnNeM9U+H6s6a5b0428Ft1OXa/wAPYVx17rLXtqFeAB2OUPumqd90Kq1vOclGK8WfBZOB8D4VrPwiS3rxo9Lf9p8l+P1EWntja0RudL5peDDTtOpxa+quOzfe+1/WaPFmZ8D0DIae0rF6Ne3r+zcmSP1bExMiNV2fKKx8duxxl8lvs3+3kcUT825dMx40pnDXC7zOjm6j8XiR9ZRfJz8+5HrxLxPCyv8AJ+lPoURXRnZHlv4LwNbiPiizUnLFw26sNcuXJ2efh4FbOqKzad2YTaIjUAANGYAAB74WHfn5UMbHg52TeyXd4s+cbHty74UUQc7JvZRR03h3QatGxfW2nkzXxk19y8Cl7xWF6V7pbGiaRRo+FGmpJzfOyfbJkJxZxKsSE8DClvkS5WTXzF3LxPririhYKlh4E1LJa2nNc1X4eZz+UnKTlJtyb3bfWzLHSbT3WaXtrxDDbb3fNlo4DwY5Oq25Nkd448E1v9J9X2JlXLh/w+y6qbsyiycYucYzi29urff70a5PpnTOn1L2eGdmUYGLPIyJ9GuC3b7/AARFapxXpunxcYWrJu7IVPde19SKHrOuZmsWp3y6NUX6tUfkr3s56Y5ty2teIa+qZ0tS1G/LmtvSS3S7l1JfUagB1xGnPsAAQAAAAAAAAAAAAAAAAAAAAAAAAAAAAAAAAAAAAAAAAAAAAAAAAAAAAAAAAAAAAAAAAAAAAAAAAAAAAAAAAAAAAAAAAAAAAAJTh7VZ6Tqdd279DL1bY98f5dZa83i2/TMp05eFC2El06rap7KcH1PZplALHoMsbWaq9I1KyUXW28axPmu+Jnescy0raeISlvH8ei/Q6e+l2OVvL7iHy9d1rW+lXV0o19ThQml7WWangfS65KVk7rEuxy2X2H3dTXnRnpGjdCjEhyybq1y/dT7W+1mUWpHELzFp5UTT8zKxHOGEmr7fV6cFvLbuRvU8N61nSdssee8uuV0tm/rOg6dpOBpNXQxqoQe3OcvlS82byaa5NPyE5fxBGP8AMuby4K1dLdQpfgrEaF+nato1nppVXUdH+0g+X1o6wYlGM4uMkpRfJprdMiM0+6fTj2c/weOc2iKjl0V5KXan0Je77CQ/P+no/q+zpd3pF7iTy+D9JyZOUapUSf8AdS2X1GpHgTT1LeV+Q13br3E7xz7GrwhszjTUsyXosKmNHS5JR9eb9v8AIgrbMmjOjfmRdl3Ke1vPfu3L/wDBdO4ejGvT8VXZ93q1xb3nLxb7EemncOY9F7zc/bJzZvpSnL5MX4ImL1rxCJrM8ypLxNc12fpZV33J9TlyivLsNmPBWrtbuFK8HYjpClB8oyj7GZKzmn2hPpx7uW5PC+sYi6bxXNLnvW1L7j003inVNM+KlP00IvboXbtr29Z04jdS0DTdTl08nHXpP7yHqy/n7SYyxPi0HpzHEq9Xx/X0V6TT5KX7Nm6+48crj62UWsTChB/Ssn0vsWxIT4E05y3jfkRXdun+B708MaJpUXk5K6ar5uV8t4r2do3j9oNX/Kk6ll6rqNfwnNlbKndbbraHPq2QxsnUsnFjhYELVVH5UaU/Wb63JouS02XEl8MvNUqtPr/q+OuTmvpPu3LBj042JUqaIV1Qj1RikiZyREa0iKTM8ucU8H6zcuk6I17/AE5pM+reDdYri5KqufhGa3Ol8gV9ay3pQ5RVkatoGQkvS48voTXqy9nUyexePrYx2ysKM39KufR+xplyy8PGzqXVlUwtg+ySIG/gjS7JN1u6rwUt19pPfS31QjttHEtGzj+vo/FafJv9q3ZfcRGXxFrWsuVNCcIPrhQn9rLHTwNpsHvZZfYu7pJHrbXVapaLolcaobbZF8FyrXdv2yYiaRxCNWnlQ8DNycG2z4IksifqqaW8ku3om7Vw9reoz9LPHsbl866Wz+0v+maNgaRVtj1xU38qyfOT9pIqSl1NPyE5fxBGP8y5u+CtXS36NL8PSGjkaTq2kS9NOm6no/2lb5L2o6uaeq59Gm4FmTkc4xXKP0n2IiMtpnSZxwp+drudjcNQoy7elmZS3jy2cK+9+LKgbOoZtuoZlmVc/Wm+pdSXYkax0VrqGNp2AAsqAAAAAAAAAAAAABmPyl5mDMflLzAwAAPuiqV91dUPlTkorzb2OxVVww8KFcVtXTWkvJI5RoiT1rCT6vTR+86lq8nHSMyS61RN/wDqznzcxDfFxMuS5d8snLtvk93ZNy+tniAdDEAAQAAAWLhHQnqeYsm+H9Fpe736py7jT0DQr9ZykknDHg/jLPwXidDysjC4e0lPoqFVS2hBdcn3GWS+vljlrSvvLQ4v1qOm6e8ap/0m+PRil82Pazmptaln3alm2ZWQ95SfJdkV2JGqWpTthW9u6Q2MDDtz82rFoW87Ht5d7Ncv/A2jvGxZahfDay5bV79ah3+0Xt2xsrXulZcLFrwsOrGqW0K4qK8fE2DB8X3V49E7rpKNcE3JvsRxcurhDcW6v+S9LlGuW2RfvCvbrXezmHWSGt6pZq2o2ZNjfR+TXH6MexEeduOnbDlvbukAPqEJWTUIRcpN7JJbtl1HydN4NwPgWh1ya2svfpJfh9hEcP8ACMK1DK1hJSk10KG/q38fAukYqMVGKSS5JLsObLeJ8Q3x015lk51xtql2Rqk8KNj+D0bLorqctubZ0STUYtvqS3OO5+Q8rPyL29/SWOX2kYY3O05Z8aa4AOpzgAAHrjY9uXkQoordlk3soo+sLDvzsmGPjVudkupLs8WdK0HQcbQ8V2TlGWQ4/GWvkku5dyKXvFV617mOHOHqtGo6c9p5c168+7wRFcUcVqlTwtNmnZ8my5PlHwXj4mlxNxZLIc8PTZONPVO1dc/BeBUTOmOZnusva+o1Vltttt7t9bZgA3YgAAAAAAAAAAAAAAAAAAAAAAAAAAAAAAAAAAAAAAAAAAAAAAAAAAAAAAAAAAAAAAAAAAAAAAAAAAAAAAAAAAAAAAAAAAAAAAAAAAAAAAABmMpQkpRbUk9011owALfPVczXdEVVGVKvKoj8fVHruj9JfijSnxTbj4FeDpVPwWEeTm+c5ePmyDxcm3DyIX0TcLIPdNHQeFsrS9QjO+rFppz997Vtz374+HkY2iK+zWszb3Ur4HrOX8Y6M23fn0nGT3PiS1XTmpyWXj9zalFHXDEoqSakk0+TTKet/C/p/wAqBpPG2VjfF6hD4TX2TXKa95YKuM9IsinKyyt90oe4zqfCGm5zc64PGsfbV1P2EDdwDlqT9DmUyj+3Fxf4j/zt/B88Jy7jTSK47xnbY+6MPeQmo8c5F0XXgY6p3/tJvpS9i6l9p943ANjlvlZsEu6uO7+tnjqmHh4tsdH0Wn02Zbytub3cV3b9niTEY9+ETN2jpfET01XZEqnk513L0tsuUV2I1rcrWtZsc98q/wAK4vor6uRc9H4QwsKEZ5cY5V/W+kvVXku32lijGMIqMUklySS6iJyVifEEUmY8y5NLT9XoXTeLmQS57qMuRtabxRqenWJSulfUuuu17/U+tHUCP1PRMDVINZNEen2WRW0l7R6sT4tCfTmOJRGLxxptsV6eF1Eu1bdJfWjZlxjo0Vv6eb8FBkPl8AvpN4matuyNsfxXuNevgLMcvjcyiMe+Kcn+A1jn3N3b2Zx7RFNYeJOyXZKx9FfUiuW65dnZ8L9Vcrqq/WjRH1Yt9i8iey9C0jh3DeTlzeVkbfF1z5KUv3e48tD4Vs1Kbz9W6UIWPpRrXJy8X3LwLR2RG1Z7pnSN1HibU9Vs9DjKdNXUqqU935tczSel6zP1niZj8XCW51LEwsXBq9Hi0V1R/ZW2/n3nuU9WI4hb098y5LVqGq6XatrsiiS+bPf7mWfTeO4ejjDUaJdNddlXU/YW7IxqMqp1ZFULYP5s1uitahwNh3zc8O6eO381rpR95PfS31Qdtq8NyPGOjSW/p5rwcGa+TxxptSfoYXXS8I9FfaQz4CzulyysdrvfS9xuY/A2PRF26hm7wit5KC6KXtY1j/Ju6I1bi7UNQi66f6LS+tQe8n5szHiizD0yODplKpa+VdLnKT7X5ntHTY8QZ/wbSqlj6bjvZ2tfKff4vuLfpnD+naYoumiMrV/azW8v5ewta1KxwrEWmdudPG1nO+NdWbd0vnOMmmfE69V09qc4ZePt1SalFHXD4unXXVKd0oxrS3k5PkkVjN/C3p/ypnC/EWpXTnXlpXYtUelZfN7OteL7fIg+JddnrOZ6u8cavlXDv8X4nrxFrVWXbZi6bCNOF0t5KEej6WXeyBNa0jfdpna08AANGYAAAAAAAAAAAAAAAAZj8peZgzH5S8wMAAD2xL3jZdN65+jnGe3k9zrmRGObplig9431PotdqaOOl64L1+t48dNyrFGyHKlyfKS7jHLWZ8w1xz7KNKLhOUZLZp7NGC28XcN205M8/Crc6bH0rIRXOD7X5FSNK2i0bUtExIAbOHp+Xn2KGLj2WvvS5L2lplEQ1id4e4ayNXmrbOlViJ859svBe8nNH4OoxIfCtZnB9Hn6PperHzfaemscY42JV8G0mMbJpdFT22hDy7zKbzPirSKxHmyYzM3TuGtOhXsoRS2rqj8qT/32nOtY1fJ1fLd18torlCtdUUauXl35t7uybZW2PtkzxJpj7fM8otffgAPSimzIuhTTBzsm9oxXazRRKcM6PLV9SjGUfiKtpWvw7vadSjFRioxWyS2SI7QdKhpOmwoSTsfrWSXbIkjjyX7pdNK9sBQuN9c+EXfk3Hn8XW/jWvnS7vYTvFmux0vCdFE/6Xato7dcF9I5q222292+00xU/ulTJb2hgAntA4YytWlG21OnE63N9cv3V+JvMxEbljETPCM03TcrVMlUYlfTl1t9kV3tl0x8PS+EMRZGXJXZsl6ve/CK7F4mNR1rTuHMV4Wk11zyOp7c1F98n2vwKRl5d+bkSvybJWWS62zPzf8AiGniv7XXh3NyeINcszsj1aMaO1VS6ot8va9ty3kDwZg/A9CrnJbWZD9I/Ls+z7yeOe8xvw2rx5RvEeX8C0LLt32k4OEfN8l95yYvf/ELK6OLjYify5Ocl4LkvvKIdGGNV2xyT5AAasg3dK0vJ1XKVGLDd9cpPqiu9nvoeh5Ws5CjXFwoT9e19S8u9l8st0vhTTlFLo7rlFc52MzvfXiOWlab8y+sDAwOGdMlZOUU0t7bpLnJ9y9xTOIuJrtXl6GnpU4i+bvzn4v3GjrGtZWsZDnkTarT9SpP1Y/z8SOIpj15tyWv7QAA1ZgPerCyr1vVjXTXfGDaPuemZ1cXKeHfGK5tut8huE6lqgAIAAAAPbGxMjLl0ceiy1/sRbHCXiCTlw9q8YObwLtl4EbOMoTcZxcZLk01s0ImJ4NTDAACAAAAEt3subN+jRdTyY9KnBuku/o7feJmI5TEbaAJC/RNTxodO3BujHv6O/3EeImJ4JjQAAgAAAAAAAuYAG7RpGo5Gzpwr5J9vQZ7T4e1euDlLAu2XctyO6PynUowGZRlCTjKLjJcmmtmjBKAAAAAAAAAAAAAAAAAAAAAAAAAAAAAAAAAAAAAAAAAAAAAAAAAAAAAAAAAAAAAAAAAAAAAAPXGybsS+F+PZKuyD3UkeQCVyxtazNV+M07LnTqEY7yxZveu3btjv1PwNvA43hFunVcaVNsXtJwXLfxT5ookJyrnGcJOMovdNPZom6tQw9XrVOsP0WSltXmRX1Ka7fMytjhpF5XqviTR7Y7xz6l+83H7zyyeKtHx4t/C42P6Nact/wACmfmfqskpUxpurfOM4WrZr2m1icC6hbJfCbaaIduz6Uvq6vtM+zHHuv3X/D71njW/KrlTp8HjwfJ2N+s14dxo6XrtejYkvgtKuzbuc7rOqPgu899S0zFhfDSNGreTlN73Wvnt4b9S8SwaRwbhYlcZ5yWTf2p/IXku0tM0rVXVplTsjiDV8ybc827n82t9FfUjyr1fU8eW8c3Ji/GbOsU49OPHo0Uwrj3QikfVlVd0OhbXGce6S3RX1Y/C3pz+VC0vjjLpahqEFkQ+nFdGS/BllxuK9HyIp/ClVL6NkWv5HlqnCGnZ0W6YfBbfpVrl7UVjI4I1WqT9DKi6PY1Lov6mP/O38I+eq5WcR6PXHeWfS/3Xv9xC6jx1jVxccCmV0+yVnKP1dbISrgrWLJJThTUu+Vm/3bm3maFp/DuE8jOsWXlyW1VW20d+9rtSJitIn8ndaUPRqiv1R6hqspZEoetGpdUn2LwSNnP4v1XLk1VasavsjUtn9fWb+g8IWZu2XqbddcvWVUeUpefci5Ymk4GEksbEqg187o7v6ybXpE8bRWtpctepanv6R5mVv9L0kjfwOLNWw5LpX/CIdsbvW+3rOnkfm6HpudFq/Er6T+dFdGX1or6tZ5hPZMcSisHjXTciKWT08afbuulH60Sa4h0hx3/KFG37xVs/gPIhJywMmFkeyFvqte3t+wjvzN1rpbegr27/AEiHbjn3O68ey2ZnGWlY0X6KyWRLurjsvrZUNZ4kytZsVU5fB8Xf5EeftfeSeJwQ6ou/VcyuqqC3kq32eLfUaVWjvXtRcNMp9Bp9T6Ktkuvvfi2WrFI8wi3dL6lxXZh4kMPR6Y49UFt6Sa6U5Pv7iLs1jVL5NyzsmXlN7L6joWncMaXgRW2PG6a652rpP6uo9NW1vA0Whqbi7EvUph1v3Ed8b+WE9s68yp2h5es2KWS9Ssow6f0ltz6UfJJ9bPHiLiW7Vn6CnevFi+rtm+9+40tY1rL1i7p5Etq0/Urj8mJGmsU87lnNvGoAAXUAAAAAAAAAAAAAAAAAAAMx+UvMwZj8peYGAAACbT3XJgAWPTOMs/CgqshRyq1yTnykl59vtN23X+Hc+XTztJkrH1yglu/amingpOOvK/fK3R1ThPHfSp0uycu6a3X2yZm/jiVdfo9PwKqYrkul2exbFQA9OPc75buo6tnanPpZeRKa7I9UV7EaQBeI1wrM7AAEBfOCNCdFf5SyY7WWLaqL7I9/tIPhPQpapmK+6O2JS95b/Pf0TpaSikktkupGGW/9sNsdfeQ0dY1SnScGeTc931Qh2yl3GzlZFWJjzvvkoV1reTZy7iDWbdZznY940w5VQ7l3+bMsdO6Wl7dsNLOzLs/Msyb5b2WPd+HgeNdc7bI11wlOcnsoxW7bN7SdHy9Xv9HjQ9VfKsl8mJd6cfSOEcRWXSU8mS+VtvOfkuxHTa8V8Qwisz5lH6LwlTiVrN1mcNoLpeib9WP7z7fI1tf4vldGWJpfxdG3RdqWza8O5EPrev5esWv0kvR0J+rVF8l597IkiKTM7smba8VZb35vmz3wMZ5mdRjR67ZqP2muWbgTB+EaxLJkvUx4b/6nyX4l7TqJlWsbl0OuEaqo1xW0YpJI+weGbkxxMO7In8muDkcHLr4c541zFla/ZCL3jRFV+3rf2v7CAPu62V91ls3vOcnJvvbPg76xqNOSZ3OwnuHOG7tYn6W3pVYkXzntzl4L3m7wzwpPMcMzUIuGP1xrfJ2efciS4h4ppwKng6U4u2K6LnFerWu5eJna8zPbVeKxHmzc1bWsHhvDjh4dcZXKPqVLqj4yZz7OzcjUMmWRlWOyyXa+zwXcjyssnbZKyyTnOT3cm92z4LUpFVbWmQGUm2klu32ItGk8NVUUflDXZegx4841N7OXn7i1rRXlERMorRdBzNYt+Jj0KV8q2S9VeXey96Vwrp2mpTlWsi76di328l1I2dOd2SoWRq+C4UV8VUltKfjLuXh9ZJnLfJMt60iBJJbJbLwIPifXatJxHXHaeVbFqEO5d7NvW9Xp0fBd9nrTfKuH0mcszcy7OyrMnIn0rJvdv8EMdO6dyXtrxDwb3bbAB1uYPXGxrsu+NOPXKyyT2UYo3NH0XL1i/oY8doRfr2S6olryM/SuE8Z42DCN+dttKT69/wBp/gilr68RyvFfeXlpvB+Lh0rK1u+O0ebh0ujFeb7Sz6Xk6fkUNabOp1VvotVrZL2HLc7UczVMjp5NsrJN+rHsXgkdC4S0aWk6c3f/AFi9qU19Fdi+1/WY5Kzrdpa0nz4hOlK/4gYFUYUZ0IqNjl6ObXzu4upRv+IGoQndRgwe7r9ee3Y31Ipi33eFr67VNAJDSdGzNXt6OLX6ie0rJcoxOyZiPMuaI20EnJpRTbfYiy6Pwbl5kVdmyeLU+fRa9dry7PaTEK9E4SqUrWsjO285b+C+aitaxxLn6rOUXN00dlUHy28X2mXda30r6ivKzRyuGuHH0aUrshcnKK9JL6+pewndH1bH1jFd+NGcVGXRakuaZyzT8HI1HLhjY0OlOX1Jd7Op6LpdekafDFrfSa5zn9KXazLJWKxz5aUmZb5QOPNMpxcqnLoioen6SnFdW625/aX857x7qEcjUqsSt7xx4vpfvP8AkkRi33Jya0qwAOtzAB91VWXWRrqhKc5PZRit2wPg2MPBys+5VYtE7Z90V1eb7C16JwTKfRv1V9GPWqIvm/N+4uWNi0YlSrx6oVQXZFbGNs0Rw1rjmeVO03gSTUZ6jkdHvrq95L3/AJB4XpUvQwVrXqpLpWS9r6jw4m4pr09TxMNqeX1OXZX72c/vutyLZW3WSsslzcpPdsitbX824TM1r4hbpcfWemXQwYei36nPmXXGvjk4tV8N1C2Cmt+vZrc5Bp+HZn51WLUvWsltv3LtZ2CmqNNMKoLaMIqK8kimWsV4WxzM8qvxzpNNuA9Qrgo31NKbS+VF8uZz86Jx3nQo0lYql8ZfJcv2V1s52a4d9vlnk1sABqzAAAAMpOT2SbfcgMA9p4uRXDpzx7Yw+k4NI8QkAAQAAAAAAAAA3cLSM/PW+LiWWR+ltsvrZKQ4L1ea3ddUfB2IibVjmVorMq8CcyeEtXx4OXwdWJf3ck39RCSi4ScZRcZJ7NNbNCJieETExywACUAAAAAAAAAAAAAAAAAAAAAAAAAAAA+oQlZJRhFyk+pRW7N6vQtVsj0o4F+3jDb7xuI5TqZR4PbJxMjEko5NFlUn1KcWtzxHIAAIAAAAAAAAAABK6Nr+bo8/iZ9Ol/Kqnzi/LuZabOIp63gOjTcivDzJLZ12vZy8Iy6tygjtKWxxPleLzHhbKdQjwpS6IYk7M+xb222pqPlHvXiaGRxhrN0n0cmNSfza6197TZrYmvZdFapv6GXj/wB1eukvY+tFo0riHh6cIwtwq8SfapVqUfr2KTGvMxtaJ37q/RxdrVLW+UrF3ThF/huT+l8c02yUNRp9D/1K93H2rrJ9YOkajV0oUYt8PpQivwK/q/A9dnxml2ejl21WPePsfYU7qW8TGltWjidrNj6pgZUVKjMomn3TW/1H3dqGHRHpXZVFa/asSObW8KazVLb4I5+MJJo+qOEtYumk8ZVLvnJJIenX8p77fhZtV42w8dShgReTZ9J8oL8WVnD1Sq3UJ6pq8pZNkH8VSu1/gkSWXw7h6RhwrtcszU7uVVUPk79+3cus99K4G6SVup3Nb/2VT+9+4tHZWFZ7ploZnG+p3NrHVWPHs2j0n9vuNKPFWtxn0vh0t+5wi19Wx0HF0DS8SKVWFVuu2S6T+02ZafhTjtLEoa/y0U9SkcQt2W/KkYPHWZXJRzaa7odsoLoy9xasHiPSs6KdeXCuX0LX0H9vX7DV1LhDTMyuXoa/g1vZKvq9qKpl8GatRJ+jhXfHscJfgydUt/B89XRXlY6j0nfUo9/TWxF6hxRpWDF75MbrOyFL6X29RRI8L6y3t8BmvFte82KNFwcKfT1nPrjt/YUPpzfm11D06/naO+fwzqnEN+vZEMe2axMLpbyS5vbvfe/AsOLqN+PgQWJRVp2nVrZX5fyp+Kiutsrl2t4WLtHR9PhVJLb09y6c/NLqREZWXkZlrsybp2z75Pc07N+yvdpZtR4zv9E6MCcpPtyLIpP2Jcl7SqWWTtslZbOU5ye7lJ7tnyC9axXhSbTPIACyoAAAAAAAAAAAAAAAAAAAAAGY/KXmYMx+UvMDAAAAAAAAAAAAAAb2j6Zdq2fDGq5J85y7Ix7Wa2Pj25WRXRTBzssfRikdR4f0WrRsFVx2ldPnbPvfd5IzyX7YaUr3S3cDCp0/DrxceO1cFt4t97PeUlGLlJpJc232GSj8T63bql60nSVOxN7WSh899y8PE5a1m0t5mKwj+K+IZapkPFx5f0SuXLb+0ff5H3w9wndqG2Rm9OjG7F1Sn7kS2kcNYmjUflDWLISnBbqL+TD3si+IOLrs5PHwOlRj9Tl1Sn7kdETv5aMpj3smNW4iwdCx1gaVCE7YLbaPyYeb7WUbMzMjOyJX5NsrLJdbf4Hh5g0rSKqWtsABZQOk8EYXwbQ42tbTyJOb8upHPMTHnl5VWPUt52yUV7TsGLRDGxqqK/kVwUV5JGGafGm2KPO3sVjjvPWPpMcWL9fIltt+yub/AALMcw4ky7NY4gnChSsUX6KqMee+389zLFXdttMk6hCJOTSS3b6ki7cOcKwohHP1ZRWy6UapdUfGXuNnQ+H8bQsaWoarKv00Vvz+TX5d7K/xHxNdq0nRRvViJ9XbPxfuNptN51VlERXzLf4l4tle54emT6NPyZXLrl5dyKgwDStYrHhS1pmQ9KKbci6NVNcrLJPZRit2z207T8jUsuOPiw6U3zb7IrvZbJ3YPB2K6aFHJ1OyPrSfVH3Lw7Ra2vEcpiu/MvjG07A4WxY5upON2e1vXSn8l/77Td0fBydevhqmsL4qL3x8fqj57f73IvhzSMjXc56pqTc6VLf1v7R93ki/pJJJLZLsOe9tftrWNh45mVThYtmRfNRrrW7bPWc41wc5tRjFbtvqSOacVa89WyvRUSaxKn6q+m/pFKU7pWtbtho63q1+sZzvte0Fyrh2RRHAHbEajUOaZ2Ezw9oF+sX9KSdeLD5dj7fBeJ6cN8O26xb6W3evEg/Wn2y8EbvEfEMI1fkvSNq8WtdGU4fO8F4ePaUtaZnVV4jXmWxrPEFGlUfkvQlGKitp2x57Pt2fa/Ep0pOUnKTbb5tvtMFg4T0KWq5npr4/0Sp+tv8APf0RqKRtHm0pXgvh9SUdTy4b896YP/69xdjEYqMVGK2S5JI+b7q8emdts1CuC3lJ9iOS1ptO3RWIrDT1rU6tJ06zJsa6SW0I/Sl2I5Rk32ZWRZfdJyssk5SfiSeu6pdr+qr0MZuvfoU1rr8/Nk9puh4egY61HW5wlb8yrr2fl2s3rEY488srTN5/hoaBwrLKgszUpegxEt0m9nJd/gjZ1biqrDq+A6DCFdUFt6VR/wDlfiyJ17iPJ1exwi3Vip+rUn1+L7yFLxWZ82Vm0R4q+rLJ22SnZJznJ7uTe7bM01WX3Qqqi52Te0YrrbPlLnsubOh8IcPfk+lZmXD+lWL1U/7Ne8m9opCK17pb/DmhVaNi89pZNiXpJ/gvAmQampZ9Om4VmVkS2hBcl2yfYkcczNpdPiIafEWsw0bAdi2lfPlVB9/f5I5bbbO+2dtsnKc25Sb7WbWralfqudPJvfXyjHsiuxI0jrx07Yc97d0gBaeHOFXlqGXqPxeM/kV9Ts7vJF7WisblWImeEXomg5es3fFL0dMflWyXJeC72dC0fQcLR4fEV9K1raVsucn7iRpprx6o1UwjXXFbKMVskehyXyTZ0VpEMFc4s4h/JdKxsWSeXYuvr9Gu/wAyQ1/WKtHwJWyad0uVUO9+5HK8i+zJvnddNzsm95N9pbFj35lW99eIfEpSnJylJyk3u2+tszCErJqEIuUpPZJLds3NM0nN1S3oYtLkl8qb5Rj5svmj6Dg8PUPJy7YSu29a2fJR8Eb2vFWVazLHCnDq0un4TkLfLsj1f3a7vMkNZ1rF0fGc75b2NepUvlSfu8Sv6zxvCMZU6XDpT6vTTXJeS7faUvIyLsq6VuRZKyyXXKT3ZlGObTuzSbxWNVe2pahfqeZPJyZbylyS7IrsSNQE7w7w7bqsvhF79FhQe8pvl0tutL3m8zFYZRE2lBAluIsjAuzow0yiNVFUeh0orbpvvIkRO4RMaACX4a0d6xqShNP0FfrWvw7vaJnUbkiNzps8OcMW6u/T3SdWKntvtzn5e8ufo9F4bx1Jxqo5bdJrpTl+LNjVNQx9D0t2uKUYLo11x5bvsSOWZ2bfqGVPIyZuc5P2LwRhG8k79m06p+3RcTi3SM29Y/TnW5vor0sNlLw//ZXeNdEowZ15mJBV12ycZwXUn3oqqe3UXri+x/mthK39LNwb8+jzJ7ey0aR3d0TtRAAbsQAAAPIt3D/B871DK1Peun5Sp6nLz7kRa0VjytFZnhBaTombq9vRxq9q18q2XKKLni8O6LolSv1CyFlkefSufq7+Ef8A9mvrHFuNp9bw9HhCUo+r00vUj5LtKTlZd+Zc7cm2Vs32yZlq1/4hf5a/t0KzjXR6p9CHp5xXLpQr2X2tEzp+oY2pY6vxLFZDqfY0+5o48Xb/AIdKW2e9/U9RJePrFcmKIjcLUvMzpdSncd6TT8GWpVQUbYyUbNvnJ9T8y4lc46vjVoLrb9a2yMUvtMscz3Q0vw5uADtcgAAAAAAAAAAAAAAAAAAAAAAEhpGj5WsZPosaO0V8ux9UUJnXmUxG2pj0W5V0aqK5WWS6oxW7LjpPA66EbdUsfS6/RVvq837iyaPouJo+OoUQTsa9e1r1pP8A32Fb4r4pac8DTrNvm22x+5e8wm9rzqrXtisbls6hrek8OxeNpmNVZkLlLodS/el1tlev4x1myfShfCpfRhWtvt3IF8+0GkY4jlSbzK96BqX5zY+Rp+q1QslGPSjNLZ+fgyk5VDxsu6iT3dU5Q38nsW/g6laZpmXrGX6tTjtDvkl3eb5FPvtlffZdP5VknJ+be5FPqnXCbcRt5gA0ZgAAAAAAAAAAAAAAAPWjIvxpqePdOqa+dCTT+wmsXjHV8dJTthel/eRW/wBaIAETWJ5WiZhdcfj6XVk4KfjXPb7yQr440yyDUo31S265QTS+pnOgUnFVb1LOhabrGiU325d+pK/Lt5OydUo9GPZFLbkjYu4kolJ+g1HAUezpqe5zUEejCfUl02jifBj/AFrUMVr/AKUJi7jLRq/k3zs/crf47HMgR6NT1ZX6/j3Ej/V8S6fjNqPvIvJ47z7OVFFNS73vJlVBaMVYROS0pHN1zU89NZGZY4P5kX0Y/UiOANIiI4UmdgACAAAAAAAAAAAAAAAAAAAAAAAAAAADMflLzMGY/KXmBgAAAAAAAAAADMYynJRinKTeyS62YL3wfw36BQ1HNj8Y1vVW18nxfiVtaKxuVq1m0t3hPh9aZjrJyYL4XYup/wBmu7zLGDzyIRnTKNk3CG3rNS25dvPsOOZm07l1RGoQmqZGbql0tO0p9Cr5ORldke+Me9mtZdpHCGK41RVuXJdW+85eb7EaWtcXVY1csLRoQSiuj6VL1Y/ur8Sl2WTtslOyTlOT3cm92zamOZjzwxteInw3tW1jM1e7p5Nnqp+rWvkx8kR4B0RGvEMpnYAAgAAFo4DwfhGqzypLeOPHl+8+X3bnQyG4V0z8maNVGa2tt+Ms831L2ImTiyW7rOqkahE8Q5t+Ph/B8KMp5mR6lUY9a75ewj9P03T+FcB5ubOMslrnPre/0YokNX1HD0WE8zIfTvsXRhBdbS7F3I5xq2q5OrZbvyJcuqEF1RXcjTHWbR/Ct7REtjXddydZv3n8XRF+pUnyXi+9kSAdERERqGEzvkABKExpWvz0nAupxaILItlzvb3aXdsY0PS79e1TayUnDfp3WPm9veyKrhKyyNcFvKTSSXazq3D+kQ0fTYUrnbL1rZd8vcjLJaKccy1pE2b+PRXjUQppioVwXRil2I9DJBcU62tIwejVs8m5NVr6PfI5YiZlvMxEIPjXiDpuWmYk+S/TTT6/2feUwzKTlJyk223u2+0RTlJKKbb5JI7a1isactp7pYLJw9wzPOSzM9+gwo8+fJz9y8Te0XhqjAo/KWuSjCEF0lVLqXn3vwI3iPia3VG8fG3pw181cnPz9xWbTbxVaIiPMtjiLiOE6vybpPxWHBdByjy6fgvD7yrgzGMpzjCCcpSeyS7WXrWKwrMzMt3SNMu1bOhjUrk+c59kY9rOrYOHTgYleNjx6NcFsvHxI3hjRVo+nqNiTyLfWsfd4ewmTlyX7p1DeldQFJ4m1HI1rNWj6XF2Ri/jZR6m/PuRatUhl24jpwnGNlr6Lsk/0a7X4sq+bqmDwvjSwdLUbcx/pLZc9n3vx8CMcefCbvuMNN4PxOnNxyNTlHkl1r3L7yo6lqeVqmQ7sqxyfzY9kV3JGvffbk3SuunKyyb3lKT5s8zprTXmeWE234gAJTh7SZ6xqUaecao+tbLuXd5stM6jcqxG/Cc4L4f9NNallw+Li/iYv5z+l5F7PmquFVca64qMIrZJdiPo4r2m07dVa9sPi66uimdts1CuC3lJ9SRy/iTW7NYzW4trGre1UX978WSvGmvfCrnp2NL4qp/GST+VLu8kVI6MWPXmWWS+/EBmMXKSUU23ySR7YeHfnZEaMWqVlkupIt+Pp+n8J48czUJRvzmvi612Pw95pa2v2pFdtbSNBxtOxfynr20IrnXRLrfmu1+BY9CuyNV31HIj6OndrGp7EvpPvZQ87UMziDU6la+dk1CutdUd3sdSxaIY2NXRWto1xUV7DDJuI88taeeHsedtkaapWWPowit2/A+yvcUcSPRp1UU1Qtusi5PpvlFb7Lz7fqMaxMzqGkzqFdz8DWOJtTlkRxp1UfJrdvqqMf8AfcbdOgaHpCU9Xz4XWL+zi+X1LmyBz+I9Uz91blShB/Mq9VfZ1+0i223u3u/E64rbWuHP3QuGZxpXRV8H0fEjVXHlGU1t9UUVjP1LM1Gzp5eRO1rqTfJeSNUFq0iOFZtMgPbExL83IjRjVSssl1JFywtD0/h3HWfrNkLLl8itc0n4LtYteIK12jtB4Y9JD4dq/wARiRXSUZPZy8+5HnxDxH8Ki8DTficCC6Pqrbpr8EauvcQ5Os2dF/FY0X6tS+997IYrFZmd2WmYjxAADRmHUOEtOjgaLU3Ha25ekm+3n1L6jmdEPS5Fdf05qP1s7NCKhCMYrZRWyRhnnxENsUe7nnHee8jVliRl8Xjx5r9p839mxWDb1W55Gq5dz+fdJ/azXqqndbGqqDnOb2jFdbZrWO2sM7TuW/oGnT1PVqaFFuCfSsfdFdZKcb6nDL1CGHQ96sVbPbqcu36ur6yQc6+ENEdW6lqeUt3t83+S+8pUpOUnKT3be7bKx81trT8saYABozD7qqndZGuqEpzk9lGK3bPrFxrsvIhRjwc7JvZJF/07TsHhPT5ZmdOMsmS26SXP92JS1+39r1rt5aJw7i6LjrUNVnD00V0tpfJr97ITiLiq/UZTx8SUqsTq7pT8/DwNDXddydZyN7G4URfqVJ8l4vvZFEVpud2TNvaAAGjMLn/w+zKa3lYtk1GybjKCb+V1p/gUwym0909n4FbV7o0tWdTt2PLzcbCqduTdCqCW+8mcy4i1qes53T5xor3VUO5d/myKnZOfy5yl5vc+StMUV8rWvNgAGjMAAAAAAAAAAAAAAAAAAAA39H0u/V82OPRyXXOb6orvEzrzKYjb00LRr9YzFXWnGmPOyzblFe86dp2n42m4scfFrUILr72+9jTcCjTMOGNjx2jFc32yfezw13Vq9H0+V8/Wsfq1w+lL3HJe83nUOitYrG5Q3GXEHwKl4OJP+kWL15L5kfeznx6ZF1mTfO62TlZNuUm+8UUW5F0aqK5WWSeyjFbtnRSsUhja3dLzJ/h3h2zUprJyvisGHOU5cun4L3kjg8MYul0LP1+6ChHmqU9933Pv8kR+v8TW6lH4NixePhR5KC5OXn4eBE2m3iqYiI8y++KddrzXDAwNo4VHJbclNr8EVwAvWIrGoUmdyAAlAAAAAAAAAAAAAAAAAAAAAAAAAAAAAAAAAAAAAAAAAAAAAAAAAAAAAAAAAAAAAAGY/KXmYMx+UvMDAAAAAAAAABaeEuG3nzjnZkf6NF+pB/2jX4EWtFY3K0RMzp78I8NemcdQz6/i1zqrkvleLXcXsJKK2XJIrGvcX0YDlj4XRvyFycvmw97OSe7JLojVITeparh6XT6XLtUfoxXOUvJHO9d4ly9XlKtN042/KuL6/N9pF5mZkZ2RK/KtlZZLtf3LuPA3piivmeWNrzIADVmAAAAABNcK6VLU9Wr6Ud6KWp2P7l7WQ8IynOMIreUnsl3s6tw9pMNH02FHJ2y9ayS7ZGeW/bDSldyk+oide17H0bHbk1PIkvi6l2+L7keXEfENOjU9GHRsyp/Jr36vFnNcvKuzcmeRkWOds3u2zHHj7vMtb314h95+dk6jkyyMqxzm+/qS7kawB1RDnmQABAAAJ/grDWVr8JTW8aIOzZ9/UvtZ0w5rwTm14euKNrSjfW6032PdNfcdKOXNvudOPgOV8VZk8zX8rpfJqm6oruUeX37s6oRGoaRojvlnZ9FMZdcpzm4p+a32ZXHaKztN67hzjTdJzdUsUMSmUl2zfKK82W+jC0nhLHV+bOORnbbxSW73/ZXZ5s8dU4zporePo1MUlyVjjtFeUfeU7IyLcq6V19krLJPdyk92zfVr8+IY7ivDd1jWsvWLulkT2rT9WqPyYkaAaxGvEKTO+QtvA+jPIyXqN8fiqntWn86Xf7Cq01u66FcdulOSit/E7Bp+HXgYNOLV8muO2/e+1mWW2o00x13LYMSlGEXKTSilu2+pHjmZmPg0SvyrY11x7W/u7znnEPFF+q9KihOnF36vnT8/cc9KTZra0VSfEvF2/SxNLny6p3r7o+8pjbbbb3b62zAOutYrHhz2tMgALKh0bgTCVGi/CWvXyJt7/srkvxOcnSuCc+rJ0SvHTStx94yjvz23bT+0yzb7WuPlYSM4jzp6fomTkV7+kUVGL7m3tv8AaSZ8X01ZFMqroRnXJbSjJbpnLHLeeHGPWlLfm5N/WT2j8J52oSjZfF42P1uU16zXgi1ZF3DvDrc41Uq/shBdOf29RV9a4tzdSjKmn+jY75OMX60l4s6ota30ww7Yryl83WNM4cx5YmjVwtyXylZ1peLfa/ApuVlXZl8r8iyVlkuttniC9axVWbbS/CihLiTCVnyem37ei9vt2OqHGca+eNk1X1PadclKL8Uzq+j6tj6thxuomult68N+cWY54ne2mKfZvnMuNZSlxJepb7RjBR8uin9+500g+IeG6da6Nqn6HIguip7bpruaM8dorbcr3rMx4cwBavzE1HpbfCMfo9+79xu4/AlFS6ednNxXNqCUV9bOn1KsOyylQhKyahCLlJ8kkt2yyaRwbl5bVmdvi0dez+W/Z2e0lpatw9w9F16dTHIyFycoet9c3+BXdX4m1DVU65T9DR/d18t/N9pXdrceE6rHKw5et6Rw7jyxtJqhbkdTkua85S7fIpufn5Oo5Dvy7XZN9W/UvBI1gXrSIRNpkABZQAAHthyUMyiT6o2Rb+s7KcVT2e52PAv+E4GPfvv6SuMvsOfP7N8Xu5VmYV89byMSmuVlvppRUUuvmWOmrD4RxfTZDhkarZH1a091X/vvN3iXU4aDlTlh4kVl5celK+S3225cvqKHddZfbK26cp2Se7lJ7tl67vHnhSdVl6ZuZfn5U8jJm52TfN/geABrEaUD2xMW/NyI0Y1bssn1JDExbszJhj48HOyb2SRe6acHg3THdc1dmWrbl1yfcu5FLW14jlatdvrFxcDhDTPhGT0Z5k11rrk/ox8PEpWrark6tlO/Jly+bBfJiu5Hxqeo5GqZksjJlvJ9UeyK7kagrTXmeS1t+IAAXUAAAAAAAAAAAAAAAAAAAAAAAAAAAAAHri49uXkV0URc7LHtFI6noOj06PgqqCUrZc7J/SfuIrgzQlh4qz8iH9Iuj6qa+RH3stBy5b7nUOjHTXmWJyjXBzk1GMVu2+xHMtez8jiHV3HErssqr9WqMVvy7/adA1e3BjhWV6hfGqma2l6+zku5dv1FUv4twtPr9BomDCMV8+a2T8dut+0jHuPMQm/4mWvp/BtvR+EavdDFoit3HpLpe19SNrI4h0rRKXj6HjQsta2dr6vr62VjUdVzdTs6eXfKa7I9UV5I0jfsmfqll3RHDZztQytQu9Ll3Ssl2bvkvJdhrAGkRpSZAAEAAAAAAAAAAAAAAAAAMpNvZLdk7hcI6tmVqx1Qoi1uvSy2f1dZE2iOUxEzwgQWPL4L1PGx53RlTd0Fu4wb6W3hyK4ItFuCYmOQAEoAAAAAAAAAAAAAAA3tN0fO1SbWJRKcV1zfKK9omdcpiNtEFojwLqbjvK7GT7uk/cQWpadkaXlyxsqKjNLdNPdNd6KxeJ4lM1mOWoACyoAAABYtC4TydUgr75PHx31Nr1peS7vEibRWPK0RM8K6DptXCOi49XxmO7NlznZY/wAGkULW1p8dRsjpal8Hjy3b3Tfbtv2Fa5ItOoTak15R4ALqAAAAAAAABmPyl5mDMflLzAwAAAAAAAAXvR+L9NxdJooujbGyqCi4xhunt3FEBW1ItytW01WHXeK8rU26sfpY2N9FP1peb/ArwBNaxWNQTMzyAAlUAAAAAAAB9QnKucZwe0ovdNdjJ23jHWLafRq2uHLZyhBJsgARNYnlaJmOH1ZZO2yVlk5TnJ7uUnu2fIBKoAAAAAAABvsS+JxPq+HWoV5blFdSsSl95EAiYieUxMxwm7uLdZuj0XlKC/Ygk/r2IrIyr8qfTyLp2y75y3PECKxHCZmZAASqAAAb8Nb1SuHRhn3qK7OmzQAmIlO3rkZWRlS6WRdZa++cmzyAHAAAIAAAPSi+3HsVlFkq5rqlF7M8wEpmHFWswj0Vmya73FN/cauTrepZS2uzbpLuUtl9hoAjtj8J7pG9+sAEqgAAHrj5F2LarMe2dU186L2Z5AcpWHG401eiKU51Xpf3kOf2bGy+PNR25Y2Lv5S95VQU9Ov4W77J/I4y1i5NRtrpT/u4L73uRGVn5eY98nIst/ek2a4LRWI4hE2mQAEqgAAAHrjY1+XdGrHqlbZLqjFbjhLyN3TdJzdUs6GJTKa7ZvlFebLbo/BFcIxt1SfTl1+ig9kvN9p7azxPiaRV8B0quuVkFt6q9Sv3synJudVXimvNmpVoelcPUrJ1m2ORe+cKkuXsXb5snOGtcr1mq9RqjS6Z7RrX0H1P7zmuXl35uRK/JtlbZLrlJknwnqH5P1upyltXd8XP29X27EWxzNdzymt9TqF24r0n8q6VL0a3yKfXr8e9e05g1s9nyZ2o53xnofwDL+G0R/o979ZL5kvcyuG/9srZK+6sHvh4l+bkwx8at2WTfJIYeJfnZMMfGg52TeyS+9l4UMHgzTum9r8+1beL90TW1teI5Z1rvzLNNeDwdpnpLujbn2rqXXJ9y7kUnUdQyNSypZGVPpTfUuyK7kYz87I1HLnk5M+nZL6ku5GsK115nktbfiAAF1AAAAAAAHWABIYWh6nntfB8SxxfzpLor62TdXBcqo9PUdRox12pPf7XsVm9YWisyqgLa9N4UxOV+pWXNfQbf/yj4+EcH1dWLlW/X70R3/iE9v8AKqgtTz+EGv1XlL2//wDYjZwfc9nXlUeL3/Dcd/8AB2/yqoLfHQeHc3+p6v0JPqU5L7nszWzOCc+uLnh21ZUOzZ9GX28vtHqV9zslWQe+TiZOJPoZNFlUu6cWjwL72qAAIAAABt4OmZuoTUcTGnb4pcl5vqLPicG4+LWr9ZzYVx63CMtl9bKzeIWisyp9dc7bFCuEpzfJRit2y18OcJ5Ms2vJ1Gn0dEPWUJPnJ9m67jZfEOk6U/g2hYSutk+j09tk35vmy3YXwj4LW8txdzW8+itkn3IxvktrjTWlI29z5ssjVXKyySjCKbk31JI+yp8d6o8bChg1S2nkc57daive/uMax3TpradRtT9c1GWqapdktvoN7Vp9kV1EeAd0RqNOSZ2AAIAD7rrnbYoVQlOb6oxW7YHwCdx+ENZvgpvHjUn1KyaT+ojNRwL9NynjZUYxsST5PdbERaJ8RK01mOWqACVQAAAAAAAAAAAABbeAdPrvyr8y2Kl6HaMN+yT7S/FM/wCH+TVDDzKpzhCSmpes9uW234Enq/F2BgRcMeayr+yMH6q837jkyRNr6h00mIq3td1WrSdOsusa9I041w+lL3HJjd1TVMrVcn02VPdrlGK5KK8DSN8dO2GN7d0gANFAAAAAAAAAAAAAB74WNLMzacaHKVs1BPu3Z17ExqsPGrx6IqNcFskcp0K6GPreHbY0oRtju31LntudOzdYwMCtzyMquP7Ke8n5JHPm3MxEN8WojbebSW76jl/Fup16nrEp0veqqPo4y+ls22/rZta/xdfqMZY+IpUYz5Pn60149y8CtFsWPt8yi99+IAAbMQBc+ovPCfC/olDP1Cv4z5VVUl8nxfiVtaKxuVq1m0vnhbhTo9DO1KG7666Wurxl7i6coruSBSOMOJW3PTsCz1dtrrIvr/ZT+85fmyWdHikNbizib4ZKWDgy2oi9rLF899y8CqAHXWsVjUOeZmZ2AAlUAAAAAAAAMx+UvMwZj8peYGAAAAAAAAAAAAAAAAAAAAAAAAAAAAAAAAAAAAAAAAAAAAAAAAAAAAAAAAAAAAAAAAAAAAAAAAAAAAAAAAAC0cK8M/lFrMzU1jJ+pHq9I/cRa0VjcrREzOoaWg8N5WsNWPenGT52Ndfl3nQsDTsHRcNxpjGuEVvOyXW/Fs3IQhVXGFcVCEVskuSSOe8XcQzz8ieFi2f0WD2k4/2j9xzbtknXs21FIfXEnFlmc5YuA5V4/VKfU5+5FWAOmtYrGoYzMyDqAJVdS4V1T8qaRW5ve+r4uzx26n7SRz8OrUMO3FvW8LFt4rxKLwJDPjqLsprbxJLo2ylyXht4nQjjvHbbw6qzuvlUbLcDg3A9DXtfn2rdvbm/PuRScvKvzcieRk2Odk3u2zofF+iLU8F5FMf6VQt1t86Pajmpvi1Mb92WTcToABqyAAAAAAzGMpSUYpuT5JLrZv6Ro2Xq9/o8aG0F8uyXyYl7xdL0nhnE+E3uLsiud01vJvuiilskV8e69aTPlWtK4MzsxKzLl8FrfY1vJ+zsJKeVw5w5vDHpWZlR5OXynv59S9hD65xVl6nKVVDlj43V0Yv1pLxf4FfKxW1vqT3RHCwajxfqeY3GmaxauyNXX9fu2IKy2y6XStslOXfJ7nwDSKxHCszMgAJVAAANzC1TOwJqWLk2V+Ce6fsNMCYiUxK76dxdiahBYmtY9aUuXpNt4vzXYeet8GroSytIl0oNdL0Le/8AC+0phcOCdcsryI6ZkOUqp/on19F93kY2rNPNWkW7vEqhKLjJxaaa5NMwdH13hKnVMyGTTYseTfx20d+l4+Zpv82uHFuksvKj1L5ct/uRMZYmPCJxzCuaZwzqWpJThT6Kp/2lvJPy7yfhoug6AlZquSsm9c1X2fw+8itT4x1HMbjQ1i191fyvrK9OcpycpycpN7tt7tk6tbnwbrHC25/G01X6HSsaGPBclOSTfsXUisZWXkZljsybp2yfbJ7ngbWmYNupZ9WLV8qb5vuXay0VrVEzNll4G0ZXXPUr47wrfRqT7Zdr9hfDwwsWrBxKsaiPRrrjsl+J7nJe3dO3RWNQ+L7YUUztse0IRcm/BHI9X1Cep6ldlz+e/VXdHsRcuO9W9Bix06mW07udm3ZHu9v4FBN8NdRtlkt50AA2YgBKaJomTrOSoVR6NMX8Za+qK/FiZiPMpiN8PHSNKydXy1RjR6ucpvqivE6Vo2h4mj46jTFSta9e2S9aXuRsabp2NpmKqMWtRiut9sn3s+8/Np0/EsyciSjCC+t9yOS+SbzqHRWkV8y1dc1inRsJ3WetZLlXX9J+45ZmZVublWZF8ulZY92zZ1jVb9XzZZF75dUIdkF3Ggb46dsfyyvbukABozAAAAAAAAAAAAADfYAAAD7pptvsUKa5WTfZFbsJfAJRcO6u4dJYF23lzI62qdNkq7YShOPJxktmiImJ4NTD4ABKAAAAAAAAAAAA3v18wAAAAAFs4Q4b+FzWdnV/ER/Rwl899/kRa0VjcrViZnTZ4Q4a/R6lnR/apra/9mXYeBX+KuIFpON6GiSeXavV/YXecczN7OjUUhpcX8SLGhPT8OXx8ltZNP5C7l4lBPqc5WTlOcnKcnu2+ts+TrpWKwwtbukABZQAAAAdfUAB9yptjHpSqmo97i9j4CQABAZj8peZgzH5S8wMAAAAAAAAAAAAAAAAAAAAAAAAAAAAAAAAAAAAAAAAAAAAAAAAAAAAAAAAAAAAAAAAAAAAAAAAAAAAAAAAluG9K/K+qwpnv6GC6djXd3e06nXCNcIwhFRjFbJJckir/wDD/GjXpd2Rt69tvR38EuX3stRyZbbtp0441CB4x1GWBos41vay9+jTXYu37DmRe/8AiHTbPFw7YpuuEpKfg3tt9zKIbYYjtZ5OQGYpyajFNt9SRPaXwlqWfKMrIfBqX1ys6/YjSbRHKkRM8IGMXKSjFNt8kl2lu0Tg2dijk6q/RVLn6LfZteL7Cbqw9F4VoVtsl6XblOfrTl5LsKnr3FGVqspVVt0YvZBPnLzZn3Wv9PC/bFeUvrfFdOJU8DRYwjGK6LtiuUf3feS/BuqvUdK9HbLpX476Em3za7H/AL7jmZYeCMz4Lrsam9o5EXB+fWiL44ivgree50o5pxjpH5N1P0tS2oyN5RX0X2o6WQ3Fmn/lDRLlFb2U/GQ9nX9m5jjt22a3jcOWgA7HKAAATPDugXa1kNveGNB+vZ+C8TS0rT7dTz68Wnk5vnL6K7WdXwMKnTsOvGx49GuC28W+9mWTJ2xqOWtKb8vC2eFoOluSiqselckutv8AFs5prWr36xmO65uMFyhXvyiiS4y1l6hqDxqZf0fHe3L50u1/gVwY6ajc8l7b8QAA1ZAAAAAAAbeBpmZqM+jiUSs72uSXmxM6TEbah74uJkZlqqxqZ2zfZBblvwuEMPAp+E63kx2XNwUtorzfb7DOXxbp+m1PH0TFhL9vo9GP1dbM/U34qv2a5eGBwRJQ9NqmTGmCW7hBrdebfJGzZxBomhQdGk40bprrnHqfnJ82VTUNXztSk3lZE5x336Ce0V7DRHZM/VJ3RHDstcoZeHGTW8LYbteDRyHOx3i51+O3u6rJQ379mdY0eMo6Rhxl1qmO/wBRzHiBp69nNdXppfeZ4eZhfJxCOAB0MA6DwPo/wXEeoXL429bQT+bD+ZUuHtJnq+pwp2foYetbLuj3e06tCEa4RhBJRitkl2IwzX9obY6+7J5ZWRXi41l90ujXXFyk/A9Sl8eaulGGmUz9Z+tdt2LsX4/UYUr3TpradRtU9Uzp6lqF2XZydkt0u5diNQA7ojTlkAJ7h/h2WoL4XmS9Dg185SfLp+C8PEi1oiNyREzw8+HuHr9Zu6T3rxYP17NuvwXidKwsOjAxYY+NWoVwXJL72MKFdeLCFFXoqkvUjttyPc5L3m0umtYq+bbIU1ysskowit5SfUkcx4m12WsZm1baxantXHv/AGmSXGXEKypvT8OfxMH8bNP5T7vJFSNcWPXmWeS+/EAB6U025FirprlZN9UYrdm7J5gn8Xg7V8lJyqroT/vZbfYtzas4E1KMd4X4033byX4FfUr+VuyVWBtahp2Vpt/ocup1yfNdqfkzVLRO1dAACAAEgD0pptyLFXTXKyb6oxW7JijhLWbo9L4MoL9uaRWbRHKYiZQYLDPgzWIQcvR1S257KxbleYi0TwmYmOQAEqtzSdOt1XPrxaeTlzlJ9UV2s6lpelYulY0acatJ7etNr1pPvbKNwLlU4+sThdJRd0OjBvv36joxzZpnenRjiNbaeqalj6ViSyMme0VyjFdcn3I5jrerWaxnPJnXCtJdGMYrs8X2lk4107VM3UK5UUTuxoQSj0Oez7eRWJaPqUflYOR/42WxRWI2reZmdNEHpbRbRLo3VTrfdOLR5m7IAAQAAAASWFoOp50VOjEm4PqlL1V9omYjlMRtGgsS4K1hrnXSvOxEVqel5WlZEacuMYzlHpLaW6aIi0TxKZrMctIA3cTSNQzodPGxLbIfSS5fWTM6REbaQJlcK6y1/UpLzkvebWBwdqV2VXHKq9DRv68ukm9vBFe+v5T2y+OFuHpatf6e/eOJW+f7b7kdKhGMIqMUoxitkl2Hli41OHjwx8eChXBbJI9n1HJe82l0Vr2wjtc1erR8CV89nY+VcPpP3HK8vKuzMmzIyJudlj3bZa9b0LXtYz55FlMI19VcHavViaC4K1j6FK/7iNsfbWOfLO/daVdBYZcF6xGO6rql4KxEDbVOm6dVkejOEnGS7mjaLRPDKYmOXwACUABvaVpWVq2SqcaG6+dN/Jiu9iZ1ymI2aTpeRq2YsfHXjKb6orvZ0bR+HcDSq041xtv+dbNbv2dx96ZpuHw9p0+jLZRXTttl1vZf75FJ1vivM1GydePOVGN1KMeUpLxZzzNsk6jhtERSNzysPFHEmLiUW4WMoXXzi4y25xhvy+vwOegG1KdsMrW7pAAWVDMflLzMGY/KXmBgAAAAAAAAAAAAAAAAAAAAAAAAAAAAAAAAAAAAAAAAAAAAAAAAAAAAAAAAAAAAAAAAAAAAAAAAAAAAAAAF8/4f59csS7Bk0rIS9JFd8X1/U/vLecZx8i3FvjdRZKuyL3Uky1YXHmRXWo5mJC6S+fCXQb81sznyYpmdw3peIjUrzdVXfVKq6EZwktnGS3TISfB+jTs6ax5xX0Y2PYh7f+IHqv0WnbS75W8vuIrM4x1bJTjCyGPF9lUef1vmVrjv+kzeq7wxNG0Kp2qvHxkvnyfrP2vmyvatxz8qvTK/D0ti+5e8pt19uRPp32zsl3ye55msYo9/Kk5Pw9snJvy7pXZNsrbJdcpPc8QDXhmHtiXyxcunIh8qqamvYzxAHaa5xsrjOD3jJJp+B9dZHcPWu7QcGb6/QxX1Lb8CROCfEuuPMOP6rjLD1TJx0to12NLy35fYahOcZV+j4jyf2lGX2EGd1Z3ES5beJADKXSkku3kSqv8AwHpiowZZ9i+Mv5R8Ir3v7kTevZv5P0bJyF8qMNo/vPkvvNnAoWNgUURWyrrjH7Cs/wDEK9x07FoXVZa5P2L+Zx/Xd1fTVQm222+bZgA7HKG5h4E8vFy74S2WNBTa25vd7GmTnCOTXTq/oL/0OVW6ZJ+PURadRuFo8ygwb+taZbpOoTxrFvHrhL6Uexmrj492TdGnHrlZZLqjFbsbiY2jXs8jZwNPytRuVWJTK2Xbt1LzfYWvRuCG3G7VZ7Lr9DB9fm/cSWocR6XodTxsGuFtkeXo6uUU/Fmc5PavleKe9mnp3BeLi1rI1a9T6POUFLowXmzGo8Y4mDD4No9EJKPJS6PRgvJdpVdU1nN1W1yyrm478q48or2GgIxzPmxN9eKtrP1HL1G525d0rJdifUvJdhqgGsREKTOw29Kwp6hqVGLBbuyaT8F2v6jWjGU5KMIuUm9kkubZ0bhHQXpeM8jJillWrq+hHuKXv2wtSu5TeXkV6fgWXz5V0w328lyRx++2V99l03vOyTlJ+Le5beN9dhkP8m4s+lCEt7ZLqb7inlcVdRuVsltzoMxi5SUYpuTeyS7TBbuCNDd961LIj8VX+iT+dLv8kXtaKxtSsbnSycL6OtI01Kxf0i31rH3dy9hNGD5snGuuU5yUYxW7b6kjimZmduqI1DT1jUqtK06zJsa3S2hH6UuxHJ8m+zKyLL7pdKdknKT8SW4o1p6vqD9E38Gq9WtPt72Qh14qdseXPe25ACz6JoVGNj/lXW9q8aPOuqXXN9m6/Ava0QrEbfHD/D0LaXqWqy9Fg1+slLk5/wAvvLPprlrk4ZEqnTptEviKdtvSNdUmu5diIfHeTxdqa6UXVpWPL5C5J9y8/uLtXCNUIwhFRjFbJLqSObJaffltSH0VfjDiB4FTwcWX9Isj68l8yL/FklxFrVejYDnunfPdVQ733+SOXX3WZF07rpudk3vKT62xipvzJkvrxDzfWZSbaSW7fYe+DhZGoZMcfFrc7Jdnd4st1WPpfCVCszOjlai1uorn0fLu8zotbXj3ZRXbQ0jhGy+r4VqlnwTH232k0pNeO/V7Tcs4l0vRoPG0XEjY1ydsuSk/PrZXdW1rM1a1yyLNob+rXHlGJ46Zp9+p5sMbHXrS5t9kV2tle3fmye7Xiq+8Ka9mazZkLJprjCtLaUE1zfYWM09K02jSsKGNQuUecpPrk+1s3DltMTPh0V3EeVV/4gxrek48pJekV20X27bPf8DnxYuM9XjqOoqmiXSox90muqUu1ldOvFGq+XNedyAH1XXO2yMK4uU5PZRS3bZdR8k/ofDF+pR+EZMvg2IufTktnLy95v4Gi4eh0wztbane/wBFirm2/Fdr+ws+n0ZOZNZmowVa/scZdVa733y+4xvk8eGtafls6ZpeFptChh0ximuc3zlLzZumSvcV6/HSsb0FDTy7Y+r+wu/3HPETaW8zFYaHGHEfoIz07Cn8bJbWzXzV9FeJQzMpOUnKTbk3u2+0wdlKxWNQ5bWm0hmMZTkoxTlJvZJdbMwhKc4whFylJ7JJbtsuGn4OLwvhrUNTSnmzXxNPbH+fiLW0RG2dP07F4YwlqeqJTzJL4mn6L9/j2ETLi7WfTWThkqMZvdQ6EWo+C3RG6lqORqeXLIyZ9KT6l2RXcjUIinvZM29oTj4u1t9WYl5VQ9xnG4l1+3IhXTlStsk9lD0cXv8AYRmnaflalkqjFrc5PrfZFd7Z0jQOHsfRqVLZWZUl69r+5dyKXmlfZasWskIUfCMKuvPqqnZKC9LHbePS25/ac34r0ynStYdOPyrnBWKO+/R3bW32HSc/Np0/DsyciXRhBfW+5HJ9Uz7NSz7cq3rm+S7l2Iph3vfstl1pqAA6WAbWn6flalkKjEqdkn1vsiu9vsN/Q+HsjVH6ax+gw4853S5cu3YtWnyhkJ4HD8fQYlb2uy9ucvCPe/EztfXDStd8vTQ+FcHBmp3yjlZUNt9+cYPy95ZFsuo86KK8emNdUdor634sxlZNWHjWZF81GutbybOWZm0t4iIhravqlOk4M8m977coQXXJ9xy3U9Qv1PNnlZD9aXUl1RXYkbGvaxdrOdK2e8ao8qq/or3kYdWPH2xueWF77CWwuJNUwcWONj5KjVD5KcIvb60RJKaJoeRq93qfF48P0lz6o/zL21ryrG9+ErpWr8S6xlKjHy2ornOfooJRXi9i+4tUqaIwsuldNLnOXW2eOm6fjabiRoxYdGC5t9sn3s2zjvaJ4dNYmORtJbvqKDxHxZkzzXRplzqpqbTnHrm/cSnGmu/A6Hp+NLa+1fGSXzY93mznxrix+8s8l/aEm+IdXf8A/ML/AGSPn8v6t/8A3HI/8jI4G/bH4Zd0/lIS13VZJp6hk7P/AKjNBtttt7t9pgExERwjewH1XCdk1CuLnOT2UUt2y1abwxThULUNesVVUeap35yfc/ciLWivKYrtGaBw9kaxZ05b1YsflWtdfgu8uOj5GLHL/JejwXwfHXSvv6+k+5Ptb7/Aquu8S2Z8fguHH4NhR5KEeTl5+HgW3g3T/gWiVzlHay/4x+XZ9hhk3rctaa3qHtxc2uGs3br6Mf8A6Ryw6rxWt+G839xf/SOVFsP0q5eQAGzIAAAzH5S8zBmPyl5gYAAAAAAAAAAAAAAAAAAAAAAAAAAAAAAAAAAAAAAAAAAAAAAAAAAAAAAAAAAAAAAAAAAAAAAAAAAAAAAAAAAAAAAAAAAAAAdV4U//AIbwv3H97JY0NBpdGh4Vb61TFvza3/E3zgty7I4cx40n0+I79uyMV9hBEhr2QsrW8y6L3i7Wk/BcvwI87q+Kw5bch64qTyqU+rpr7zyPqEujZGXc9yZRDtJSv+Iqf9AfZ6/4Fxx7Vdj12rqnFS+tFY/4g47npmPev7K3Z+TX8jjx+Lum/wBLn4AOxyhmLaknFtST5NGxgYOTqGQqMSp2Tfd1Jd7fYX7QeEsbTujkZbV+Sua3+TDy7/Mpa8VXrWZfGDhT4k0Staxjzqure1d3VKS79jfjTpPDGDK3oKqPU57bzm+4jtd4wownLH09RvvXJz+ZF/iQWBxfkRi6dUqhnUSfPpJdJfgzDttMfw17qw+Na4tzNR6VWO3jY75bRfrSXiyulteFwxqz6WNly0+2XzJ/J+33mLOBclxUsbNoti+p81ubVtWvjhnMWlUwWb8x9U3+Xj7fvP3GxRwFly/TZdUF+ynJk+pX8o7LKibeBpmZqVqhiUTs75bbRXmy316Hw5pL6eoZsb7I/NnNbfwrn9ZnJ41wMSv0Wm4jmlyXLoRXsK+pM/TCeyI5lu6JwziaLFZWVONmRFbucuUYeXvIziPi/fp4mlz5dU7190feVvVNbz9Vnvk3Pob8q48or2EcK4/O7Jm/tVlvd7vmzANnT8G7UcyvGx49Kc37Eu1s1mdM9bbegaPbrOeqlvGmPO2fcvezqeNRXi49dFMVGuuPRil2I1NG0qjSMGOPSt31zn2yl3m+ceS/dLppXtgKLxlxErnLTcOe8Fyumn1v6KNvi3idUKen4E97X6ttsX8jvS8Sh9Zpix+8qZL+0ABZtJxcDR8OvVtRnC66a6WPjRab83/vkbzOmURt96To+LpmGtW1vklzpx31yfZuvwNSzI1Di3Va6V6tafKK+TXHtbNHPzszXdSUp7yssl0a611R7kjonDmiV6NhdF7SyLOdk/wXgjK09vmeWlY7vEcN7TsGnTcOvGx47Qguvtb7WzOfm0afiWZOTPowgt/FvuXie85xrhKc2oxit231JHMuKdder5ihTusWrlBfSf0jGlZvLS1u2Efq2pX6rnTyb318ox7Ix7EhpemZOq5caMaDf0pvqiu9jSdLv1bNjj468ZSfVFd7LLqmp4/DmE9J0r1snb46/tT7fb9x0zOvlqwiN+Zfebn4PCuK8LS1G3OmvjbXz6Pn7inZF9uTdO6+yVlk3vKUnzZ8Sk5ScpNtvm2z6qqnfbCqqLlObUYpdrJrXt8omdvvExbszIhj49bstm9lFHUdA0WnRsNQilK+aTts733eRr8M8Pw0fHc7dp5Vi9eXZFdyJw58mTu8Rw3pTXmQqfGPESxapafhz3vmtrJL5i7vNm9xRxBHSMf0NO0suyPqr6C+kzmlk5W2SnOTlOT3bfW2Tix78yjJfXiHyAb2k6Vk6vlKjGj1c5zfVFeJ0zOvMsIjbww8O/OyI0Y1crLJPqXZ4stnRwOEKFLeOVqs1yXZD3fexmajh8L4ctO0xK3Na2tufzX7/DsNfhLQ5anlPUs5OdMZbx6fP0ku/wAkY2ncbnhpEa8RyluHtIvzsha1q7dl8+dNcuqK7Ht9yLUOo8M3LpwcWzJyJ9Gutbt/gc8zNpbxGoauuatVo+BO+ezm+VcN/lM5ZmZd2dlWZORNzsm92/wNnWtVu1fPnkWtqHVXDsjEjzqx07Y/lz3v3SH1XXO2yNdcXOcnsopbts+8fHtyr4U0Vyssm9oxXaXLHx8LhDCWRl9G7UrV6kF83y7l4lrW1+0Vrt54mHicKYcc7UOjbqE18VSn8n/fayralqGRqeXLJyZ9Kb6l2RXcj5zs2/UMqeRkzc7Jv2LwRritdeZ5Jt7QEpoeiZOs5ShWnGmP6S1rlFe8++H9Cu1rJaT9HRD9JZt9i8TpuHiU4ONDHx4KFcFskvvKZMnb4jlalN+ZeOl6Xi6VjKnFhsuuUn1yfezZycirFondfNV1wW8pPsPuUlCLlJpRS3bfYc14p4hnq2R6Ch9HErfJfTfeznrWby1taKw8OI9ds1nL9XeOLW/i4P734kMDKTk0kt2+SSOyIiI05pncsdZZtG4crjQ9Q1uXwfEjzUJPZz/H8WbOl6Ni6JjR1TW2lYudOO+vfxXa/uI3LzM/ivVYUwXRi36la+TBdrfvKTbu44XiNcpOOVlcUZa0/Ci8XS6tul0Vt6q6t/cXTCw6MDFhj40FCuC5Jfezy0nTadKwa8aldS3lLbnJ9rNw5rW34hvWNcsSkoxcpNJLm2znHFuvvU8p42PP+iVPrXz33+XcSfGnEKalpmJLnvtdNP8A9V+JSTbFj/ullkv7QAFj4e4c+Fw+H6g/Q4Nfrc+XTS/A2m0Vjcs4iZa+gaBPU278iTowq+c7Xy38EXDR+jnvoYdap0nHfRgkud8l2+X3kHlZ1nE2fVpOmx9BgV85NLbdLt27u5F3xcevExq6KY9GuuKjFHPktPu2pEez1NHWdSr0rTrMqzZtLaEfpS7EbxzPi7WXqmouquX9GobjHb5z7ZGeOndK17dsIbLybczJsyL59Kyx7yZ4gHbw5g9cfHuyrVVj1TtsfVGC3Z66dgZGpZcMbGg5Tl1vsiu9nUNF0bG0fEVVMd7GvjLGucn7vAzvkiq9adyi18G6zOvpOmuD+jKxb/YauPw7qFuqfALKfQ2JdKUpv1VHv37TqpSv+IN0YTxIVycbtpdLZ7eryM6ZLWnS9qREbfLytF4Xg1h9HN1DbZz61H29nkuZWNT1XL1W/wBLl2dLb5MVyjHyRpA2ikR592U234b+iae9T1WjG2fQlLebXZFdZ1uMVCKjFJRS2SXYU/gDTXXTbqNi29J6lfkut/X9xcTmy23bTfHGo2iOLJdHhvNb+il/7I5WdG48yFVoaq353WJexc/cc5NcP0s8vIZSbeyW7Pqmqy+2NVMJTsk9oxit22W7F03D4Xx45+quN2ZJfFULsf8AvtNLW0pFdqtlYOThqt5NMqvSLpRUuTa8jXNzVNRv1TNnlZD9aXJRXVFdiRpkxvXlEhmPyl5mDMflLzJQwAAAAAAAAAAAAAAAAAAAAAAAAAAAAAAAAAAAAAAAAAAAAAAAAAAAAAAAAAAAAAAAAAAAAAAAAAAAAAAAAAAAAAAAAAABtabiSztRx8aK/STSfgu37DVLjwDpkp32ajZH1ILoV79r7X/vvK3t2xtasbleYxUYqMVsktkiN4i1H8maPfepbWNdCv8Aefu6yTOb8ZaytRz1j0PfHx21uvnS7WcmOvdZ0XtqFcAB2uUAAHTODNRjm6LCpy3tx/UkvDsf1fcSOtYS1DScnG23c4er+8ua+1HOOG9Xej6nG6W7pmuhYl3d/sOp12QurjZXJShNbxknyaOTJXttt00nujTi8ouEnGS2aezRNcP8OZOsWqck6sRP1rH2+CLZl8H4mVrTzJyaon606Vy3l59zNrWddwtBxo1QjF3dHauiHLZePcjScu41XlSKa82e9demcO4LfqY9XbJ/Kk/vZSdf4rydSc6MVujFfLZfKmvH3EVqmqZWq5LvyrOk/mxXKMV3JGkWpj15nlFr78QAA1ZB91XW0veq2db74yaPgBLcWraklt+UMr/zS95425mVf+mybrP35tniBqDcgACAAkNI0fL1fI9Hjw2gvl2P5Mf99wmdeZTEba+DhZGoZMcfFrc7Jdi7PFnTtA0SnRsRQilK+a+Ms2633LwPvRdFxdGx/R0LpWS+XY+uX8vA2NQ1HF03Hd2XaoRXUu2T7ku05b3m86h0Up2+ZbLaim29kubZS+J+LU+nh6ZPwnevuj7yJ1/inI1VOilOjF+in60/P3FfL48XvZS+T2gb3e75sAG7EALVwboHw25Z+VD+j1v1E/ny9yItaKxuVojc6S3BvD6xKY6hl1/0ia+LjJfIj3+bLWCv8Wa9+ScRU0NfCrk+j+wvpe44/N7OnxSERxpxB0nLTMSfqr9NNdr+j7yq6fgZGpZcMfGh0py632RXezyopuy8mNVUXZbZLZLtbZcbraeDtL+D0uNupZC3lLsj/I6PojUcsPqncvnVM7G4Z0/8maZJPMmvjrV1r+f3FMk3JtybbfNtmbLJ22Sssk5Tk9231tnyXrXStp2HQOC9BjjY8dRya/j7FvWmvkR7/NlX4W02Op6zXXYt6q/jJrvS7DqaWyMs1/7YaY6+8hGa/rFWj4ErZNO6XKqH0n7iTb2RybX9UnquqW37v0afRrXdFGWOndLS9u2GnlZV2ZkzyMibnZN7ts8T6hCVk1CuLlKT2UUt2y2aZwrViUfD9dsVVMV0vRb/AH+5HVNoq54iZROg8P5Or2Kf6LFi/Xtf3LvZLavruLpmN+TNBSglysvj1t+D7X4mprvE882v4Hp8Pg2GuW0Vs5L2dS8CuFYrNvNltxHiEloWl26xqcKVu4b9K2fdHt9rOrUU149MKaYqFcF0YpdiILgvT44eiwua+MyfXk/Ds/34lgOfLbc6a0rqBtJNt7JHN+L9d/KeX8Gx574tL6/py7yycbas8HTVjVPa7J3jv3R7fcc4NMNP7pVyW9g3NN0zK1TIVOLW5P50n1RXe2b+hcNZWryVkk6cVddkl1+XeTGoa9h6FjPTdDhGU1ynf18+/ftf2Gs39q8s4r7y9rrdO4PxHXj9HI1Ka2cn2efcvApuZl352TLIybHZZLrbPKyydtkp2Scpye7k3u2fJNa68+5NthvaRptuq6hXjVJ7PnOX0Y9rNE6XwZpkcHSIXtfHZK6cn4di/wB95GS3bBSu5S+Bg0adiQxsaCjCP1t97NkEZxFqT0vSLciP6R+rD95nH5mXTxCucba8+k9MxbOW3x8l/wDPvKUZnKU5uc25Sk9232sl9E4dzNXmpRi6sdddslyfl3nZERSHNMzaUbiYl+bfGjGqlZZLqSRb6sTT+EsZZGY45OpSW8K11Rfh7zOVqen8LUSwdLgrsz+0tlz2fj7inZGRblXyuvslZZN7uTZHm/6T4r+3tqOoZOqZbvyZuc3yjFdSXckdB4S0T8lYKtuj/SrlvP8AZXZEqXBunLP1qM5rerHXpJeL7F/vuOmGeW2vlhfHXfzSEFxVrq0jC9HS08q1bQX0V9Imci6GPj2XWPaFcXJ+SOSatqNuqahblXPnJ7Rj2Rj2Ipip3T5WvbUNSUnOTlJtyb3bfaIxcpKMU23ySR7YeHkZ2RGjFqlZZLsX3suONp2ncKY8czUZxvzmvi4Lns/BfidNrRXwxiu2to3DdGFjvUdeca6o840y/H3EZxBxFbqs3RRvThQ5RrXLpbdTfuNXWdaytYyOnfLo1x+RVHqj/M+dCw/h+s4uO1vGU95eS5v7isV/usnftC9cG6T+T9MV9sdr8j1nv82PYvxLEYSSSS5JA5Jnc7dERqNK9xjrD03TvQ0y2yMjeKa64x7Wc1JjirOlm69ktv1KZOqC8I8vv3IhJtpJbt9iOvHXtq57zuWCT0XQ8rWb1GldClP17WuUfeyW0bhGdtSy9Vm8bHiuk4PlJrx7jOtcUQWP+T9Fh6DGiui7I8m14d3mJtvxUiuvMrdoWHp+Dj2UYDU3XLo22dblLxZJlZ4Bknotnernv9SNrivWJ6RpydH6e59GD+j3s5prM202iYiu2dd4lxNJhKtSV2V2VR7PN9hzjUM7I1HLnk5M+lZL6ku5HhOcrJuc5OUpPdtvds+TqpjirC15sGzp2FbqGdVi0reVktvJdrNdLfkdG4O0N6biPJyIbZNy6n1wj3eYvftgpXulP4mNXiYtWPStoVxUUj1BCcR6y8GpYmJF25162rhBbuPiccRMy6ZnUKpxvqcc3VI49Ut68ZdFtdTk+v8ABEVpOjZmrXKGNW+hv61kuUY+0n8HhSnGq+G8QZEaq1zdal1+Df4I8tW4s+IeFo9SxsdLo9NLZteHcdUT47asJjzuzcuydM4SodOGo5WoyW0pv5vn3eRUMzLvzsiV+TZKyyXW39x4ttttvdvtZgvWuvPupNtgALKhmPyl5mDMflLzAwAAAAAAAAAAAAAAAAAAAAAAAAAAAAAAAAAAAAAAAAAAAAAAAAAAAAAAAAAAAAAAAAAAAAAAAAAAAAAAAAAbujxx56rjV5UVKmc+jLfx5biZ0lpA29U0+7Tc6zGui04v1W+qS7GjUETs0AAIACV0XQczV7kq4OuhfKtkuS8u9kTMR5lMRvh46PpWRq+bGiher1zm+qK7zq2HjVYeLXj0R6Nda2SNbS9MxdGwvQ0LaK5znJ85PvZW+IuMIwU8XSpby6pXrqX7vvOa0zknUcN4iKRuXvxfxIsWuen4c975crJr5i7vMoBmUnKTlJttvdt9pg6KUisaY2t3SAAsqAAAdG4JxtQx9Nby5bUT501yXrJd/l4ETwjw16fo6hnw+KXOquXzv2n4HvxTxU63PA02a326Nly7PCPvMbz3z2w2rHb5lcq7a7Yt1zjNJ7Nxe/PuKFxPwvl15Nubi9PIqm+lJN7zj70QOmavm6Xc7MS5x3+VF84y80XDTOOMW5RhqFUqJfTj60feivZak7jynuraNSoPV1g6ZmaPoevr01U6/Sv+0okt35r3lfzuBcyreWHfXdH6MvVl7jSMsTz4UmkxwqYJDJ0PVMVtXYN6S7Yx6S+tcjSlVZB7SrmvNM0iYlTUvgGdn3MKMn1Jv2BDAParDybntVj2zfdGDZKYnCmsZTX9F9DF/OufR+zr+wibRHK0RMoU+6abL7VXTXKyb6oxW7Llj8F4mNFWapqEUl1qLUV9bNyOt8OaFW68GKsn2+hXSb85MpOT/GFop+UbovBVts43ao/R19foov1n5vsLjvg6RiKLdWNRHqW+3/7KVncc5tu8cOmvHX0n60vcVvKy8nNtduVdO2b7Zvcp2Wv9S3dWvC5axxxXBOrS4dOX97Ncl5Lt9pTcvMyM253ZNsrZvtkzwBrWkV4ZzaZAAWVADYwMK7UMyvGx47zm9vBeLEzpMN7h7RbdYzlBJqiDTtn3LuXizqVFNePTCqqKhXBbRS7Eamj6XTpOBDGp5tc5zfXJ95t3XV49M7bpqFcFvKT6kjjvful00r2w1NY1OnScCeTc1v1Qj2yl2I5Vl5V+o5k77m7LbZf/AKSN7iHWZ6znuzmqIerVB9i7/NkzoenUaJgPWtVjtPb4ip9e/Y/P7jasdkbnlnae+f4emHRj8J6X8Ny1GWpXR2qrfzP99v1FRysm7MyJ35E3Oyb3cme2qajfqmbPJyH60uqPZFdiRqGla68zypM+0AALKLb/AMPbIR1DKhJrpyrXR9j5l+ONYuTdh5EL8ex12we6ki043HuTCCWRiV2SXzotx3OfJjmZ3Del4iNSvcoqUXFrdNbMqEuAsf07ks6yNO+/Q6C3S89/wNS7j7Ia2pwq4vvlJshNR4i1PUouF2Q41v8As6/VXt7/AGkUx3j+C16ys9moaDwzBwwa1kZW226e738ZdnsKlqmr5mq3ekyrW1v6sFyjHyRoA3rSI8+7ObTIACyjr+kThPSMOVb3j6GG31I3DmWicU5ekUrH6EbqE91GXJx8mTb4/r6PLT57/wCYtvuOS2K2/DpjJGklxLw49bnTbXeqrK10fWW6aNCrh/RdArV+qXq+zrSmtk/KPaRWZxxqN8XHHrrx0+1LpP7Su5GRdlWu3ItnbY+uU3uzStL61M+FLWrvcJ3XeKr9Qi8bDTx8RctlylJePcvAroBtWsVjwymZkABKA7Fpk4WaZizqacHVHbbyOOk3o3E2dpNaph0baE91CfZ5Mzy0m0eGmO0Vny6gRuu6TDWcD4NO11NSU4yS32a8PaVp8fz6PLAj0v8AM5fcR+ZxrqmRFxpVeOn2xW7+tmEYr7azeukzDh/Q9Bir9SyFdNc0rOSflFdZEa3xddlxeNp8XjYy5brlKS/BFdvvtyLHZfZOyb65Se7Z5m8U958spt7QdYANGa6/8Opw3zq91030Ht3rn7y7HHtOz8jTcuGTiz6Nkfqa7mWyjj7aG1+DvLvhPZfajnyY5mdw3peIjUrdnYsc3CuxpycY2wcW12FRxuBK6pynnZ29Uee0F0d14t9R55HH1sk1jYUIPvnLcr2pa5qGqPbKvbh2Vx5R+r3ilLx/Ba1ZWbN4h0zRceWLoVMJW9TsS9Ve3tZTsrKuzL5XZFsrLJdbkzxBtWkVZTbYWDgicIcRV9PrlCUY79+3/wCyvnpTdZj3Quqk42QfSjJdjJtG40ROp27OCjYfHtsK1HLxI2SXzoS6O/sPS3j/AJfE4Gz/AG7P5HJ6Vvw6PUq3NU4KpztQsyq8uVCtl0pw9H0ufa090YcNA4Vj0uV2Wl2tSnv9yK5n8XarmRcI2rHg+ypbP6+sgpNybcm231tm0UtMatLKbx7Qldb4gzNYsasl6Ojf1aovl7e9kSAbRER4hnM75WfgjV4YObPEvko1ZG3Rk+pT/n7ib470+7LwaciiDn6BvpxXN7PtOeli0rjDPwa403KOTVHkum/WS8/eZWpPd3Q0raNdsq6elFFuRaqqa5WTl1Rit2WqevcO5c/SZmjyjN824Jc/qaNzH4t0PBh0cHT7a+/aEY7+b3Jm9vwjtj8vThnhP4JOOZqKUrlzhV1qHi/EtpSb+Pn/AMvg7eM57/cROXxjq+QnGFsKIv8Au48/rZlOO9p3LSL1rHh0TMzcbCqc8q+FMe+T5+wp+fxbh4krFpOP6S6fysi3t/FlQuvtyLHZdbOyb65Tk2zzL1wxHKlskzw2c7UMrULfSZd87Zdm75LyRrAG0QzmQABAAABmPyl5mDMflLzAwAAAAAAAAAAAAAAAAAAAAAAAAAAAAAAAAAAAAAAAAAAAAAAAAAAAAAAAAAAAAAAAAAAAAAAAAAAAAAAAAE9nuusAC3afrmn6thQwNeglOPKGR/PsZ9X8DSsXpNOzq7apc49P3rkynmxi5+XhvfFybad+tQm0n7DPsmPplp3RPKcfBGrJ8vQP/We1HAmfNr02RRWvDeTI1cU60lt8Ol7YR9x528Raxd8rULl+4+j9w1k/Jui4YnCmj6VFXZ90bmvnXNRh9X/7PrN4x0vBr9HiRd8o8lGtdGP1nPLbrbpudtk7Jd85Ns+CPT39U7T364hK6vxDn6tJq6z0dPZVDkvb3kUAaxER4hnM75AAEAAAFi4T0D8qZPwnIX9EqlzX033eXeRGl4FmpahVi1dc3zfcu1lv4j1WvQcCvSNM2hZ0dpSXXBP8WZ3mfphpWI5l48WcSxUZabp0tkvVssj1fuopY62C1axWNK2tMyAAsq+oTlCW8JOL709iQx9e1XG2VWddsuyT6S+0jQRMRPKdzCxU8bavX8uVNv79e33bGx+fWZL9LhYs/Y/eVUFfTr+Fu+VqfGs3/wDyvFPh8a5K/R6fhRfjBv8AErAHp1O+Vgt4z1ia2hZVUu6Fa/Hc0L9e1TI5WZ1zXcpbL7COBMVrHsjul9TsnZLeycpPvk9z5ALKgAAAAAAAMxTlJRit23skjpfCugx0nE9LdFPLtXrP6K+iiI4K0BS21PLr6n8RGS/9vcXY5st9/LDfHT3kKBxnr6zLfyfiy+Jrl8ZJfPl3eSJrjDX/AMnY/wAExpf0m1c2vmR7/Mq3C+hvV8t25CaxKuc5dXSfduMdYiO6U3nc9sNvhjQ6/RPWNS2hiUrpQjL57Xb5feRnEGtW6zmub3jRDlVX3Lvfib3FWuLMt+AYbUcKj1UoclNr8F2FcNqxM/NLK068QAAuoAAAAAAAAAAAAAAAAAAAAAAAAAAAAAAAAAAAAAAAAAAAAAAAAAAAAAAAAAAAAAAAAAAAAAAAAGY/KXmYMx+UvMDAAAAAAAAAAAAAAAAAAAAAAAAAAAAAAAAAAAAAAAAAAAAAAAAAAAAAAAAAAAAAAAAAAAAAAAAAAAAAAAAAAAAAAAAAAAAAAAAAAAuHDsa9E4fyNatindb6lKf++1/cVO++zIvnddNzsm3KTfazczdWvzMDFwpJQpxo7KMfnPvZHlaxrcytM+0AALKgAAAAAAAAAAAAAAAAAAAAATvC2hS1bNVlsdsSp7zf0n9EjNNwL9Sza8XHjvOb5vsiu1s6xp2DTp2FXi0LaEF19rfa2ZZb9sa92tK7nctiMVCKjFJJLZJdhoa3qtekafPIn60vkwj9KRu33V49M7bZKFcF0pSfUkcv1jUcniHVkqoylDpdGipdi97MMde6dzw1vbUPLDxsziLWGm3Ky2XSsm+qK7ywcTalRpWBHQ9NezUdrZLsXd5vtNic6ODtD9HFxnqN657d/f5L7SjWTnbZKyyTlOT3bfW2bxHdO/aGMz2x/L5ABqzAAAAAAAAAAAAAAAAAAAAAAAAAAAAAAAAAAAAAAAAAAAAAAAAAAAAAAAAAAAAAAAAAAAAAAAAAAAMx+UvMwZj8peYGAAAAAAAAAAAAAAAAAAAAAAAAAAAAAAAAAAAAAAAAAAAAAAAAAAAAAAAAAAAAAAAAAAAAAAAAAAAAAAAAAAAAAAAAAAAAAAAAAAAAAAAAAAAAAAAAAAAAAAAAAAAAJjhfTfylrVVclvVX8ZZ5Ls9r2ImdRtMRudLhwbov5OwPhN0f6RkJPZ/Nj2IsY22XIr/F+tfkzA9BTLbJvW0dvmx7Wcfm9nV4rCB411z4Te9Nxp71Vv41r50u72febeiafTw5pctY1BfHyj8XX2rfqXmzU4W0SuFb1jVEo0VrpVqfU/2n+BE8Ra3brOa5buOPB7VQ8O9+JtEb+WGUz/dLT1PUL9TzrMrIfrS6kuqK7EjUAN4jTKQABAAAAAAAAAAAAAAAAAAAAAAAAAAAAAAAAAAAAAAAAAAAAAAAAAAAAAAAAAAAAAAAAAAAAAAAAAAABmPyl5mDMflLzAwAAAAAAAAAAAAAAAAAAAAAAAAAAAAAAAAAAAAAAAAAAAAAAAAAAAAAAAAAAAAAAAAAAAAAAAAAAAAAAAAAAAAAAAAAAAAAAAAAAAAAAAAAAAAAAAAAAAAAAAAAABeP+HUI+jzbPn7xj7OZRyU0HWrtFzHbCPTqmtrIb9a95TJEzXUL0nU+XVyE1Lh/By9RepZ1snCuK3hJ7QSXeab450xV9JV3uf0eivv3Ktr3EuVrDda+Jxl1VxfX5vtOemO221r109eJ+IXqlixsXeGFW+S6um+/y7ivgHVERWNQ55nYACUAAAAAAAAAAAAAAAAAAAAAAAAAAAAAAAAAAAAAAAAAAAAAAAAAAAAAAAAAAAAAAAAAAAAAAAAAAAAAAZj8peZgzH5S8wMAAAAAAAAAAAAAAAAAAAAAAAAAAAAAAAAAAAAAAAAAAAAAAAAAAAAAAAAAAAAAAAAAAAAAAAAAAAAAAAAAAAAAAAAAAAAAAAAAAAAAAAAAAAAAAAAAAAAAAAAAAAAAAAAAAAAAAAAAAAAAAAAAAAAAAAAAAAAAAAAAAAAAAAAAAAAAAAAAAAAAAAAAAAAAAAAAAAAAAAAAAAAAAAAAAAZj8peZgzH5S8wMAAAAAAAAAAAAAAAAAAAAAAAAAAAAAAAAAAAAAAAAAAAAAAAAAAAAAAAAAAAAAAAAAAAAAAAAAAAAAAAAAAAAAAAAAAAAAAAAAAAAAAAAAAAAAAAAAAAAAAAAAAAAAAAAAAAAAAAAAAAAAAAAAAAAAAAAAAAAAAAAAAAAAAAAAAAAAAAAAAAAAAAAAAAAAAAAAAAAAAAAAAAAAAAAAAAZj8peY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 name="図 37">
            <a:extLst>
              <a:ext uri="{FF2B5EF4-FFF2-40B4-BE49-F238E27FC236}">
                <a16:creationId xmlns:a16="http://schemas.microsoft.com/office/drawing/2014/main" id="{8EC2F7AC-7FA0-4A69-898C-2B7AB12E671A}"/>
              </a:ext>
            </a:extLst>
          </p:cNvPr>
          <p:cNvPicPr>
            <a:picLocks noChangeAspect="1"/>
          </p:cNvPicPr>
          <p:nvPr/>
        </p:nvPicPr>
        <p:blipFill>
          <a:blip r:embed="rId6"/>
          <a:stretch>
            <a:fillRect/>
          </a:stretch>
        </p:blipFill>
        <p:spPr>
          <a:xfrm>
            <a:off x="4575882" y="4951572"/>
            <a:ext cx="909134" cy="1212178"/>
          </a:xfrm>
          <a:prstGeom prst="rect">
            <a:avLst/>
          </a:prstGeom>
        </p:spPr>
      </p:pic>
      <p:sp>
        <p:nvSpPr>
          <p:cNvPr id="35" name="TextBox 44">
            <a:extLst>
              <a:ext uri="{FF2B5EF4-FFF2-40B4-BE49-F238E27FC236}">
                <a16:creationId xmlns:a16="http://schemas.microsoft.com/office/drawing/2014/main" id="{99EEB34B-263E-4BFB-81C1-92C552A91062}"/>
              </a:ext>
            </a:extLst>
          </p:cNvPr>
          <p:cNvSpPr txBox="1"/>
          <p:nvPr/>
        </p:nvSpPr>
        <p:spPr>
          <a:xfrm>
            <a:off x="274950" y="5972954"/>
            <a:ext cx="4712284" cy="1123384"/>
          </a:xfrm>
          <a:prstGeom prst="rect">
            <a:avLst/>
          </a:prstGeom>
          <a:noFill/>
        </p:spPr>
        <p:txBody>
          <a:bodyPr wrap="square" rtlCol="0">
            <a:spAutoFit/>
          </a:bodyPr>
          <a:lstStyle/>
          <a:p>
            <a:r>
              <a:rPr lang="en-US" sz="1200" b="1" dirty="0">
                <a:latin typeface="Georgia" panose="02040502050405020303" pitchFamily="18" charset="0"/>
              </a:rPr>
              <a:t>Free Tasting &amp; Business Meetings </a:t>
            </a:r>
          </a:p>
          <a:p>
            <a:pPr marL="171450" indent="-171450">
              <a:buFont typeface="Arial" panose="020B0604020202020204" pitchFamily="34" charset="0"/>
              <a:buChar char="•"/>
            </a:pPr>
            <a:r>
              <a:rPr lang="en-US" sz="1100" dirty="0">
                <a:latin typeface="Georgia" panose="02040502050405020303" pitchFamily="18" charset="0"/>
              </a:rPr>
              <a:t>Free Tasting &amp; Business Meetings Sessions will be arranged with breweries producing exquisite sakes for possible business co-operation with you</a:t>
            </a:r>
            <a:r>
              <a:rPr lang="en-US" sz="1100" dirty="0" smtClean="0">
                <a:latin typeface="Georgia" panose="02040502050405020303" pitchFamily="18" charset="0"/>
              </a:rPr>
              <a:t>.</a:t>
            </a:r>
            <a:endParaRPr lang="en-US" sz="1100" dirty="0">
              <a:latin typeface="Georgia" panose="02040502050405020303" pitchFamily="18" charset="0"/>
            </a:endParaRPr>
          </a:p>
          <a:p>
            <a:pPr marL="171450" indent="-171450">
              <a:buFont typeface="Arial" panose="020B0604020202020204" pitchFamily="34" charset="0"/>
              <a:buChar char="•"/>
            </a:pPr>
            <a:r>
              <a:rPr lang="en-US" sz="1100" dirty="0">
                <a:latin typeface="Georgia" panose="02040502050405020303" pitchFamily="18" charset="0"/>
              </a:rPr>
              <a:t>During the meeting, the delegates will present their product samples to facilitate discussion.</a:t>
            </a:r>
          </a:p>
        </p:txBody>
      </p:sp>
      <p:sp>
        <p:nvSpPr>
          <p:cNvPr id="17" name="正方形/長方形 16"/>
          <p:cNvSpPr/>
          <p:nvPr/>
        </p:nvSpPr>
        <p:spPr>
          <a:xfrm>
            <a:off x="447639" y="7044873"/>
            <a:ext cx="3886200" cy="2646878"/>
          </a:xfrm>
          <a:prstGeom prst="rect">
            <a:avLst/>
          </a:prstGeom>
        </p:spPr>
        <p:txBody>
          <a:bodyPr>
            <a:spAutoFit/>
          </a:bodyPr>
          <a:lstStyle/>
          <a:p>
            <a:r>
              <a:rPr lang="en-US" altLang="ja-JP" sz="1400" b="1" dirty="0" smtClean="0"/>
              <a:t>&lt;Attending Brewers</a:t>
            </a:r>
            <a:r>
              <a:rPr lang="en-US" altLang="ja-JP" sz="1400" b="1" dirty="0"/>
              <a:t>&gt;</a:t>
            </a:r>
          </a:p>
          <a:p>
            <a:r>
              <a:rPr lang="en-US" altLang="ja-JP" sz="1200" dirty="0"/>
              <a:t>●</a:t>
            </a:r>
            <a:r>
              <a:rPr lang="en-US" altLang="ja-JP" sz="1400" b="1" dirty="0" err="1"/>
              <a:t>Hakutsuru</a:t>
            </a:r>
            <a:r>
              <a:rPr lang="en-US" altLang="ja-JP" sz="1400" b="1" dirty="0"/>
              <a:t> Sake Brewing (Hyogo Pref.) </a:t>
            </a:r>
          </a:p>
          <a:p>
            <a:r>
              <a:rPr lang="en-US" altLang="ja-JP" sz="1200" dirty="0">
                <a:hlinkClick r:id="rId7"/>
              </a:rPr>
              <a:t>http://www.hakutsuru.co.jp/english</a:t>
            </a:r>
            <a:r>
              <a:rPr lang="en-US" altLang="ja-JP" sz="1200" dirty="0" smtClean="0">
                <a:hlinkClick r:id="rId7"/>
              </a:rPr>
              <a:t>/</a:t>
            </a:r>
            <a:endParaRPr lang="en-US" altLang="ja-JP" sz="1200" dirty="0" smtClean="0"/>
          </a:p>
          <a:p>
            <a:endParaRPr lang="en-US" altLang="ja-JP" sz="1200" dirty="0"/>
          </a:p>
          <a:p>
            <a:r>
              <a:rPr lang="en-US" altLang="ja-JP" sz="1200" dirty="0"/>
              <a:t>●</a:t>
            </a:r>
            <a:r>
              <a:rPr lang="en-US" altLang="ja-JP" sz="1400" b="1" dirty="0" err="1"/>
              <a:t>Nanbu</a:t>
            </a:r>
            <a:r>
              <a:rPr lang="en-US" altLang="ja-JP" sz="1400" b="1" dirty="0"/>
              <a:t> </a:t>
            </a:r>
            <a:r>
              <a:rPr lang="en-US" altLang="ja-JP" sz="1400" b="1" dirty="0" err="1"/>
              <a:t>Bijin</a:t>
            </a:r>
            <a:r>
              <a:rPr lang="en-US" altLang="ja-JP" sz="1400" b="1" dirty="0"/>
              <a:t> (Iwate Pref</a:t>
            </a:r>
            <a:r>
              <a:rPr lang="en-US" altLang="ja-JP" sz="1400" b="1" dirty="0" smtClean="0"/>
              <a:t>.)</a:t>
            </a:r>
            <a:endParaRPr lang="en-US" altLang="ja-JP" sz="1400" b="1" dirty="0"/>
          </a:p>
          <a:p>
            <a:r>
              <a:rPr lang="en-US" altLang="ja-JP" sz="1200" dirty="0">
                <a:hlinkClick r:id="rId8"/>
              </a:rPr>
              <a:t>https://www.nanbubijin.co.jp/en</a:t>
            </a:r>
            <a:r>
              <a:rPr lang="en-US" altLang="ja-JP" sz="1200" dirty="0" smtClean="0">
                <a:hlinkClick r:id="rId8"/>
              </a:rPr>
              <a:t>/</a:t>
            </a:r>
            <a:endParaRPr lang="en-US" altLang="ja-JP" sz="1200" dirty="0" smtClean="0"/>
          </a:p>
          <a:p>
            <a:endParaRPr lang="en-US" altLang="ja-JP" sz="1200" dirty="0"/>
          </a:p>
          <a:p>
            <a:r>
              <a:rPr lang="en-US" altLang="ja-JP" sz="1200" dirty="0"/>
              <a:t>●</a:t>
            </a:r>
            <a:r>
              <a:rPr lang="en-US" altLang="ja-JP" sz="1400" b="1" dirty="0"/>
              <a:t>Obata Shuzo (Niigata Pref</a:t>
            </a:r>
            <a:r>
              <a:rPr lang="en-US" altLang="ja-JP" sz="1400" b="1" dirty="0" smtClean="0"/>
              <a:t>.)</a:t>
            </a:r>
            <a:endParaRPr lang="en-US" altLang="ja-JP" sz="1400" b="1" dirty="0"/>
          </a:p>
          <a:p>
            <a:r>
              <a:rPr lang="en-US" altLang="ja-JP" sz="1200" dirty="0">
                <a:hlinkClick r:id="rId9"/>
              </a:rPr>
              <a:t>https://www.obata-shuzo.com/en</a:t>
            </a:r>
            <a:r>
              <a:rPr lang="en-US" altLang="ja-JP" sz="1200" dirty="0" smtClean="0">
                <a:hlinkClick r:id="rId9"/>
              </a:rPr>
              <a:t>/</a:t>
            </a:r>
            <a:endParaRPr lang="en-US" altLang="ja-JP" sz="1200" dirty="0" smtClean="0"/>
          </a:p>
          <a:p>
            <a:endParaRPr lang="en-US" altLang="ja-JP" sz="1200" dirty="0"/>
          </a:p>
          <a:p>
            <a:r>
              <a:rPr lang="en-US" altLang="ja-JP" sz="1200" dirty="0"/>
              <a:t>●</a:t>
            </a:r>
            <a:r>
              <a:rPr lang="en-US" altLang="ja-JP" sz="1400" b="1" dirty="0" err="1"/>
              <a:t>Yasufuku</a:t>
            </a:r>
            <a:r>
              <a:rPr lang="en-US" altLang="ja-JP" sz="1400" b="1" dirty="0"/>
              <a:t> </a:t>
            </a:r>
            <a:r>
              <a:rPr lang="en-US" altLang="ja-JP" sz="1400" b="1" dirty="0" err="1"/>
              <a:t>Matashirou</a:t>
            </a:r>
            <a:r>
              <a:rPr lang="en-US" altLang="ja-JP" sz="1400" b="1" dirty="0"/>
              <a:t> </a:t>
            </a:r>
            <a:r>
              <a:rPr lang="en-US" altLang="ja-JP" sz="1400" b="1" dirty="0" err="1"/>
              <a:t>Shouten</a:t>
            </a:r>
            <a:r>
              <a:rPr lang="en-US" altLang="ja-JP" sz="1400" b="1" dirty="0"/>
              <a:t> (Hyogo Pref</a:t>
            </a:r>
            <a:r>
              <a:rPr lang="en-US" altLang="ja-JP" sz="1400" b="1" dirty="0" smtClean="0"/>
              <a:t>.)</a:t>
            </a:r>
            <a:endParaRPr lang="en-US" altLang="ja-JP" sz="1400" b="1" dirty="0"/>
          </a:p>
          <a:p>
            <a:r>
              <a:rPr lang="en-US" altLang="ja-JP" sz="1200" dirty="0">
                <a:hlinkClick r:id="rId10"/>
              </a:rPr>
              <a:t>http://</a:t>
            </a:r>
            <a:r>
              <a:rPr lang="en-US" altLang="ja-JP" sz="1200" dirty="0" smtClean="0">
                <a:hlinkClick r:id="rId10"/>
              </a:rPr>
              <a:t>daikoku-m.com/index.html</a:t>
            </a:r>
            <a:endParaRPr lang="en-US" altLang="ja-JP" sz="1200" dirty="0" smtClean="0"/>
          </a:p>
          <a:p>
            <a:endParaRPr lang="en-US" altLang="ja-JP" sz="1200" dirty="0"/>
          </a:p>
        </p:txBody>
      </p:sp>
      <p:sp>
        <p:nvSpPr>
          <p:cNvPr id="32" name="TextBox 29">
            <a:extLst>
              <a:ext uri="{FF2B5EF4-FFF2-40B4-BE49-F238E27FC236}">
                <a16:creationId xmlns:a16="http://schemas.microsoft.com/office/drawing/2014/main" id="{04FE698D-3350-4C9F-8C17-BF609E8CF597}"/>
              </a:ext>
            </a:extLst>
          </p:cNvPr>
          <p:cNvSpPr txBox="1"/>
          <p:nvPr/>
        </p:nvSpPr>
        <p:spPr>
          <a:xfrm>
            <a:off x="1247823" y="9701003"/>
            <a:ext cx="1983471" cy="400110"/>
          </a:xfrm>
          <a:prstGeom prst="rect">
            <a:avLst/>
          </a:prstGeom>
          <a:noFill/>
        </p:spPr>
        <p:txBody>
          <a:bodyPr wrap="square" rtlCol="0">
            <a:spAutoFit/>
          </a:bodyPr>
          <a:lstStyle/>
          <a:p>
            <a:r>
              <a:rPr lang="en-US" sz="1000" dirty="0" smtClean="0">
                <a:latin typeface="Open Sans" panose="020B0606030504020204" pitchFamily="34" charset="0"/>
                <a:ea typeface="Open Sans" panose="020B0606030504020204" pitchFamily="34" charset="0"/>
                <a:cs typeface="Open Sans" panose="020B0606030504020204" pitchFamily="34" charset="0"/>
              </a:rPr>
              <a:t>+81-3-6407-9887</a:t>
            </a:r>
          </a:p>
          <a:p>
            <a:r>
              <a:rPr lang="en-US" sz="1000"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japan.sake-promotion@pasia.co.jp</a:t>
            </a:r>
            <a:endParaRPr lang="en-US" sz="1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図 4"/>
          <p:cNvPicPr>
            <a:picLocks noChangeAspect="1"/>
          </p:cNvPicPr>
          <p:nvPr/>
        </p:nvPicPr>
        <p:blipFill>
          <a:blip r:embed="rId11"/>
          <a:stretch>
            <a:fillRect/>
          </a:stretch>
        </p:blipFill>
        <p:spPr>
          <a:xfrm>
            <a:off x="341346" y="9575947"/>
            <a:ext cx="930474" cy="484034"/>
          </a:xfrm>
          <a:prstGeom prst="rect">
            <a:avLst/>
          </a:prstGeom>
        </p:spPr>
      </p:pic>
      <p:sp>
        <p:nvSpPr>
          <p:cNvPr id="40" name="TextBox 3"/>
          <p:cNvSpPr txBox="1"/>
          <p:nvPr/>
        </p:nvSpPr>
        <p:spPr>
          <a:xfrm>
            <a:off x="5566070" y="9507985"/>
            <a:ext cx="1949450" cy="307777"/>
          </a:xfrm>
          <a:prstGeom prst="rect">
            <a:avLst/>
          </a:prstGeom>
          <a:noFill/>
        </p:spPr>
        <p:txBody>
          <a:bodyPr wrap="square" rtlCol="0">
            <a:spAutoFit/>
          </a:bodyPr>
          <a:lstStyle/>
          <a:p>
            <a:r>
              <a:rPr lang="en-US" sz="1400" dirty="0" smtClean="0"/>
              <a:t>For Seminar:</a:t>
            </a:r>
            <a:endParaRPr lang="en-US" sz="1400" dirty="0"/>
          </a:p>
        </p:txBody>
      </p:sp>
      <p:sp>
        <p:nvSpPr>
          <p:cNvPr id="43" name="TextBox 3"/>
          <p:cNvSpPr txBox="1"/>
          <p:nvPr/>
        </p:nvSpPr>
        <p:spPr>
          <a:xfrm>
            <a:off x="1247823" y="9521878"/>
            <a:ext cx="2969188" cy="307777"/>
          </a:xfrm>
          <a:prstGeom prst="rect">
            <a:avLst/>
          </a:prstGeom>
          <a:noFill/>
        </p:spPr>
        <p:txBody>
          <a:bodyPr wrap="square" rtlCol="0">
            <a:spAutoFit/>
          </a:bodyPr>
          <a:lstStyle/>
          <a:p>
            <a:r>
              <a:rPr lang="en-US" sz="1400" dirty="0" smtClean="0"/>
              <a:t>For Free Tasting &amp; Business Meetings:</a:t>
            </a:r>
            <a:endParaRPr lang="en-US" sz="1400" dirty="0"/>
          </a:p>
        </p:txBody>
      </p:sp>
    </p:spTree>
    <p:extLst>
      <p:ext uri="{BB962C8B-B14F-4D97-AF65-F5344CB8AC3E}">
        <p14:creationId xmlns:p14="http://schemas.microsoft.com/office/powerpoint/2010/main" val="2255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14767</TotalTime>
  <Words>495</Words>
  <Application>Microsoft Office PowerPoint</Application>
  <PresentationFormat>ユーザー設定</PresentationFormat>
  <Paragraphs>66</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Open Sans</vt:lpstr>
      <vt:lpstr>Open Sans bold</vt:lpstr>
      <vt:lpstr>Open Sans Semibold</vt:lpstr>
      <vt:lpstr>游ゴシック</vt:lpstr>
      <vt:lpstr>Arial</vt:lpstr>
      <vt:lpstr>Calibri</vt:lpstr>
      <vt:lpstr>Calibri Light</vt:lpstr>
      <vt:lpstr>Georgia</vt:lpstr>
      <vt:lpstr>Office Theme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Coburn</dc:creator>
  <cp:lastModifiedBy>Kaori_Uchida</cp:lastModifiedBy>
  <cp:revision>102</cp:revision>
  <cp:lastPrinted>2019-01-29T20:58:39Z</cp:lastPrinted>
  <dcterms:created xsi:type="dcterms:W3CDTF">2017-07-06T03:22:39Z</dcterms:created>
  <dcterms:modified xsi:type="dcterms:W3CDTF">2019-01-31T20:03:54Z</dcterms:modified>
</cp:coreProperties>
</file>