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4" r:id="rId2"/>
  </p:sldIdLst>
  <p:sldSz cx="6858000" cy="9144000" type="screen4x3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030" autoAdjust="0"/>
  </p:normalViewPr>
  <p:slideViewPr>
    <p:cSldViewPr>
      <p:cViewPr>
        <p:scale>
          <a:sx n="100" d="100"/>
          <a:sy n="100" d="100"/>
        </p:scale>
        <p:origin x="-936" y="10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0C85463-86CB-4416-9FFA-D89BA2455A04}" type="datetimeFigureOut">
              <a:rPr lang="ja-JP" altLang="en-US"/>
              <a:pPr>
                <a:defRPr/>
              </a:pPr>
              <a:t>2012/8/16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2" rIns="91427" bIns="45712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50" y="4721225"/>
            <a:ext cx="5446713" cy="4471988"/>
          </a:xfrm>
          <a:prstGeom prst="rect">
            <a:avLst/>
          </a:prstGeom>
        </p:spPr>
        <p:txBody>
          <a:bodyPr vert="horz" lIns="91427" tIns="45712" rIns="91427" bIns="45712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51163" cy="496887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AE390E8-29E3-4133-989E-234EB0C654F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64863-13C0-4242-9997-26411296D12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8A158-2B3F-44FA-9034-96D85FE9EAF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6E063-2A7A-4605-9C00-74015FAC3B2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342900" y="366185"/>
            <a:ext cx="6172200" cy="780203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356AD-B1F6-4908-9B46-91BA1A3C9C7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342900" y="366184"/>
            <a:ext cx="6172200" cy="1524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3028950" cy="2914651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3486150" y="2133600"/>
            <a:ext cx="3028950" cy="2914651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342900" y="5251451"/>
            <a:ext cx="3028950" cy="2916767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6150" y="5251451"/>
            <a:ext cx="3028950" cy="2916767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CDF48-BE32-4D3E-8BFA-A555FB40193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342900" y="2133601"/>
            <a:ext cx="6172200" cy="6034617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4C1EF-A060-45F1-8FEA-4A0220136F2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63781-8B1A-48D0-8A86-BC743AF40C7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38FA0-20F7-4502-B382-F616A86CE78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71322-BCD4-4FAA-8993-F6F035F95B4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D5E1C-121A-44AA-81D3-CE0A23F549B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C6C60-A313-4A49-85C0-CDC84927E3C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8F17F-150D-46CA-B12D-B307BC18D63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52144-EBFD-43E0-ABB3-9B00D2D3C06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82CF4-E3AF-4926-BE81-D40D46B050E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1"/>
            <a:ext cx="6172200" cy="603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967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rgbClr val="000000"/>
                </a:solidFill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967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rgbClr val="000000"/>
                </a:solidFill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642351"/>
            <a:ext cx="19431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000">
                <a:solidFill>
                  <a:srgbClr val="000000"/>
                </a:solidFill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fld id="{2351498D-9D7B-4FCF-AF3E-660F8354138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0" name="直線コネクタ 31"/>
          <p:cNvCxnSpPr>
            <a:cxnSpLocks noChangeShapeType="1"/>
          </p:cNvCxnSpPr>
          <p:nvPr/>
        </p:nvCxnSpPr>
        <p:spPr bwMode="auto">
          <a:xfrm rot="10800000">
            <a:off x="-17667" y="5004048"/>
            <a:ext cx="656095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1772816" y="1115616"/>
            <a:ext cx="3690075" cy="338554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38375" indent="-2238375" algn="ctr" eaLnBrk="0" hangingPunct="0"/>
            <a:r>
              <a:rPr lang="en-US" altLang="ja-JP" sz="1600" dirty="0" smtClean="0">
                <a:latin typeface="+mj-lt"/>
                <a:ea typeface="ＭＳ ゴシック" pitchFamily="49" charset="-128"/>
                <a:cs typeface="Times New Roman" pitchFamily="18" charset="0"/>
              </a:rPr>
              <a:t>Announcement of</a:t>
            </a:r>
            <a:r>
              <a:rPr lang="ja-JP" altLang="en-US" sz="1600" dirty="0" smtClean="0">
                <a:latin typeface="+mj-lt"/>
                <a:ea typeface="ＭＳ ゴシック" pitchFamily="49" charset="-128"/>
                <a:cs typeface="Times New Roman" pitchFamily="18" charset="0"/>
              </a:rPr>
              <a:t> </a:t>
            </a:r>
            <a:r>
              <a:rPr lang="en-US" altLang="ja-JP" sz="1600" dirty="0" smtClean="0">
                <a:latin typeface="+mj-lt"/>
                <a:ea typeface="ＭＳ ゴシック" pitchFamily="49" charset="-128"/>
                <a:cs typeface="Times New Roman" pitchFamily="18" charset="0"/>
              </a:rPr>
              <a:t>Subsidy Application</a:t>
            </a:r>
            <a:endParaRPr lang="ja-JP" sz="1600" dirty="0">
              <a:latin typeface="+mj-lt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2052" name="Rectangle 36"/>
          <p:cNvSpPr>
            <a:spLocks noChangeArrowheads="1"/>
          </p:cNvSpPr>
          <p:nvPr/>
        </p:nvSpPr>
        <p:spPr bwMode="auto">
          <a:xfrm>
            <a:off x="188640" y="827584"/>
            <a:ext cx="6491288" cy="63500"/>
          </a:xfrm>
          <a:prstGeom prst="rect">
            <a:avLst/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ja-JP">
              <a:latin typeface="+mj-lt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467544"/>
            <a:ext cx="6858000" cy="442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ja-JP" sz="1000" b="1" kern="0" dirty="0" smtClean="0">
                <a:solidFill>
                  <a:srgbClr val="0000FF"/>
                </a:solidFill>
                <a:latin typeface="+mj-lt"/>
                <a:ea typeface="+mn-ea"/>
                <a:cs typeface="+mj-cs"/>
              </a:rPr>
              <a:t>Note: Schedule is subject to change. </a:t>
            </a:r>
            <a:endParaRPr lang="ja-JP" altLang="en-US" sz="1000" b="1" kern="0" dirty="0">
              <a:solidFill>
                <a:srgbClr val="0000FF"/>
              </a:solidFill>
              <a:latin typeface="+mj-lt"/>
              <a:ea typeface="+mn-ea"/>
              <a:cs typeface="+mj-cs"/>
            </a:endParaRPr>
          </a:p>
        </p:txBody>
      </p:sp>
      <p:grpSp>
        <p:nvGrpSpPr>
          <p:cNvPr id="2" name="グループ化 12"/>
          <p:cNvGrpSpPr/>
          <p:nvPr/>
        </p:nvGrpSpPr>
        <p:grpSpPr>
          <a:xfrm>
            <a:off x="441003" y="995606"/>
            <a:ext cx="342038" cy="3864424"/>
            <a:chOff x="251520" y="3356994"/>
            <a:chExt cx="456051" cy="1765686"/>
          </a:xfrm>
          <a:solidFill>
            <a:schemeClr val="accent1"/>
          </a:solidFill>
        </p:grpSpPr>
        <p:sp>
          <p:nvSpPr>
            <p:cNvPr id="10" name="正方形/長方形 9"/>
            <p:cNvSpPr/>
            <p:nvPr/>
          </p:nvSpPr>
          <p:spPr bwMode="auto">
            <a:xfrm>
              <a:off x="251520" y="3356994"/>
              <a:ext cx="432048" cy="285141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anchor="ctr"/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ja-JP" dirty="0" smtClean="0">
                  <a:latin typeface="+mj-lt"/>
                </a:rPr>
                <a:t>Aug</a:t>
              </a:r>
              <a:endParaRPr lang="ja-JP" altLang="en-US" dirty="0">
                <a:latin typeface="+mj-lt"/>
              </a:endParaRPr>
            </a:p>
          </p:txBody>
        </p:sp>
        <p:sp>
          <p:nvSpPr>
            <p:cNvPr id="11" name="正方形/長方形 10"/>
            <p:cNvSpPr/>
            <p:nvPr/>
          </p:nvSpPr>
          <p:spPr bwMode="auto">
            <a:xfrm>
              <a:off x="275523" y="3707937"/>
              <a:ext cx="432048" cy="29610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anchor="ctr"/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ja-JP" dirty="0" smtClean="0">
                  <a:latin typeface="+mj-lt"/>
                </a:rPr>
                <a:t>Oct</a:t>
              </a:r>
              <a:endParaRPr lang="ja-JP" altLang="en-US" dirty="0">
                <a:latin typeface="+mj-lt"/>
              </a:endParaRPr>
            </a:p>
          </p:txBody>
        </p:sp>
        <p:sp>
          <p:nvSpPr>
            <p:cNvPr id="12" name="正方形/長方形 11"/>
            <p:cNvSpPr/>
            <p:nvPr/>
          </p:nvSpPr>
          <p:spPr bwMode="auto">
            <a:xfrm>
              <a:off x="275523" y="4793671"/>
              <a:ext cx="432048" cy="32900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anchor="ctr"/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ja-JP" dirty="0" smtClean="0">
                  <a:latin typeface="+mj-lt"/>
                </a:rPr>
                <a:t>Jan</a:t>
              </a:r>
              <a:endParaRPr lang="ja-JP" altLang="en-US" dirty="0">
                <a:latin typeface="+mj-lt"/>
              </a:endParaRPr>
            </a:p>
          </p:txBody>
        </p:sp>
      </p:grpSp>
      <p:sp>
        <p:nvSpPr>
          <p:cNvPr id="2057" name="テキスト ボックス 26"/>
          <p:cNvSpPr txBox="1">
            <a:spLocks noChangeArrowheads="1"/>
          </p:cNvSpPr>
          <p:nvPr/>
        </p:nvSpPr>
        <p:spPr bwMode="auto">
          <a:xfrm rot="16200000">
            <a:off x="-221855" y="2345584"/>
            <a:ext cx="8130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+mj-lt"/>
              </a:rPr>
              <a:t>２０１２</a:t>
            </a:r>
            <a:endParaRPr lang="ja-JP" altLang="en-US" dirty="0">
              <a:latin typeface="+mj-lt"/>
            </a:endParaRPr>
          </a:p>
        </p:txBody>
      </p:sp>
      <p:cxnSp>
        <p:nvCxnSpPr>
          <p:cNvPr id="2059" name="直線コネクタ 30"/>
          <p:cNvCxnSpPr>
            <a:cxnSpLocks noChangeShapeType="1"/>
          </p:cNvCxnSpPr>
          <p:nvPr/>
        </p:nvCxnSpPr>
        <p:spPr bwMode="auto">
          <a:xfrm flipH="1">
            <a:off x="314989" y="1691680"/>
            <a:ext cx="62103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0" name="直線コネクタ 31"/>
          <p:cNvCxnSpPr>
            <a:cxnSpLocks noChangeShapeType="1"/>
          </p:cNvCxnSpPr>
          <p:nvPr/>
        </p:nvCxnSpPr>
        <p:spPr bwMode="auto">
          <a:xfrm flipH="1">
            <a:off x="314989" y="2483768"/>
            <a:ext cx="62103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4" name="下矢印 13"/>
          <p:cNvSpPr/>
          <p:nvPr/>
        </p:nvSpPr>
        <p:spPr bwMode="auto">
          <a:xfrm>
            <a:off x="1628800" y="1835696"/>
            <a:ext cx="3744341" cy="520065"/>
          </a:xfrm>
          <a:prstGeom prst="downArrow">
            <a:avLst>
              <a:gd name="adj1" fmla="val 73718"/>
              <a:gd name="adj2" fmla="val 31646"/>
            </a:avLst>
          </a:prstGeom>
          <a:ln>
            <a:noFill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spcBef>
                <a:spcPts val="0"/>
              </a:spcBef>
              <a:defRPr/>
            </a:pPr>
            <a:endParaRPr lang="en-US" altLang="ja-JP" sz="400" dirty="0">
              <a:solidFill>
                <a:schemeClr val="tx1"/>
              </a:solidFill>
              <a:latin typeface="+mj-lt"/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altLang="ja-JP" sz="1600" dirty="0" smtClean="0">
                <a:solidFill>
                  <a:schemeClr val="tx1"/>
                </a:solidFill>
                <a:latin typeface="+mj-lt"/>
              </a:rPr>
              <a:t>Application Period</a:t>
            </a:r>
            <a:r>
              <a:rPr lang="ja-JP" altLang="en-US" sz="1600" dirty="0" smtClean="0">
                <a:solidFill>
                  <a:schemeClr val="tx1"/>
                </a:solidFill>
                <a:latin typeface="+mj-lt"/>
              </a:rPr>
              <a:t>（</a:t>
            </a:r>
            <a:r>
              <a:rPr lang="en-US" altLang="ja-JP" sz="1600" dirty="0" smtClean="0">
                <a:solidFill>
                  <a:schemeClr val="tx1"/>
                </a:solidFill>
                <a:latin typeface="+mj-lt"/>
              </a:rPr>
              <a:t>84 days</a:t>
            </a:r>
            <a:r>
              <a:rPr lang="ja-JP" altLang="en-US" sz="1600" dirty="0" smtClean="0">
                <a:solidFill>
                  <a:schemeClr val="tx1"/>
                </a:solidFill>
                <a:latin typeface="+mj-lt"/>
              </a:rPr>
              <a:t>）</a:t>
            </a:r>
            <a:endParaRPr lang="ja-JP" alt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62" name="Rectangle 1"/>
          <p:cNvSpPr>
            <a:spLocks noChangeArrowheads="1"/>
          </p:cNvSpPr>
          <p:nvPr/>
        </p:nvSpPr>
        <p:spPr bwMode="auto">
          <a:xfrm>
            <a:off x="1772816" y="2699792"/>
            <a:ext cx="4320480" cy="338554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38375" indent="-2238375" algn="ctr" eaLnBrk="0" hangingPunct="0"/>
            <a:r>
              <a:rPr lang="en-US" altLang="ja-JP" sz="1600" dirty="0" smtClean="0">
                <a:latin typeface="+mj-lt"/>
                <a:ea typeface="ＭＳ ゴシック" pitchFamily="49" charset="-128"/>
                <a:cs typeface="Times New Roman" pitchFamily="18" charset="0"/>
              </a:rPr>
              <a:t>Period for Acceptance of Application Forms</a:t>
            </a:r>
          </a:p>
        </p:txBody>
      </p:sp>
      <p:sp>
        <p:nvSpPr>
          <p:cNvPr id="2063" name="正方形/長方形 27"/>
          <p:cNvSpPr>
            <a:spLocks noChangeArrowheads="1"/>
          </p:cNvSpPr>
          <p:nvPr/>
        </p:nvSpPr>
        <p:spPr bwMode="auto">
          <a:xfrm>
            <a:off x="459005" y="2555777"/>
            <a:ext cx="323850" cy="64807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vert270" anchor="ctr"/>
          <a:lstStyle/>
          <a:p>
            <a:pPr algn="ctr">
              <a:spcBef>
                <a:spcPct val="50000"/>
              </a:spcBef>
            </a:pPr>
            <a:r>
              <a:rPr lang="en-US" altLang="ja-JP" dirty="0" smtClean="0">
                <a:latin typeface="+mj-lt"/>
              </a:rPr>
              <a:t>Nov</a:t>
            </a:r>
            <a:endParaRPr lang="ja-JP" altLang="en-US" dirty="0">
              <a:latin typeface="+mj-lt"/>
            </a:endParaRPr>
          </a:p>
        </p:txBody>
      </p:sp>
      <p:sp>
        <p:nvSpPr>
          <p:cNvPr id="2064" name="Rectangle 1"/>
          <p:cNvSpPr>
            <a:spLocks noChangeArrowheads="1"/>
          </p:cNvSpPr>
          <p:nvPr/>
        </p:nvSpPr>
        <p:spPr bwMode="auto">
          <a:xfrm>
            <a:off x="1700808" y="3347864"/>
            <a:ext cx="3744416" cy="338554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38375" indent="-2238375" algn="ctr" eaLnBrk="0" hangingPunct="0"/>
            <a:r>
              <a:rPr lang="en-US" altLang="ja-JP" sz="1600" dirty="0" smtClean="0">
                <a:latin typeface="+mj-lt"/>
                <a:ea typeface="ＭＳ ゴシック" pitchFamily="49" charset="-128"/>
                <a:cs typeface="Times New Roman" pitchFamily="18" charset="0"/>
              </a:rPr>
              <a:t>Notification of the Screening Results</a:t>
            </a:r>
            <a:endParaRPr lang="en-US" altLang="ja-JP" sz="1600" dirty="0">
              <a:latin typeface="+mj-lt"/>
              <a:ea typeface="ＭＳ ゴシック" pitchFamily="49" charset="-128"/>
              <a:cs typeface="Times New Roman" pitchFamily="18" charset="0"/>
            </a:endParaRPr>
          </a:p>
        </p:txBody>
      </p:sp>
      <p:cxnSp>
        <p:nvCxnSpPr>
          <p:cNvPr id="2065" name="直線コネクタ 31"/>
          <p:cNvCxnSpPr>
            <a:cxnSpLocks noChangeShapeType="1"/>
          </p:cNvCxnSpPr>
          <p:nvPr/>
        </p:nvCxnSpPr>
        <p:spPr bwMode="auto">
          <a:xfrm rot="10800000">
            <a:off x="-17667" y="4067944"/>
            <a:ext cx="661496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66" name="Rectangle 1"/>
          <p:cNvSpPr>
            <a:spLocks noChangeArrowheads="1"/>
          </p:cNvSpPr>
          <p:nvPr/>
        </p:nvSpPr>
        <p:spPr bwMode="auto">
          <a:xfrm>
            <a:off x="1700808" y="4499992"/>
            <a:ext cx="3744416" cy="338554"/>
          </a:xfrm>
          <a:prstGeom prst="rect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38375" indent="-2238375" algn="ctr" eaLnBrk="0" hangingPunct="0"/>
            <a:r>
              <a:rPr lang="en-US" altLang="ja-JP" sz="1600" dirty="0" smtClean="0">
                <a:latin typeface="+mj-lt"/>
                <a:ea typeface="ＭＳ ゴシック" pitchFamily="49" charset="-128"/>
                <a:cs typeface="Times New Roman" pitchFamily="18" charset="0"/>
              </a:rPr>
              <a:t>Notification of Grant Determination</a:t>
            </a:r>
          </a:p>
        </p:txBody>
      </p:sp>
      <p:sp>
        <p:nvSpPr>
          <p:cNvPr id="33" name="下矢印 32"/>
          <p:cNvSpPr/>
          <p:nvPr/>
        </p:nvSpPr>
        <p:spPr bwMode="auto">
          <a:xfrm>
            <a:off x="1628800" y="4860032"/>
            <a:ext cx="3744416" cy="520065"/>
          </a:xfrm>
          <a:prstGeom prst="downArrow">
            <a:avLst>
              <a:gd name="adj1" fmla="val 73718"/>
              <a:gd name="adj2" fmla="val 31646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>
            <a:noFill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spcBef>
                <a:spcPts val="0"/>
              </a:spcBef>
              <a:defRPr/>
            </a:pPr>
            <a:endParaRPr lang="en-US" altLang="ja-JP" sz="400" dirty="0">
              <a:solidFill>
                <a:schemeClr val="tx1"/>
              </a:solidFill>
              <a:latin typeface="+mj-lt"/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altLang="ja-JP" sz="1600" dirty="0" smtClean="0">
                <a:solidFill>
                  <a:schemeClr val="tx1"/>
                </a:solidFill>
                <a:latin typeface="+mj-lt"/>
              </a:rPr>
              <a:t>Site Setup</a:t>
            </a:r>
            <a:endParaRPr lang="ja-JP" altLang="en-US" sz="1600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3" name="グループ化 12"/>
          <p:cNvGrpSpPr/>
          <p:nvPr/>
        </p:nvGrpSpPr>
        <p:grpSpPr>
          <a:xfrm>
            <a:off x="459005" y="5148065"/>
            <a:ext cx="324036" cy="1512167"/>
            <a:chOff x="251520" y="3399238"/>
            <a:chExt cx="432048" cy="665345"/>
          </a:xfrm>
          <a:solidFill>
            <a:schemeClr val="accent1"/>
          </a:solidFill>
        </p:grpSpPr>
        <p:sp>
          <p:nvSpPr>
            <p:cNvPr id="35" name="正方形/長方形 34"/>
            <p:cNvSpPr/>
            <p:nvPr/>
          </p:nvSpPr>
          <p:spPr bwMode="auto">
            <a:xfrm>
              <a:off x="251520" y="3399238"/>
              <a:ext cx="432048" cy="28514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anchor="ctr"/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ja-JP" dirty="0" smtClean="0">
                  <a:latin typeface="+mj-lt"/>
                </a:rPr>
                <a:t>Sep</a:t>
              </a:r>
              <a:endParaRPr lang="ja-JP" altLang="en-US" dirty="0">
                <a:latin typeface="+mj-lt"/>
              </a:endParaRPr>
            </a:p>
          </p:txBody>
        </p:sp>
        <p:sp>
          <p:nvSpPr>
            <p:cNvPr id="36" name="正方形/長方形 35"/>
            <p:cNvSpPr/>
            <p:nvPr/>
          </p:nvSpPr>
          <p:spPr bwMode="auto">
            <a:xfrm>
              <a:off x="251520" y="3821678"/>
              <a:ext cx="432048" cy="24290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anchor="ctr"/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ja-JP" dirty="0" smtClean="0">
                  <a:latin typeface="+mj-lt"/>
                </a:rPr>
                <a:t>Oct</a:t>
              </a:r>
              <a:endParaRPr lang="ja-JP" altLang="en-US" dirty="0">
                <a:latin typeface="+mj-lt"/>
              </a:endParaRPr>
            </a:p>
          </p:txBody>
        </p:sp>
      </p:grpSp>
      <p:sp>
        <p:nvSpPr>
          <p:cNvPr id="2071" name="Rectangle 1"/>
          <p:cNvSpPr>
            <a:spLocks noChangeArrowheads="1"/>
          </p:cNvSpPr>
          <p:nvPr/>
        </p:nvSpPr>
        <p:spPr bwMode="auto">
          <a:xfrm>
            <a:off x="1268760" y="5436096"/>
            <a:ext cx="4824536" cy="36933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38375" indent="-2238375" algn="ctr" eaLnBrk="0" hangingPunct="0"/>
            <a:r>
              <a:rPr lang="en-US" altLang="ja-JP" sz="1600" dirty="0" smtClean="0">
                <a:latin typeface="+mj-lt"/>
                <a:ea typeface="ＭＳ ゴシック" pitchFamily="49" charset="-128"/>
                <a:cs typeface="Times New Roman" pitchFamily="18" charset="0"/>
              </a:rPr>
              <a:t>End of Subsidized Project (Completion of the site</a:t>
            </a:r>
            <a:r>
              <a:rPr lang="ja-JP" altLang="en-US" sz="1600" dirty="0" smtClean="0">
                <a:latin typeface="+mj-lt"/>
                <a:ea typeface="ＭＳ ゴシック" pitchFamily="49" charset="-128"/>
                <a:cs typeface="Times New Roman" pitchFamily="18" charset="0"/>
              </a:rPr>
              <a:t>）</a:t>
            </a:r>
            <a:r>
              <a:rPr lang="ja-JP" altLang="en-US" dirty="0" smtClean="0">
                <a:latin typeface="+mj-lt"/>
                <a:ea typeface="ＭＳ ゴシック" pitchFamily="49" charset="-128"/>
                <a:cs typeface="Times New Roman" pitchFamily="18" charset="0"/>
              </a:rPr>
              <a:t>　 </a:t>
            </a:r>
            <a:endParaRPr lang="ja-JP" dirty="0">
              <a:latin typeface="+mj-lt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44" name="テキスト ボックス 26"/>
          <p:cNvSpPr txBox="1">
            <a:spLocks noChangeArrowheads="1"/>
          </p:cNvSpPr>
          <p:nvPr/>
        </p:nvSpPr>
        <p:spPr bwMode="auto">
          <a:xfrm rot="16200000">
            <a:off x="-149847" y="4361807"/>
            <a:ext cx="8130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dirty="0" smtClean="0">
                <a:latin typeface="+mj-lt"/>
                <a:ea typeface="ＭＳ Ｐゴシック" charset="-128"/>
              </a:rPr>
              <a:t>２０１３</a:t>
            </a:r>
            <a:endParaRPr lang="ja-JP" altLang="en-US" dirty="0">
              <a:latin typeface="+mj-lt"/>
              <a:ea typeface="+mj-ea"/>
            </a:endParaRPr>
          </a:p>
        </p:txBody>
      </p:sp>
      <p:sp>
        <p:nvSpPr>
          <p:cNvPr id="2073" name="Rectangle 1"/>
          <p:cNvSpPr>
            <a:spLocks noChangeArrowheads="1"/>
          </p:cNvSpPr>
          <p:nvPr/>
        </p:nvSpPr>
        <p:spPr bwMode="auto">
          <a:xfrm>
            <a:off x="1484784" y="6012160"/>
            <a:ext cx="4320480" cy="338554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4500" indent="-444500" algn="ctr" eaLnBrk="0" hangingPunct="0"/>
            <a:r>
              <a:rPr lang="en-US" altLang="ja-JP" sz="1600" dirty="0" smtClean="0">
                <a:latin typeface="+mj-lt"/>
                <a:ea typeface="ＭＳ ゴシック" pitchFamily="49" charset="-128"/>
                <a:cs typeface="Times New Roman" pitchFamily="18" charset="0"/>
              </a:rPr>
              <a:t>Submission of the Subsidy Project Result</a:t>
            </a:r>
          </a:p>
        </p:txBody>
      </p:sp>
      <p:cxnSp>
        <p:nvCxnSpPr>
          <p:cNvPr id="2074" name="直線コネクタ 31"/>
          <p:cNvCxnSpPr>
            <a:cxnSpLocks noChangeShapeType="1"/>
          </p:cNvCxnSpPr>
          <p:nvPr/>
        </p:nvCxnSpPr>
        <p:spPr bwMode="auto">
          <a:xfrm flipH="1">
            <a:off x="386997" y="5940152"/>
            <a:ext cx="62103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8" name="下矢印 47"/>
          <p:cNvSpPr/>
          <p:nvPr/>
        </p:nvSpPr>
        <p:spPr bwMode="auto">
          <a:xfrm>
            <a:off x="1340768" y="7452320"/>
            <a:ext cx="4698522" cy="1240155"/>
          </a:xfrm>
          <a:prstGeom prst="downArrow">
            <a:avLst>
              <a:gd name="adj1" fmla="val 73718"/>
              <a:gd name="adj2" fmla="val 31646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ja-JP" altLang="en-US" sz="1400" b="1" dirty="0">
                <a:solidFill>
                  <a:schemeClr val="tx1"/>
                </a:solidFill>
                <a:latin typeface="+mj-lt"/>
              </a:rPr>
              <a:t>　　</a:t>
            </a:r>
            <a:r>
              <a:rPr lang="en-US" altLang="ja-JP" sz="1400" b="1" dirty="0" smtClean="0">
                <a:solidFill>
                  <a:schemeClr val="tx1"/>
                </a:solidFill>
                <a:latin typeface="+mj-lt"/>
              </a:rPr>
              <a:t>Report on Regional HQ Site/R&amp;D Site project for 3years, </a:t>
            </a:r>
            <a:endParaRPr lang="en-US" altLang="ja-JP" sz="1400" b="1" dirty="0">
              <a:solidFill>
                <a:schemeClr val="tx1"/>
              </a:solidFill>
              <a:latin typeface="+mj-lt"/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altLang="ja-JP" sz="1400" b="1" dirty="0" smtClean="0">
                <a:solidFill>
                  <a:schemeClr val="tx1"/>
                </a:solidFill>
                <a:latin typeface="+mj-lt"/>
              </a:rPr>
              <a:t>Application for approval of asset disposal, etc.</a:t>
            </a:r>
            <a:endParaRPr lang="ja-JP" altLang="en-US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9" name="テキスト ボックス 26"/>
          <p:cNvSpPr txBox="1">
            <a:spLocks noChangeArrowheads="1"/>
          </p:cNvSpPr>
          <p:nvPr/>
        </p:nvSpPr>
        <p:spPr bwMode="auto">
          <a:xfrm rot="16200000">
            <a:off x="107848" y="7245080"/>
            <a:ext cx="1106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dirty="0">
                <a:latin typeface="+mj-lt"/>
                <a:ea typeface="ＭＳ Ｐゴシック" charset="-128"/>
              </a:rPr>
              <a:t>・</a:t>
            </a:r>
            <a:r>
              <a:rPr lang="ja-JP" altLang="en-US" dirty="0" smtClean="0">
                <a:latin typeface="+mj-lt"/>
                <a:ea typeface="ＭＳ Ｐゴシック" charset="-128"/>
              </a:rPr>
              <a:t>・・・・</a:t>
            </a:r>
            <a:endParaRPr lang="ja-JP" altLang="en-US" dirty="0">
              <a:latin typeface="+mj-lt"/>
              <a:ea typeface="+mj-ea"/>
            </a:endParaRPr>
          </a:p>
        </p:txBody>
      </p:sp>
      <p:sp>
        <p:nvSpPr>
          <p:cNvPr id="50" name="Rectangle 2"/>
          <p:cNvSpPr txBox="1">
            <a:spLocks noChangeArrowheads="1"/>
          </p:cNvSpPr>
          <p:nvPr/>
        </p:nvSpPr>
        <p:spPr bwMode="auto">
          <a:xfrm>
            <a:off x="242888" y="0"/>
            <a:ext cx="6465094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ja-JP" sz="1600" kern="0" dirty="0" smtClean="0">
                <a:latin typeface="+mj-lt"/>
                <a:ea typeface="+mn-ea"/>
                <a:cs typeface="+mj-cs"/>
              </a:rPr>
              <a:t>Timeline for the </a:t>
            </a:r>
            <a:r>
              <a:rPr lang="ja-JP" altLang="ja-JP" sz="1600" dirty="0">
                <a:latin typeface="+mj-lt"/>
              </a:rPr>
              <a:t>Subsidy</a:t>
            </a:r>
            <a:r>
              <a:rPr lang="en-US" altLang="ja-JP" sz="1600" dirty="0">
                <a:latin typeface="+mj-lt"/>
              </a:rPr>
              <a:t> Program</a:t>
            </a:r>
            <a:r>
              <a:rPr lang="ja-JP" altLang="ja-JP" sz="1600" dirty="0">
                <a:latin typeface="+mj-lt"/>
              </a:rPr>
              <a:t> for </a:t>
            </a:r>
            <a:endParaRPr lang="en-US" altLang="ja-JP" sz="1600" dirty="0" smtClean="0">
              <a:latin typeface="+mj-lt"/>
            </a:endParaRPr>
          </a:p>
          <a:p>
            <a:pPr algn="ctr">
              <a:defRPr/>
            </a:pPr>
            <a:r>
              <a:rPr lang="ja-JP" altLang="ja-JP" sz="1600" dirty="0" smtClean="0">
                <a:latin typeface="+mj-lt"/>
              </a:rPr>
              <a:t>Projects </a:t>
            </a:r>
            <a:r>
              <a:rPr lang="ja-JP" altLang="ja-JP" sz="1600" dirty="0">
                <a:latin typeface="+mj-lt"/>
              </a:rPr>
              <a:t>Promoting </a:t>
            </a:r>
            <a:r>
              <a:rPr lang="en-US" altLang="ja-JP" sz="1600" dirty="0">
                <a:latin typeface="+mj-lt"/>
              </a:rPr>
              <a:t>Asian </a:t>
            </a:r>
            <a:r>
              <a:rPr lang="ja-JP" altLang="ja-JP" sz="1600" dirty="0">
                <a:latin typeface="+mj-lt"/>
              </a:rPr>
              <a:t>Site Location in </a:t>
            </a:r>
            <a:r>
              <a:rPr lang="en-US" altLang="ja-JP" sz="1600" dirty="0" smtClean="0">
                <a:latin typeface="+mj-lt"/>
              </a:rPr>
              <a:t>Japan </a:t>
            </a:r>
            <a:r>
              <a:rPr lang="en-US" altLang="ja-JP" sz="1600" dirty="0" smtClean="0">
                <a:solidFill>
                  <a:srgbClr val="FF0000"/>
                </a:solidFill>
                <a:latin typeface="+mj-lt"/>
              </a:rPr>
              <a:t>(Provisional)</a:t>
            </a:r>
            <a:endParaRPr lang="ja-JP" altLang="en-US" sz="1600" kern="0" dirty="0">
              <a:solidFill>
                <a:srgbClr val="FF0000"/>
              </a:solidFill>
              <a:latin typeface="+mj-lt"/>
              <a:ea typeface="+mn-ea"/>
              <a:cs typeface="+mj-cs"/>
            </a:endParaRPr>
          </a:p>
        </p:txBody>
      </p:sp>
      <p:sp>
        <p:nvSpPr>
          <p:cNvPr id="42" name="テキスト ボックス 26"/>
          <p:cNvSpPr txBox="1">
            <a:spLocks noChangeArrowheads="1"/>
          </p:cNvSpPr>
          <p:nvPr/>
        </p:nvSpPr>
        <p:spPr bwMode="auto">
          <a:xfrm rot="16200000">
            <a:off x="-145201" y="5801968"/>
            <a:ext cx="8130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dirty="0" smtClean="0">
                <a:latin typeface="+mj-lt"/>
                <a:ea typeface="ＭＳ Ｐゴシック" charset="-128"/>
              </a:rPr>
              <a:t>２０１４</a:t>
            </a:r>
            <a:endParaRPr lang="ja-JP" altLang="en-US" dirty="0">
              <a:latin typeface="+mj-lt"/>
              <a:ea typeface="+mj-ea"/>
            </a:endParaRPr>
          </a:p>
        </p:txBody>
      </p:sp>
      <p:sp>
        <p:nvSpPr>
          <p:cNvPr id="37" name="正方形/長方形 27"/>
          <p:cNvSpPr>
            <a:spLocks noChangeArrowheads="1"/>
          </p:cNvSpPr>
          <p:nvPr/>
        </p:nvSpPr>
        <p:spPr bwMode="auto">
          <a:xfrm>
            <a:off x="459005" y="3347864"/>
            <a:ext cx="323850" cy="64807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vert270" anchor="ctr"/>
          <a:lstStyle/>
          <a:p>
            <a:pPr algn="ctr">
              <a:spcBef>
                <a:spcPct val="50000"/>
              </a:spcBef>
            </a:pPr>
            <a:r>
              <a:rPr lang="en-US" altLang="ja-JP" dirty="0" smtClean="0">
                <a:latin typeface="+mj-lt"/>
              </a:rPr>
              <a:t>Dec</a:t>
            </a:r>
            <a:endParaRPr lang="ja-JP" altLang="en-US" dirty="0">
              <a:latin typeface="+mj-lt"/>
            </a:endParaRPr>
          </a:p>
        </p:txBody>
      </p:sp>
      <p:cxnSp>
        <p:nvCxnSpPr>
          <p:cNvPr id="38" name="直線コネクタ 31"/>
          <p:cNvCxnSpPr>
            <a:cxnSpLocks noChangeShapeType="1"/>
          </p:cNvCxnSpPr>
          <p:nvPr/>
        </p:nvCxnSpPr>
        <p:spPr bwMode="auto">
          <a:xfrm flipH="1">
            <a:off x="314989" y="3275856"/>
            <a:ext cx="62103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2348880" y="4067944"/>
            <a:ext cx="2304256" cy="338554"/>
          </a:xfrm>
          <a:prstGeom prst="rect">
            <a:avLst/>
          </a:prstGeom>
          <a:gradFill>
            <a:gsLst>
              <a:gs pos="0">
                <a:schemeClr val="tx2">
                  <a:lumMod val="75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38375" indent="-2238375" algn="ctr" eaLnBrk="0" hangingPunct="0"/>
            <a:r>
              <a:rPr lang="en-US" altLang="ja-JP" sz="1600" dirty="0" smtClean="0">
                <a:latin typeface="+mj-lt"/>
                <a:ea typeface="ＭＳ ゴシック" pitchFamily="49" charset="-128"/>
                <a:cs typeface="Times New Roman" pitchFamily="18" charset="0"/>
              </a:rPr>
              <a:t>Grant Application</a:t>
            </a:r>
            <a:endParaRPr lang="en-US" altLang="ja-JP" sz="1600" dirty="0">
              <a:latin typeface="+mj-lt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53" name="Rectangle 1"/>
          <p:cNvSpPr>
            <a:spLocks noChangeArrowheads="1"/>
          </p:cNvSpPr>
          <p:nvPr/>
        </p:nvSpPr>
        <p:spPr bwMode="auto">
          <a:xfrm>
            <a:off x="980728" y="6444208"/>
            <a:ext cx="5589240" cy="338554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4500" indent="-444500" eaLnBrk="0" hangingPunct="0"/>
            <a:r>
              <a:rPr lang="en-US" altLang="ja-JP" sz="1600" dirty="0" smtClean="0">
                <a:latin typeface="+mj-lt"/>
                <a:ea typeface="ＭＳ ゴシック" pitchFamily="49" charset="-128"/>
                <a:cs typeface="Times New Roman" pitchFamily="18" charset="0"/>
              </a:rPr>
              <a:t>Project investigation, Determination of the Subsidy Amount</a:t>
            </a:r>
            <a:endParaRPr lang="ja-JP" sz="1600" dirty="0">
              <a:latin typeface="+mj-lt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64704" y="1115616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u="sng" dirty="0" smtClean="0"/>
              <a:t>28th</a:t>
            </a:r>
            <a:r>
              <a:rPr lang="ja-JP" altLang="en-US" sz="1400" u="sng" dirty="0" smtClean="0"/>
              <a:t>～</a:t>
            </a:r>
            <a:endParaRPr kumimoji="1" lang="ja-JP" altLang="en-US" sz="1400" u="sng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836712" y="3347864"/>
            <a:ext cx="9361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u="sng" dirty="0" smtClean="0"/>
              <a:t>late Dec. to early Jan.</a:t>
            </a:r>
            <a:endParaRPr kumimoji="1" lang="ja-JP" altLang="en-US" sz="1050" u="sng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908720" y="3779912"/>
            <a:ext cx="56886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ja-JP" sz="900" u="sng" dirty="0" smtClean="0">
                <a:solidFill>
                  <a:srgbClr val="FF0000"/>
                </a:solidFill>
                <a:latin typeface="ＭＳ Ｐゴシック" pitchFamily="50" charset="-128"/>
              </a:rPr>
              <a:t>Be aware that you cannot undertake the site setup before the notification of grant determination has been issued !</a:t>
            </a:r>
            <a:endParaRPr lang="ja-JP" altLang="en-US" sz="900" u="sng" dirty="0">
              <a:solidFill>
                <a:srgbClr val="FF0000"/>
              </a:solidFill>
              <a:latin typeface="ＭＳ Ｐゴシック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64704" y="2771800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u="sng" dirty="0" smtClean="0"/>
              <a:t>5th</a:t>
            </a:r>
            <a:r>
              <a:rPr lang="ja-JP" altLang="en-US" sz="1400" u="sng" dirty="0" smtClean="0"/>
              <a:t>～ </a:t>
            </a:r>
            <a:r>
              <a:rPr lang="en-US" altLang="ja-JP" sz="1400" u="sng" dirty="0" smtClean="0"/>
              <a:t>19th</a:t>
            </a:r>
            <a:endParaRPr kumimoji="1" lang="ja-JP" altLang="en-US" sz="1400" u="sng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124744" y="2987824"/>
            <a:ext cx="25922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1000" dirty="0" smtClean="0">
                <a:solidFill>
                  <a:srgbClr val="FF0000"/>
                </a:solidFill>
                <a:latin typeface="Calibri" pitchFamily="34" charset="0"/>
              </a:rPr>
              <a:t>（</a:t>
            </a:r>
            <a:r>
              <a:rPr lang="en-US" altLang="ja-JP" sz="1000" u="sng" dirty="0" smtClean="0">
                <a:solidFill>
                  <a:srgbClr val="FF0000"/>
                </a:solidFill>
                <a:latin typeface="Calibri" pitchFamily="34" charset="0"/>
              </a:rPr>
              <a:t>no later than 12:00 p.m. Japan Time</a:t>
            </a:r>
            <a:r>
              <a:rPr lang="ja-JP" altLang="en-US" sz="1000" dirty="0" smtClean="0">
                <a:solidFill>
                  <a:srgbClr val="FF0000"/>
                </a:solidFill>
                <a:latin typeface="Calibri" pitchFamily="34" charset="0"/>
              </a:rPr>
              <a:t>）</a:t>
            </a:r>
            <a:endParaRPr lang="ja-JP" altLang="en-US" sz="1000" dirty="0">
              <a:solidFill>
                <a:srgbClr val="FF0000"/>
              </a:solidFill>
              <a:latin typeface="ＭＳ Ｐゴシック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276872" y="6876256"/>
            <a:ext cx="2736304" cy="36933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ea typeface="ＭＳ ゴシック" pitchFamily="49" charset="-128"/>
                <a:cs typeface="Times New Roman" pitchFamily="18" charset="0"/>
              </a:rPr>
              <a:t>Payment of the Subsidy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CC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ＭＳ Ｐゴシック" pitchFamily="50" charset="-128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pitchFamily="50" charset="-128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3635</TotalTime>
  <Words>137</Words>
  <Application>Microsoft Office PowerPoint</Application>
  <PresentationFormat>画面に合わせる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スライド 1</vt:lpstr>
    </vt:vector>
  </TitlesOfParts>
  <Company>経済産業省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情報システム厚生課</dc:creator>
  <cp:lastModifiedBy>情報システム厚生１</cp:lastModifiedBy>
  <cp:revision>375</cp:revision>
  <dcterms:created xsi:type="dcterms:W3CDTF">2009-03-11T14:45:24Z</dcterms:created>
  <dcterms:modified xsi:type="dcterms:W3CDTF">2012-08-16T06:28:27Z</dcterms:modified>
</cp:coreProperties>
</file>