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5672" r:id="rId4"/>
  </p:sldMasterIdLst>
  <p:notesMasterIdLst>
    <p:notesMasterId r:id="rId7"/>
  </p:notesMasterIdLst>
  <p:handoutMasterIdLst>
    <p:handoutMasterId r:id="rId8"/>
  </p:handoutMasterIdLst>
  <p:sldIdLst>
    <p:sldId id="375" r:id="rId5"/>
    <p:sldId id="376" r:id="rId6"/>
  </p:sldIdLst>
  <p:sldSz cx="12192000" cy="6858000"/>
  <p:notesSz cx="6805613" cy="9939338"/>
  <p:custShowLst>
    <p:custShow name="Format Guide Workshop" id="0">
      <p:sldLst/>
    </p:custShow>
  </p:custShowLst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327CD3-F666-49F9-95CE-4D94DF3285CB}">
          <p14:sldIdLst>
            <p14:sldId id="375"/>
            <p14:sldId id="3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7CA"/>
    <a:srgbClr val="C9E7AC"/>
    <a:srgbClr val="197A56"/>
    <a:srgbClr val="FFCCCC"/>
    <a:srgbClr val="F2F2F2"/>
    <a:srgbClr val="FFFFCC"/>
    <a:srgbClr val="FFCC66"/>
    <a:srgbClr val="D1F5E3"/>
    <a:srgbClr val="002060"/>
    <a:srgbClr val="29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32" autoAdjust="0"/>
    <p:restoredTop sz="97806" autoAdjust="0"/>
  </p:normalViewPr>
  <p:slideViewPr>
    <p:cSldViewPr snapToGrid="0">
      <p:cViewPr varScale="1">
        <p:scale>
          <a:sx n="165" d="100"/>
          <a:sy n="165" d="100"/>
        </p:scale>
        <p:origin x="174" y="192"/>
      </p:cViewPr>
      <p:guideLst>
        <p:guide orient="horz" pos="18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49099" cy="49869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3" y="5"/>
            <a:ext cx="2949099" cy="49869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57691E93-EF64-46CC-85E2-BBB5BEDB9501}" type="datetimeFigureOut">
              <a:rPr lang="en-US" sz="800"/>
              <a:t>5/30/2023</a:t>
            </a:fld>
            <a:endParaRPr lang="en-US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40650"/>
            <a:ext cx="2949099" cy="49869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3" y="9440650"/>
            <a:ext cx="2949099" cy="49869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3DCECA85-2A7A-423F-89EA-6868CB52DF19}" type="slidenum">
              <a:rPr lang="en-US" sz="800"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709377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2" y="4746566"/>
            <a:ext cx="6804038" cy="51927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492" tIns="46246" rIns="92492" bIns="46246" rtlCol="0" anchor="ctr"/>
          <a:lstStyle/>
          <a:p>
            <a:pPr algn="ctr"/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0714" y="5"/>
            <a:ext cx="2868387" cy="49869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66688" y="619125"/>
            <a:ext cx="7121526" cy="400685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0714" y="9409899"/>
            <a:ext cx="2868387" cy="49869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3" y="9409899"/>
            <a:ext cx="2859264" cy="498692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400"/>
            </a:lvl1pPr>
          </a:lstStyle>
          <a:p>
            <a:r>
              <a:rPr lang="en-US"/>
              <a:t>Notes view: </a:t>
            </a:r>
            <a:fld id="{128CEAFE-FA94-43E5-B0FF-D47E1CCDD1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54126" y="5073642"/>
            <a:ext cx="6280117" cy="4055926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855167" y="0"/>
            <a:ext cx="2948892" cy="4988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7CF5F-7CF3-4DF3-838A-EE34544862CC}" type="datetimeFigureOut">
              <a:rPr lang="en-US" smtClean="0"/>
              <a:t>5/30/2023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62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spcAft>
        <a:spcPts val="600"/>
      </a:spcAft>
      <a:buFont typeface="Arial" panose="020B0604020202020204" pitchFamily="34" charset="0"/>
      <a:buChar char="​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1430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2286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14350" indent="-114300" algn="l" defTabSz="914400" rtl="0" eaLnBrk="1" latinLnBrk="0" hangingPunct="1">
      <a:spcAft>
        <a:spcPts val="600"/>
      </a:spcAft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685800" indent="-114300" algn="l" defTabSz="914400" rtl="0" eaLnBrk="1" latinLnBrk="0" hangingPunct="1">
      <a:spcAft>
        <a:spcPts val="600"/>
      </a:spcAft>
      <a:buClr>
        <a:schemeClr val="tx2"/>
      </a:buClr>
      <a:buFont typeface="Arial" panose="020B0604020202020204" pitchFamily="34" charset="0"/>
      <a:buChar char="•"/>
      <a:defRPr sz="1000" i="1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2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>
            <a:extLst>
              <a:ext uri="{FF2B5EF4-FFF2-40B4-BE49-F238E27FC236}">
                <a16:creationId xmlns:a16="http://schemas.microsoft.com/office/drawing/2014/main" id="{A20E10DA-F8B9-4877-AB35-A94D9FDA38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302985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360" imgH="360" progId="TCLayout.ActiveDocument.1">
                  <p:embed/>
                </p:oleObj>
              </mc:Choice>
              <mc:Fallback>
                <p:oleObj name="think-cell スライド" r:id="rId3" imgW="360" imgH="360" progId="TCLayout.ActiveDocument.1">
                  <p:embed/>
                  <p:pic>
                    <p:nvPicPr>
                      <p:cNvPr id="5" name="オブジェクト 4" hidden="1">
                        <a:extLst>
                          <a:ext uri="{FF2B5EF4-FFF2-40B4-BE49-F238E27FC236}">
                            <a16:creationId xmlns:a16="http://schemas.microsoft.com/office/drawing/2014/main" id="{A20E10DA-F8B9-4877-AB35-A94D9FDA38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B083126-25E7-42D8-B799-608CFD4DF6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9680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2621209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270" imgH="270" progId="TCLayout.ActiveDocument.1">
                  <p:embed/>
                </p:oleObj>
              </mc:Choice>
              <mc:Fallback>
                <p:oleObj name="think-cell スライド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30000" y="622800"/>
            <a:ext cx="10933350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4281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03" r:id="rId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Meiryo UI" panose="020B0604030504040204" pitchFamily="50" charset="-128"/>
          <a:cs typeface="+mj-cs"/>
          <a:sym typeface="Trebuchet MS" panose="020B0603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​"/>
        <a:defRPr lang="en-US" sz="1200" kern="1200">
          <a:solidFill>
            <a:schemeClr val="tx1"/>
          </a:solidFill>
          <a:latin typeface="+mj-lt"/>
          <a:ea typeface="Meiryo UI" panose="020B0604030504040204" pitchFamily="50" charset="-128"/>
          <a:cs typeface="+mn-cs"/>
          <a:sym typeface="Trebuchet MS" panose="020B0603020202020204" pitchFamily="34" charset="0"/>
        </a:defRPr>
      </a:lvl1pPr>
      <a:lvl2pPr marL="284400" indent="-172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•"/>
        <a:defRPr lang="en-US" sz="1200" kern="1200">
          <a:solidFill>
            <a:schemeClr val="tx1"/>
          </a:solidFill>
          <a:latin typeface="+mj-lt"/>
          <a:ea typeface="Meiryo UI" panose="020B0604030504040204" pitchFamily="50" charset="-128"/>
          <a:cs typeface="+mn-cs"/>
          <a:sym typeface="Trebuchet MS" panose="020B0603020202020204" pitchFamily="34" charset="0"/>
        </a:defRPr>
      </a:lvl2pPr>
      <a:lvl3pPr marL="511200" indent="-165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tx2"/>
        </a:buClr>
        <a:buFont typeface="Trebuchet MS" panose="020B0603020202020204" pitchFamily="34" charset="0"/>
        <a:buChar char="–"/>
        <a:defRPr lang="en-US" sz="1200" kern="1200">
          <a:solidFill>
            <a:schemeClr val="tx1"/>
          </a:solidFill>
          <a:latin typeface="+mj-lt"/>
          <a:ea typeface="Meiryo UI" panose="020B0604030504040204" pitchFamily="50" charset="-128"/>
          <a:cs typeface="+mn-cs"/>
          <a:sym typeface="Trebuchet MS" panose="020B0603020202020204" pitchFamily="34" charset="0"/>
        </a:defRPr>
      </a:lvl3pPr>
      <a:lvl4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Arial" panose="020B0604020202020204" pitchFamily="34" charset="0"/>
        <a:buChar char="​"/>
        <a:defRPr lang="en-US" sz="1600" kern="1200">
          <a:solidFill>
            <a:schemeClr val="tx2"/>
          </a:solidFill>
          <a:latin typeface="+mj-lt"/>
          <a:ea typeface="Meiryo UI" panose="020B0604030504040204" pitchFamily="50" charset="-128"/>
          <a:cs typeface="+mn-cs"/>
          <a:sym typeface="Trebuchet MS" panose="020B0603020202020204" pitchFamily="34" charset="0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​"/>
        <a:defRPr lang="en-US" sz="1600" b="1" kern="1200" smtClean="0">
          <a:solidFill>
            <a:schemeClr val="tx1"/>
          </a:solidFill>
          <a:latin typeface="+mj-lt"/>
          <a:ea typeface="Meiryo UI" panose="020B0604030504040204" pitchFamily="50" charset="-128"/>
          <a:cs typeface="+mn-cs"/>
          <a:sym typeface="Trebuchet MS" panose="020B0603020202020204" pitchFamily="34" charset="0"/>
        </a:defRPr>
      </a:lvl5pPr>
      <a:lvl6pPr marL="269875" indent="-1524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lang="en-US" sz="1600" kern="1200" smtClean="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6pPr>
      <a:lvl7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900"/>
        </a:spcAft>
        <a:buFont typeface="Arial" panose="020B0604020202020204" pitchFamily="34" charset="0"/>
        <a:buChar char="​"/>
        <a:defRPr lang="en-US" sz="4400" kern="1200" baseline="0" smtClean="0">
          <a:solidFill>
            <a:schemeClr val="tx1"/>
          </a:solidFill>
          <a:latin typeface="+mn-lt"/>
          <a:ea typeface="+mn-ea"/>
          <a:cs typeface="+mn-cs"/>
          <a:sym typeface="Trebuchet MS" panose="020B0603020202020204" pitchFamily="34" charset="0"/>
        </a:defRPr>
      </a:lvl7pPr>
      <a:lvl8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Font typeface="Arial" panose="020B0604020202020204" pitchFamily="34" charset="0"/>
        <a:buChar char="​"/>
        <a:defRPr lang="en-US" sz="5400" kern="1200" baseline="0" smtClean="0">
          <a:solidFill>
            <a:schemeClr val="tx2"/>
          </a:solidFill>
          <a:latin typeface="+mn-lt"/>
          <a:ea typeface="+mn-ea"/>
          <a:cs typeface="+mn-cs"/>
          <a:sym typeface="Trebuchet MS" panose="020B0603020202020204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Char char="​"/>
        <a:defRPr lang="en-US" sz="2400" kern="1200" baseline="0" dirty="0">
          <a:solidFill>
            <a:schemeClr val="tx2"/>
          </a:solidFill>
          <a:latin typeface="+mn-lt"/>
          <a:ea typeface="+mn-ea"/>
          <a:cs typeface="+mn-cs"/>
          <a:sym typeface="Trebuchet MS" panose="020B0603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1">
          <p15:clr>
            <a:srgbClr val="F26B43"/>
          </p15:clr>
        </p15:guide>
        <p15:guide id="2" pos="396">
          <p15:clr>
            <a:srgbClr val="F26B43"/>
          </p15:clr>
        </p15:guide>
        <p15:guide id="3" pos="7284">
          <p15:clr>
            <a:srgbClr val="F26B43"/>
          </p15:clr>
        </p15:guide>
        <p15:guide id="4" orient="horz" pos="38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 hidden="1">
            <a:extLst>
              <a:ext uri="{FF2B5EF4-FFF2-40B4-BE49-F238E27FC236}">
                <a16:creationId xmlns:a16="http://schemas.microsoft.com/office/drawing/2014/main" id="{308A4EF1-600B-44AB-75A9-6A407ACED4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703732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404" imgH="405" progId="TCLayout.ActiveDocument.1">
                  <p:embed/>
                </p:oleObj>
              </mc:Choice>
              <mc:Fallback>
                <p:oleObj name="think-cell スライド" r:id="rId4" imgW="404" imgH="405" progId="TCLayout.ActiveDocument.1">
                  <p:embed/>
                  <p:pic>
                    <p:nvPicPr>
                      <p:cNvPr id="5" name="オブジェクト 4" hidden="1">
                        <a:extLst>
                          <a:ext uri="{FF2B5EF4-FFF2-40B4-BE49-F238E27FC236}">
                            <a16:creationId xmlns:a16="http://schemas.microsoft.com/office/drawing/2014/main" id="{308A4EF1-600B-44AB-75A9-6A407ACED4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0EB80D69-2BDD-F24D-18E1-3D280D71AD1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438161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6" imgW="404" imgH="405" progId="TCLayout.ActiveDocument.1">
                  <p:embed/>
                </p:oleObj>
              </mc:Choice>
              <mc:Fallback>
                <p:oleObj name="think-cell スライド" r:id="rId6" imgW="404" imgH="405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0EB80D69-2BDD-F24D-18E1-3D280D71A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325" y="476750"/>
            <a:ext cx="10933350" cy="443198"/>
          </a:xfrm>
        </p:spPr>
        <p:txBody>
          <a:bodyPr vert="horz"/>
          <a:lstStyle/>
          <a:p>
            <a:r>
              <a:rPr lang="ja-JP" altLang="en-US" sz="3200" dirty="0">
                <a:solidFill>
                  <a:schemeClr val="accent6"/>
                </a:solidFill>
              </a:rPr>
              <a:t>企業名：事業名称</a:t>
            </a:r>
            <a:endParaRPr lang="en-US" sz="3200" dirty="0">
              <a:solidFill>
                <a:schemeClr val="accent6"/>
              </a:solidFill>
            </a:endParaRPr>
          </a:p>
        </p:txBody>
      </p:sp>
      <p:sp>
        <p:nvSpPr>
          <p:cNvPr id="56" name="Rectangle 119">
            <a:extLst>
              <a:ext uri="{FF2B5EF4-FFF2-40B4-BE49-F238E27FC236}">
                <a16:creationId xmlns:a16="http://schemas.microsoft.com/office/drawing/2014/main" id="{891E82A5-6238-2936-BF64-8CD8209E2F5F}"/>
              </a:ext>
            </a:extLst>
          </p:cNvPr>
          <p:cNvSpPr/>
          <p:nvPr/>
        </p:nvSpPr>
        <p:spPr>
          <a:xfrm>
            <a:off x="628649" y="1838036"/>
            <a:ext cx="2758017" cy="4323052"/>
          </a:xfrm>
          <a:prstGeom prst="rect">
            <a:avLst/>
          </a:prstGeom>
          <a:solidFill>
            <a:srgbClr val="F2F2F2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6"/>
              </a:buClr>
            </a:pPr>
            <a:r>
              <a:rPr kumimoji="1" lang="ja-JP" alt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所在地</a:t>
            </a: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従業員数</a:t>
            </a: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〇人</a:t>
            </a:r>
            <a:br>
              <a:rPr kumimoji="1" lang="en-US" altLang="ja-JP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</a:b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（〇〇年〇月末時点）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会社設立年</a:t>
            </a: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（西暦）年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事業内容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会社</a:t>
            </a: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HP</a:t>
            </a:r>
            <a:endParaRPr kumimoji="1" lang="ja-JP" altLang="en-US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28600" indent="-228600"/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</p:txBody>
      </p:sp>
      <p:sp>
        <p:nvSpPr>
          <p:cNvPr id="44" name="Rectangle 119">
            <a:extLst>
              <a:ext uri="{FF2B5EF4-FFF2-40B4-BE49-F238E27FC236}">
                <a16:creationId xmlns:a16="http://schemas.microsoft.com/office/drawing/2014/main" id="{10A90633-60CC-8402-FA18-BDA0ED87A202}"/>
              </a:ext>
            </a:extLst>
          </p:cNvPr>
          <p:cNvSpPr/>
          <p:nvPr/>
        </p:nvSpPr>
        <p:spPr>
          <a:xfrm>
            <a:off x="628650" y="1430868"/>
            <a:ext cx="2758017" cy="414866"/>
          </a:xfrm>
          <a:prstGeom prst="rect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indent="-228600" algn="ctr"/>
            <a:r>
              <a:rPr kumimoji="1" lang="ja-JP" altLang="en-US" dirty="0">
                <a:solidFill>
                  <a:srgbClr val="FFFFFF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基礎情報</a:t>
            </a:r>
            <a:endParaRPr kumimoji="1" lang="en-US" altLang="ja-JP" dirty="0">
              <a:solidFill>
                <a:srgbClr val="FFFFFF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15BF3E68-2A65-792A-12EE-3EB470C14579}"/>
              </a:ext>
            </a:extLst>
          </p:cNvPr>
          <p:cNvGrpSpPr/>
          <p:nvPr/>
        </p:nvGrpSpPr>
        <p:grpSpPr>
          <a:xfrm>
            <a:off x="3608915" y="1450942"/>
            <a:ext cx="7954434" cy="4710146"/>
            <a:chOff x="3608915" y="1450942"/>
            <a:chExt cx="7954434" cy="4710146"/>
          </a:xfrm>
        </p:grpSpPr>
        <p:grpSp>
          <p:nvGrpSpPr>
            <p:cNvPr id="78" name="Group 7">
              <a:extLst>
                <a:ext uri="{FF2B5EF4-FFF2-40B4-BE49-F238E27FC236}">
                  <a16:creationId xmlns:a16="http://schemas.microsoft.com/office/drawing/2014/main" id="{BF236AEE-4A71-E9E1-F7FB-CAD4E29D7C81}"/>
                </a:ext>
              </a:extLst>
            </p:cNvPr>
            <p:cNvGrpSpPr/>
            <p:nvPr/>
          </p:nvGrpSpPr>
          <p:grpSpPr>
            <a:xfrm>
              <a:off x="6823893" y="2081213"/>
              <a:ext cx="306171" cy="4079081"/>
              <a:chOff x="5942914" y="2081213"/>
              <a:chExt cx="306171" cy="4079081"/>
            </a:xfrm>
          </p:grpSpPr>
          <p:cxnSp>
            <p:nvCxnSpPr>
              <p:cNvPr id="91" name="Straight Connector 8">
                <a:extLst>
                  <a:ext uri="{FF2B5EF4-FFF2-40B4-BE49-F238E27FC236}">
                    <a16:creationId xmlns:a16="http://schemas.microsoft.com/office/drawing/2014/main" id="{5839E420-A132-3F17-E6A5-68D68AC507A1}"/>
                  </a:ext>
                </a:extLst>
              </p:cNvPr>
              <p:cNvCxnSpPr/>
              <p:nvPr/>
            </p:nvCxnSpPr>
            <p:spPr>
              <a:xfrm>
                <a:off x="6096000" y="2081213"/>
                <a:ext cx="0" cy="4079081"/>
              </a:xfrm>
              <a:prstGeom prst="line">
                <a:avLst/>
              </a:prstGeom>
              <a:ln w="9525" cap="rnd">
                <a:solidFill>
                  <a:srgbClr val="9A9A9A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2" name="Group 9">
                <a:extLst>
                  <a:ext uri="{FF2B5EF4-FFF2-40B4-BE49-F238E27FC236}">
                    <a16:creationId xmlns:a16="http://schemas.microsoft.com/office/drawing/2014/main" id="{004067AB-2AEF-D33F-23E1-C3F2C1774118}"/>
                  </a:ext>
                </a:extLst>
              </p:cNvPr>
              <p:cNvGrpSpPr/>
              <p:nvPr/>
            </p:nvGrpSpPr>
            <p:grpSpPr>
              <a:xfrm>
                <a:off x="5942914" y="3967299"/>
                <a:ext cx="306171" cy="306910"/>
                <a:chOff x="5937564" y="3833745"/>
                <a:chExt cx="306171" cy="306910"/>
              </a:xfrm>
            </p:grpSpPr>
            <p:sp>
              <p:nvSpPr>
                <p:cNvPr id="93" name="Freeform 94">
                  <a:extLst>
                    <a:ext uri="{FF2B5EF4-FFF2-40B4-BE49-F238E27FC236}">
                      <a16:creationId xmlns:a16="http://schemas.microsoft.com/office/drawing/2014/main" id="{D27B5117-4FAE-6C94-9E34-AB9EEAD351A2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937564" y="3833745"/>
                  <a:ext cx="306171" cy="306910"/>
                </a:xfrm>
                <a:custGeom>
                  <a:avLst/>
                  <a:gdLst>
                    <a:gd name="T0" fmla="*/ 0 w 1052"/>
                    <a:gd name="T1" fmla="*/ 526 h 1052"/>
                    <a:gd name="T2" fmla="*/ 0 w 1052"/>
                    <a:gd name="T3" fmla="*/ 526 h 1052"/>
                    <a:gd name="T4" fmla="*/ 526 w 1052"/>
                    <a:gd name="T5" fmla="*/ 0 h 1052"/>
                    <a:gd name="T6" fmla="*/ 1052 w 1052"/>
                    <a:gd name="T7" fmla="*/ 526 h 1052"/>
                    <a:gd name="T8" fmla="*/ 1052 w 1052"/>
                    <a:gd name="T9" fmla="*/ 526 h 1052"/>
                    <a:gd name="T10" fmla="*/ 526 w 1052"/>
                    <a:gd name="T11" fmla="*/ 1052 h 1052"/>
                    <a:gd name="T12" fmla="*/ 526 w 1052"/>
                    <a:gd name="T13" fmla="*/ 1052 h 1052"/>
                    <a:gd name="T14" fmla="*/ 0 w 1052"/>
                    <a:gd name="T15" fmla="*/ 526 h 10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52" h="1052">
                      <a:moveTo>
                        <a:pt x="0" y="526"/>
                      </a:moveTo>
                      <a:cubicBezTo>
                        <a:pt x="0" y="526"/>
                        <a:pt x="0" y="526"/>
                        <a:pt x="0" y="526"/>
                      </a:cubicBezTo>
                      <a:cubicBezTo>
                        <a:pt x="0" y="236"/>
                        <a:pt x="236" y="0"/>
                        <a:pt x="526" y="0"/>
                      </a:cubicBezTo>
                      <a:cubicBezTo>
                        <a:pt x="817" y="0"/>
                        <a:pt x="1052" y="236"/>
                        <a:pt x="1052" y="526"/>
                      </a:cubicBezTo>
                      <a:cubicBezTo>
                        <a:pt x="1052" y="526"/>
                        <a:pt x="1052" y="526"/>
                        <a:pt x="1052" y="526"/>
                      </a:cubicBezTo>
                      <a:cubicBezTo>
                        <a:pt x="1052" y="817"/>
                        <a:pt x="817" y="1052"/>
                        <a:pt x="526" y="1052"/>
                      </a:cubicBezTo>
                      <a:cubicBezTo>
                        <a:pt x="526" y="1052"/>
                        <a:pt x="526" y="1052"/>
                        <a:pt x="526" y="1052"/>
                      </a:cubicBezTo>
                      <a:cubicBezTo>
                        <a:pt x="236" y="1052"/>
                        <a:pt x="0" y="817"/>
                        <a:pt x="0" y="52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vert="horz" wrap="square" lIns="88641" tIns="44321" rIns="88641" bIns="4432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rgbClr val="6E6F73"/>
                    </a:solidFill>
                  </a:endParaRPr>
                </a:p>
              </p:txBody>
            </p:sp>
            <p:sp>
              <p:nvSpPr>
                <p:cNvPr id="94" name="Freeform 95">
                  <a:extLst>
                    <a:ext uri="{FF2B5EF4-FFF2-40B4-BE49-F238E27FC236}">
                      <a16:creationId xmlns:a16="http://schemas.microsoft.com/office/drawing/2014/main" id="{E4562647-D529-9D5C-F409-227403CA008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6053995" y="3876005"/>
                  <a:ext cx="120251" cy="224731"/>
                </a:xfrm>
                <a:custGeom>
                  <a:avLst/>
                  <a:gdLst>
                    <a:gd name="T0" fmla="*/ 66 w 976"/>
                    <a:gd name="T1" fmla="*/ 1824 h 1824"/>
                    <a:gd name="T2" fmla="*/ 0 w 976"/>
                    <a:gd name="T3" fmla="*/ 1758 h 1824"/>
                    <a:gd name="T4" fmla="*/ 843 w 976"/>
                    <a:gd name="T5" fmla="*/ 912 h 1824"/>
                    <a:gd name="T6" fmla="*/ 0 w 976"/>
                    <a:gd name="T7" fmla="*/ 66 h 1824"/>
                    <a:gd name="T8" fmla="*/ 66 w 976"/>
                    <a:gd name="T9" fmla="*/ 0 h 1824"/>
                    <a:gd name="T10" fmla="*/ 976 w 976"/>
                    <a:gd name="T11" fmla="*/ 912 h 1824"/>
                    <a:gd name="T12" fmla="*/ 66 w 976"/>
                    <a:gd name="T13" fmla="*/ 1824 h 1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76" h="1824">
                      <a:moveTo>
                        <a:pt x="66" y="1824"/>
                      </a:moveTo>
                      <a:lnTo>
                        <a:pt x="0" y="1758"/>
                      </a:lnTo>
                      <a:lnTo>
                        <a:pt x="843" y="912"/>
                      </a:lnTo>
                      <a:lnTo>
                        <a:pt x="0" y="66"/>
                      </a:lnTo>
                      <a:lnTo>
                        <a:pt x="66" y="0"/>
                      </a:lnTo>
                      <a:lnTo>
                        <a:pt x="976" y="912"/>
                      </a:lnTo>
                      <a:lnTo>
                        <a:pt x="66" y="18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8641" tIns="44321" rIns="88641" bIns="4432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rgbClr val="6E6F73"/>
                    </a:solidFill>
                  </a:endParaRPr>
                </a:p>
              </p:txBody>
            </p:sp>
          </p:grpSp>
        </p:grpSp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E91E98CA-1121-926F-59EC-10A7331D36E2}"/>
                </a:ext>
              </a:extLst>
            </p:cNvPr>
            <p:cNvGrpSpPr/>
            <p:nvPr/>
          </p:nvGrpSpPr>
          <p:grpSpPr>
            <a:xfrm>
              <a:off x="7351182" y="4213392"/>
              <a:ext cx="4212167" cy="394792"/>
              <a:chOff x="2147401" y="956436"/>
              <a:chExt cx="2222082" cy="394792"/>
            </a:xfrm>
          </p:grpSpPr>
          <p:sp>
            <p:nvSpPr>
              <p:cNvPr id="89" name="Rectangle 119">
                <a:extLst>
                  <a:ext uri="{FF2B5EF4-FFF2-40B4-BE49-F238E27FC236}">
                    <a16:creationId xmlns:a16="http://schemas.microsoft.com/office/drawing/2014/main" id="{4FF57494-5384-9267-DAFD-4DE38B3B8909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期待効果</a:t>
                </a:r>
                <a:endParaRPr kumimoji="1" lang="en-US" sz="2000" dirty="0">
                  <a:solidFill>
                    <a:srgbClr val="2E3558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endParaRPr>
              </a:p>
            </p:txBody>
          </p:sp>
          <p:cxnSp>
            <p:nvCxnSpPr>
              <p:cNvPr id="90" name="Straight Connector 120">
                <a:extLst>
                  <a:ext uri="{FF2B5EF4-FFF2-40B4-BE49-F238E27FC236}">
                    <a16:creationId xmlns:a16="http://schemas.microsoft.com/office/drawing/2014/main" id="{1A7A98BC-4061-A272-8977-FF93C9CF60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E307F6B5-5A92-DAC7-D728-B7649C8A3BC1}"/>
                </a:ext>
              </a:extLst>
            </p:cNvPr>
            <p:cNvGrpSpPr/>
            <p:nvPr/>
          </p:nvGrpSpPr>
          <p:grpSpPr>
            <a:xfrm>
              <a:off x="3608915" y="1450942"/>
              <a:ext cx="3138393" cy="394792"/>
              <a:chOff x="2147401" y="956436"/>
              <a:chExt cx="2222082" cy="394792"/>
            </a:xfrm>
          </p:grpSpPr>
          <p:sp>
            <p:nvSpPr>
              <p:cNvPr id="87" name="Rectangle 119">
                <a:extLst>
                  <a:ext uri="{FF2B5EF4-FFF2-40B4-BE49-F238E27FC236}">
                    <a16:creationId xmlns:a16="http://schemas.microsoft.com/office/drawing/2014/main" id="{FD5271E2-AB05-DF39-1364-4399D589F220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現在の</a:t>
                </a:r>
                <a:r>
                  <a:rPr kumimoji="1" lang="en-US" altLang="ja-JP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SC</a:t>
                </a:r>
                <a:r>
                  <a:rPr kumimoji="1" lang="ja-JP" altLang="en-US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高度化の課題</a:t>
                </a:r>
                <a:endParaRPr kumimoji="1" lang="en-US" sz="2000" dirty="0">
                  <a:solidFill>
                    <a:srgbClr val="2E3558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endParaRPr>
              </a:p>
            </p:txBody>
          </p:sp>
          <p:cxnSp>
            <p:nvCxnSpPr>
              <p:cNvPr id="88" name="Straight Connector 120">
                <a:extLst>
                  <a:ext uri="{FF2B5EF4-FFF2-40B4-BE49-F238E27FC236}">
                    <a16:creationId xmlns:a16="http://schemas.microsoft.com/office/drawing/2014/main" id="{536AFF7C-A45B-0AB3-98E9-DF73B9BBDD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BB335CC-01EB-CE41-FDCC-6836C8E6D979}"/>
                </a:ext>
              </a:extLst>
            </p:cNvPr>
            <p:cNvGrpSpPr/>
            <p:nvPr/>
          </p:nvGrpSpPr>
          <p:grpSpPr>
            <a:xfrm>
              <a:off x="7351182" y="1450942"/>
              <a:ext cx="4212167" cy="394792"/>
              <a:chOff x="2147401" y="956436"/>
              <a:chExt cx="2222082" cy="394792"/>
            </a:xfrm>
          </p:grpSpPr>
          <p:sp>
            <p:nvSpPr>
              <p:cNvPr id="85" name="Rectangle 119">
                <a:extLst>
                  <a:ext uri="{FF2B5EF4-FFF2-40B4-BE49-F238E27FC236}">
                    <a16:creationId xmlns:a16="http://schemas.microsoft.com/office/drawing/2014/main" id="{C08226EB-FD86-E830-2ABC-A4D179D4BC08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ja-JP" altLang="en-US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取組内容</a:t>
                </a:r>
                <a:endParaRPr kumimoji="1" lang="en-US" sz="2000" dirty="0">
                  <a:solidFill>
                    <a:srgbClr val="2E3558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endParaRPr>
              </a:p>
            </p:txBody>
          </p:sp>
          <p:cxnSp>
            <p:nvCxnSpPr>
              <p:cNvPr id="86" name="Straight Connector 120">
                <a:extLst>
                  <a:ext uri="{FF2B5EF4-FFF2-40B4-BE49-F238E27FC236}">
                    <a16:creationId xmlns:a16="http://schemas.microsoft.com/office/drawing/2014/main" id="{A448675E-75F2-99A2-EF83-D0963EAC3A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Rectangle 119">
              <a:extLst>
                <a:ext uri="{FF2B5EF4-FFF2-40B4-BE49-F238E27FC236}">
                  <a16:creationId xmlns:a16="http://schemas.microsoft.com/office/drawing/2014/main" id="{93DFE7D4-67F7-698A-3611-73A2F8F79BA8}"/>
                </a:ext>
              </a:extLst>
            </p:cNvPr>
            <p:cNvSpPr/>
            <p:nvPr/>
          </p:nvSpPr>
          <p:spPr>
            <a:xfrm>
              <a:off x="3608915" y="1826415"/>
              <a:ext cx="3138393" cy="1642797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（サプライチェーン上の課題に</a:t>
              </a:r>
              <a:br>
                <a:rPr kumimoji="1" lang="en-US" altLang="ja-JP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</a:br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ついて記載ください）</a:t>
              </a:r>
              <a:endParaRPr kumimoji="1" 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  <p:sp>
          <p:nvSpPr>
            <p:cNvPr id="83" name="Rectangle 119">
              <a:extLst>
                <a:ext uri="{FF2B5EF4-FFF2-40B4-BE49-F238E27FC236}">
                  <a16:creationId xmlns:a16="http://schemas.microsoft.com/office/drawing/2014/main" id="{24C3E91A-0CC7-A3EB-3BD7-7A73E4C172DC}"/>
                </a:ext>
              </a:extLst>
            </p:cNvPr>
            <p:cNvSpPr/>
            <p:nvPr/>
          </p:nvSpPr>
          <p:spPr>
            <a:xfrm>
              <a:off x="7351182" y="1826415"/>
              <a:ext cx="4212167" cy="1642797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（取り組み内容を簡潔に記載ください）</a:t>
              </a:r>
              <a:endParaRPr kumimoji="1" 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  <p:sp>
          <p:nvSpPr>
            <p:cNvPr id="84" name="Rectangle 119">
              <a:extLst>
                <a:ext uri="{FF2B5EF4-FFF2-40B4-BE49-F238E27FC236}">
                  <a16:creationId xmlns:a16="http://schemas.microsoft.com/office/drawing/2014/main" id="{03360A83-0BA4-D56D-8DE1-C929BCA32B6F}"/>
                </a:ext>
              </a:extLst>
            </p:cNvPr>
            <p:cNvSpPr/>
            <p:nvPr/>
          </p:nvSpPr>
          <p:spPr>
            <a:xfrm>
              <a:off x="7351182" y="4572000"/>
              <a:ext cx="4212167" cy="1589088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（サプライチェーン強靭化に対する期待成果・目標を記載ください）</a:t>
              </a:r>
              <a:endParaRPr kumimoji="1" 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</p:grp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7B7319A-93EA-D0A5-02DC-64B7CFE2ECAD}"/>
              </a:ext>
            </a:extLst>
          </p:cNvPr>
          <p:cNvSpPr/>
          <p:nvPr/>
        </p:nvSpPr>
        <p:spPr>
          <a:xfrm>
            <a:off x="10285663" y="380754"/>
            <a:ext cx="1260909" cy="473158"/>
          </a:xfrm>
          <a:prstGeom prst="rect">
            <a:avLst/>
          </a:prstGeom>
          <a:solidFill>
            <a:srgbClr val="6E6F7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>
                <a:solidFill>
                  <a:srgbClr val="FFFFFF"/>
                </a:solidFill>
              </a:rPr>
              <a:t>企業ロゴ</a:t>
            </a:r>
            <a:endParaRPr kumimoji="1" lang="en-US" sz="2000" dirty="0">
              <a:solidFill>
                <a:srgbClr val="FFFFFF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13B823F6-913A-C276-2C88-2382A74B0FD6}"/>
              </a:ext>
            </a:extLst>
          </p:cNvPr>
          <p:cNvSpPr/>
          <p:nvPr/>
        </p:nvSpPr>
        <p:spPr>
          <a:xfrm>
            <a:off x="628650" y="89159"/>
            <a:ext cx="7129312" cy="315101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E6F7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400" dirty="0">
                <a:solidFill>
                  <a:srgbClr val="575757"/>
                </a:solidFill>
              </a:rPr>
              <a:t>デジタル技術を活用したサプライチェーンの高度化支援事業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830B20-D6A0-43B1-84FE-4374EEF44B3D}"/>
              </a:ext>
            </a:extLst>
          </p:cNvPr>
          <p:cNvSpPr txBox="1"/>
          <p:nvPr/>
        </p:nvSpPr>
        <p:spPr>
          <a:xfrm>
            <a:off x="5637402" y="2973897"/>
            <a:ext cx="914400" cy="91440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err="1">
              <a:solidFill>
                <a:srgbClr val="575757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57980E-12EA-9C93-9C6D-1B1364F81817}"/>
              </a:ext>
            </a:extLst>
          </p:cNvPr>
          <p:cNvSpPr txBox="1"/>
          <p:nvPr/>
        </p:nvSpPr>
        <p:spPr>
          <a:xfrm>
            <a:off x="11048825" y="45030"/>
            <a:ext cx="995494" cy="299479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rgbClr val="575757"/>
                </a:solidFill>
              </a:rPr>
              <a:t>様式第</a:t>
            </a:r>
            <a:r>
              <a:rPr kumimoji="1" lang="en-US" altLang="ja-JP" sz="1200" dirty="0">
                <a:solidFill>
                  <a:srgbClr val="575757"/>
                </a:solidFill>
              </a:rPr>
              <a:t>3-2</a:t>
            </a:r>
            <a:endParaRPr kumimoji="1" lang="ja-JP" altLang="en-US" sz="1200" dirty="0" err="1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09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>
            <a:extLst>
              <a:ext uri="{FF2B5EF4-FFF2-40B4-BE49-F238E27FC236}">
                <a16:creationId xmlns:a16="http://schemas.microsoft.com/office/drawing/2014/main" id="{D1157000-9655-02EE-DA23-186A1A9D71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75050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404" imgH="405" progId="TCLayout.ActiveDocument.1">
                  <p:embed/>
                </p:oleObj>
              </mc:Choice>
              <mc:Fallback>
                <p:oleObj name="think-cell スライド" r:id="rId3" imgW="404" imgH="405" progId="TCLayout.ActiveDocument.1">
                  <p:embed/>
                  <p:pic>
                    <p:nvPicPr>
                      <p:cNvPr id="4" name="オブジェクト 3" hidden="1">
                        <a:extLst>
                          <a:ext uri="{FF2B5EF4-FFF2-40B4-BE49-F238E27FC236}">
                            <a16:creationId xmlns:a16="http://schemas.microsoft.com/office/drawing/2014/main" id="{D1157000-9655-02EE-DA23-186A1A9D71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325" y="476750"/>
            <a:ext cx="10933350" cy="443198"/>
          </a:xfrm>
        </p:spPr>
        <p:txBody>
          <a:bodyPr vert="horz"/>
          <a:lstStyle/>
          <a:p>
            <a:r>
              <a:rPr lang="en-US" altLang="ja-JP" sz="3200" dirty="0">
                <a:solidFill>
                  <a:schemeClr val="accent6"/>
                </a:solidFill>
              </a:rPr>
              <a:t>Company name</a:t>
            </a:r>
            <a:r>
              <a:rPr lang="ja-JP" altLang="en-US" sz="3200" dirty="0">
                <a:solidFill>
                  <a:schemeClr val="accent6"/>
                </a:solidFill>
              </a:rPr>
              <a:t>：</a:t>
            </a:r>
            <a:r>
              <a:rPr lang="en-US" altLang="ja-JP" sz="3200" dirty="0">
                <a:solidFill>
                  <a:schemeClr val="accent6"/>
                </a:solidFill>
              </a:rPr>
              <a:t>Project Name</a:t>
            </a:r>
          </a:p>
        </p:txBody>
      </p:sp>
      <p:sp>
        <p:nvSpPr>
          <p:cNvPr id="7" name="Rectangle 119">
            <a:extLst>
              <a:ext uri="{FF2B5EF4-FFF2-40B4-BE49-F238E27FC236}">
                <a16:creationId xmlns:a16="http://schemas.microsoft.com/office/drawing/2014/main" id="{A01E3854-9954-2B2B-DCEC-5FD6D996F9EB}"/>
              </a:ext>
            </a:extLst>
          </p:cNvPr>
          <p:cNvSpPr/>
          <p:nvPr/>
        </p:nvSpPr>
        <p:spPr>
          <a:xfrm>
            <a:off x="628649" y="1838036"/>
            <a:ext cx="2758017" cy="4323052"/>
          </a:xfrm>
          <a:prstGeom prst="rect">
            <a:avLst/>
          </a:prstGeom>
          <a:solidFill>
            <a:srgbClr val="F2F2F2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6"/>
              </a:buClr>
            </a:pP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Address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Employees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Year of the establishment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Business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  <a:endParaRPr kumimoji="1" lang="en-US" altLang="ja-JP" dirty="0">
              <a:solidFill>
                <a:schemeClr val="tx1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kumimoji="1" lang="en-US" altLang="ja-JP" dirty="0">
              <a:solidFill>
                <a:srgbClr val="575757"/>
              </a:solidFill>
              <a:latin typeface="Trebuchet MS" panose="020B0603020202020204" pitchFamily="34" charset="0"/>
              <a:ea typeface="Meiryo UI" panose="020B0604030504040204" pitchFamily="50" charset="-128"/>
              <a:sym typeface="Trebuchet MS" panose="020B0603020202020204" pitchFamily="34" charset="0"/>
            </a:endParaRPr>
          </a:p>
          <a:p>
            <a:pPr>
              <a:buClr>
                <a:schemeClr val="accent6"/>
              </a:buClr>
            </a:pPr>
            <a:r>
              <a: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Corporate website</a:t>
            </a:r>
          </a:p>
          <a:p>
            <a:pPr marL="393750" lvl="1" indent="-285750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chemeClr val="tx1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Ｘｘ</a:t>
            </a:r>
          </a:p>
        </p:txBody>
      </p:sp>
      <p:sp>
        <p:nvSpPr>
          <p:cNvPr id="44" name="Rectangle 119">
            <a:extLst>
              <a:ext uri="{FF2B5EF4-FFF2-40B4-BE49-F238E27FC236}">
                <a16:creationId xmlns:a16="http://schemas.microsoft.com/office/drawing/2014/main" id="{10A90633-60CC-8402-FA18-BDA0ED87A202}"/>
              </a:ext>
            </a:extLst>
          </p:cNvPr>
          <p:cNvSpPr/>
          <p:nvPr/>
        </p:nvSpPr>
        <p:spPr>
          <a:xfrm>
            <a:off x="628650" y="1430868"/>
            <a:ext cx="2758017" cy="414866"/>
          </a:xfrm>
          <a:prstGeom prst="rect">
            <a:avLst/>
          </a:prstGeom>
          <a:solidFill>
            <a:srgbClr val="9A9A9A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indent="-228600" algn="ctr"/>
            <a:r>
              <a:rPr kumimoji="1" lang="en-US" altLang="ja-JP" dirty="0">
                <a:solidFill>
                  <a:srgbClr val="FFFFFF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rPr>
              <a:t>Basics Information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D925377-4A97-E207-F7E9-A2E9BC5D2BCB}"/>
              </a:ext>
            </a:extLst>
          </p:cNvPr>
          <p:cNvSpPr/>
          <p:nvPr/>
        </p:nvSpPr>
        <p:spPr>
          <a:xfrm>
            <a:off x="549138" y="128915"/>
            <a:ext cx="7129312" cy="315101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E6F7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400" dirty="0">
                <a:solidFill>
                  <a:srgbClr val="575757"/>
                </a:solidFill>
              </a:rPr>
              <a:t>Program for Upgrading Supply Chains through Digital Technology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427294-0159-22F9-091D-033BA6F58A0F}"/>
              </a:ext>
            </a:extLst>
          </p:cNvPr>
          <p:cNvSpPr/>
          <p:nvPr/>
        </p:nvSpPr>
        <p:spPr>
          <a:xfrm>
            <a:off x="10302441" y="380754"/>
            <a:ext cx="1260909" cy="473158"/>
          </a:xfrm>
          <a:prstGeom prst="rect">
            <a:avLst/>
          </a:prstGeom>
          <a:solidFill>
            <a:srgbClr val="6E6F73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sz="1600" dirty="0">
                <a:solidFill>
                  <a:srgbClr val="FFFFFF"/>
                </a:solidFill>
              </a:rPr>
              <a:t>corporate Logo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129A38E-2B87-811C-F3C5-A03FFDE62C02}"/>
              </a:ext>
            </a:extLst>
          </p:cNvPr>
          <p:cNvGrpSpPr/>
          <p:nvPr/>
        </p:nvGrpSpPr>
        <p:grpSpPr>
          <a:xfrm>
            <a:off x="3608915" y="1450942"/>
            <a:ext cx="7954434" cy="4710146"/>
            <a:chOff x="3608915" y="1450942"/>
            <a:chExt cx="7954434" cy="4710146"/>
          </a:xfrm>
        </p:grpSpPr>
        <p:grpSp>
          <p:nvGrpSpPr>
            <p:cNvPr id="13" name="Group 7">
              <a:extLst>
                <a:ext uri="{FF2B5EF4-FFF2-40B4-BE49-F238E27FC236}">
                  <a16:creationId xmlns:a16="http://schemas.microsoft.com/office/drawing/2014/main" id="{37FC6C00-FA11-C2E9-7B6D-81D68C7B27EE}"/>
                </a:ext>
              </a:extLst>
            </p:cNvPr>
            <p:cNvGrpSpPr/>
            <p:nvPr/>
          </p:nvGrpSpPr>
          <p:grpSpPr>
            <a:xfrm>
              <a:off x="6823893" y="2081213"/>
              <a:ext cx="306171" cy="4079081"/>
              <a:chOff x="5942914" y="2081213"/>
              <a:chExt cx="306171" cy="4079081"/>
            </a:xfrm>
          </p:grpSpPr>
          <p:cxnSp>
            <p:nvCxnSpPr>
              <p:cNvPr id="27" name="Straight Connector 8">
                <a:extLst>
                  <a:ext uri="{FF2B5EF4-FFF2-40B4-BE49-F238E27FC236}">
                    <a16:creationId xmlns:a16="http://schemas.microsoft.com/office/drawing/2014/main" id="{C3930007-B15A-1254-0C58-DD008F93D6F4}"/>
                  </a:ext>
                </a:extLst>
              </p:cNvPr>
              <p:cNvCxnSpPr/>
              <p:nvPr/>
            </p:nvCxnSpPr>
            <p:spPr>
              <a:xfrm>
                <a:off x="6096000" y="2081213"/>
                <a:ext cx="0" cy="4079081"/>
              </a:xfrm>
              <a:prstGeom prst="line">
                <a:avLst/>
              </a:prstGeom>
              <a:ln w="9525" cap="rnd">
                <a:solidFill>
                  <a:srgbClr val="9A9A9A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up 9">
                <a:extLst>
                  <a:ext uri="{FF2B5EF4-FFF2-40B4-BE49-F238E27FC236}">
                    <a16:creationId xmlns:a16="http://schemas.microsoft.com/office/drawing/2014/main" id="{16BD8470-7D33-FE63-B8E8-73F43316991B}"/>
                  </a:ext>
                </a:extLst>
              </p:cNvPr>
              <p:cNvGrpSpPr/>
              <p:nvPr/>
            </p:nvGrpSpPr>
            <p:grpSpPr>
              <a:xfrm>
                <a:off x="5942914" y="3967299"/>
                <a:ext cx="306171" cy="306910"/>
                <a:chOff x="5937564" y="3833745"/>
                <a:chExt cx="306171" cy="306910"/>
              </a:xfrm>
            </p:grpSpPr>
            <p:sp>
              <p:nvSpPr>
                <p:cNvPr id="29" name="Freeform 94">
                  <a:extLst>
                    <a:ext uri="{FF2B5EF4-FFF2-40B4-BE49-F238E27FC236}">
                      <a16:creationId xmlns:a16="http://schemas.microsoft.com/office/drawing/2014/main" id="{B08EEAEE-B201-E540-626E-9350384F7A71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937564" y="3833745"/>
                  <a:ext cx="306171" cy="306910"/>
                </a:xfrm>
                <a:custGeom>
                  <a:avLst/>
                  <a:gdLst>
                    <a:gd name="T0" fmla="*/ 0 w 1052"/>
                    <a:gd name="T1" fmla="*/ 526 h 1052"/>
                    <a:gd name="T2" fmla="*/ 0 w 1052"/>
                    <a:gd name="T3" fmla="*/ 526 h 1052"/>
                    <a:gd name="T4" fmla="*/ 526 w 1052"/>
                    <a:gd name="T5" fmla="*/ 0 h 1052"/>
                    <a:gd name="T6" fmla="*/ 1052 w 1052"/>
                    <a:gd name="T7" fmla="*/ 526 h 1052"/>
                    <a:gd name="T8" fmla="*/ 1052 w 1052"/>
                    <a:gd name="T9" fmla="*/ 526 h 1052"/>
                    <a:gd name="T10" fmla="*/ 526 w 1052"/>
                    <a:gd name="T11" fmla="*/ 1052 h 1052"/>
                    <a:gd name="T12" fmla="*/ 526 w 1052"/>
                    <a:gd name="T13" fmla="*/ 1052 h 1052"/>
                    <a:gd name="T14" fmla="*/ 0 w 1052"/>
                    <a:gd name="T15" fmla="*/ 526 h 10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52" h="1052">
                      <a:moveTo>
                        <a:pt x="0" y="526"/>
                      </a:moveTo>
                      <a:cubicBezTo>
                        <a:pt x="0" y="526"/>
                        <a:pt x="0" y="526"/>
                        <a:pt x="0" y="526"/>
                      </a:cubicBezTo>
                      <a:cubicBezTo>
                        <a:pt x="0" y="236"/>
                        <a:pt x="236" y="0"/>
                        <a:pt x="526" y="0"/>
                      </a:cubicBezTo>
                      <a:cubicBezTo>
                        <a:pt x="817" y="0"/>
                        <a:pt x="1052" y="236"/>
                        <a:pt x="1052" y="526"/>
                      </a:cubicBezTo>
                      <a:cubicBezTo>
                        <a:pt x="1052" y="526"/>
                        <a:pt x="1052" y="526"/>
                        <a:pt x="1052" y="526"/>
                      </a:cubicBezTo>
                      <a:cubicBezTo>
                        <a:pt x="1052" y="817"/>
                        <a:pt x="817" y="1052"/>
                        <a:pt x="526" y="1052"/>
                      </a:cubicBezTo>
                      <a:cubicBezTo>
                        <a:pt x="526" y="1052"/>
                        <a:pt x="526" y="1052"/>
                        <a:pt x="526" y="1052"/>
                      </a:cubicBezTo>
                      <a:cubicBezTo>
                        <a:pt x="236" y="1052"/>
                        <a:pt x="0" y="817"/>
                        <a:pt x="0" y="52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vert="horz" wrap="square" lIns="88641" tIns="44321" rIns="88641" bIns="4432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rgbClr val="6E6F73"/>
                    </a:solidFill>
                  </a:endParaRPr>
                </a:p>
              </p:txBody>
            </p:sp>
            <p:sp>
              <p:nvSpPr>
                <p:cNvPr id="30" name="Freeform 95">
                  <a:extLst>
                    <a:ext uri="{FF2B5EF4-FFF2-40B4-BE49-F238E27FC236}">
                      <a16:creationId xmlns:a16="http://schemas.microsoft.com/office/drawing/2014/main" id="{95054B8A-7F85-C929-DA9B-6CED2E05E94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6053995" y="3876005"/>
                  <a:ext cx="120251" cy="224731"/>
                </a:xfrm>
                <a:custGeom>
                  <a:avLst/>
                  <a:gdLst>
                    <a:gd name="T0" fmla="*/ 66 w 976"/>
                    <a:gd name="T1" fmla="*/ 1824 h 1824"/>
                    <a:gd name="T2" fmla="*/ 0 w 976"/>
                    <a:gd name="T3" fmla="*/ 1758 h 1824"/>
                    <a:gd name="T4" fmla="*/ 843 w 976"/>
                    <a:gd name="T5" fmla="*/ 912 h 1824"/>
                    <a:gd name="T6" fmla="*/ 0 w 976"/>
                    <a:gd name="T7" fmla="*/ 66 h 1824"/>
                    <a:gd name="T8" fmla="*/ 66 w 976"/>
                    <a:gd name="T9" fmla="*/ 0 h 1824"/>
                    <a:gd name="T10" fmla="*/ 976 w 976"/>
                    <a:gd name="T11" fmla="*/ 912 h 1824"/>
                    <a:gd name="T12" fmla="*/ 66 w 976"/>
                    <a:gd name="T13" fmla="*/ 1824 h 1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76" h="1824">
                      <a:moveTo>
                        <a:pt x="66" y="1824"/>
                      </a:moveTo>
                      <a:lnTo>
                        <a:pt x="0" y="1758"/>
                      </a:lnTo>
                      <a:lnTo>
                        <a:pt x="843" y="912"/>
                      </a:lnTo>
                      <a:lnTo>
                        <a:pt x="0" y="66"/>
                      </a:lnTo>
                      <a:lnTo>
                        <a:pt x="66" y="0"/>
                      </a:lnTo>
                      <a:lnTo>
                        <a:pt x="976" y="912"/>
                      </a:lnTo>
                      <a:lnTo>
                        <a:pt x="66" y="18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8641" tIns="44321" rIns="88641" bIns="44321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rgbClr val="6E6F73"/>
                    </a:solidFill>
                  </a:endParaRPr>
                </a:p>
              </p:txBody>
            </p:sp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21AC196B-9538-95ED-D83E-98E30648F800}"/>
                </a:ext>
              </a:extLst>
            </p:cNvPr>
            <p:cNvGrpSpPr/>
            <p:nvPr/>
          </p:nvGrpSpPr>
          <p:grpSpPr>
            <a:xfrm>
              <a:off x="7351182" y="4213392"/>
              <a:ext cx="4212167" cy="394792"/>
              <a:chOff x="2147401" y="956436"/>
              <a:chExt cx="2222082" cy="394792"/>
            </a:xfrm>
          </p:grpSpPr>
          <p:sp>
            <p:nvSpPr>
              <p:cNvPr id="25" name="Rectangle 119">
                <a:extLst>
                  <a:ext uri="{FF2B5EF4-FFF2-40B4-BE49-F238E27FC236}">
                    <a16:creationId xmlns:a16="http://schemas.microsoft.com/office/drawing/2014/main" id="{5FD3D9A9-F419-4196-A6D3-C4B9622F851A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en-US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Expected outcome</a:t>
                </a:r>
              </a:p>
            </p:txBody>
          </p:sp>
          <p:cxnSp>
            <p:nvCxnSpPr>
              <p:cNvPr id="26" name="Straight Connector 120">
                <a:extLst>
                  <a:ext uri="{FF2B5EF4-FFF2-40B4-BE49-F238E27FC236}">
                    <a16:creationId xmlns:a16="http://schemas.microsoft.com/office/drawing/2014/main" id="{CDEC1FD3-0098-6F61-5D97-0D2E31870D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E73F1CD-5B03-C2DC-21BE-78A5FDAD1AA7}"/>
                </a:ext>
              </a:extLst>
            </p:cNvPr>
            <p:cNvGrpSpPr/>
            <p:nvPr/>
          </p:nvGrpSpPr>
          <p:grpSpPr>
            <a:xfrm>
              <a:off x="3608915" y="1450942"/>
              <a:ext cx="3138393" cy="394792"/>
              <a:chOff x="2147401" y="956436"/>
              <a:chExt cx="2222082" cy="394792"/>
            </a:xfrm>
          </p:grpSpPr>
          <p:sp>
            <p:nvSpPr>
              <p:cNvPr id="23" name="Rectangle 119">
                <a:extLst>
                  <a:ext uri="{FF2B5EF4-FFF2-40B4-BE49-F238E27FC236}">
                    <a16:creationId xmlns:a16="http://schemas.microsoft.com/office/drawing/2014/main" id="{87EA92A4-A8C6-78E0-C785-668B555A3928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en-US" altLang="ja-JP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Current issues about</a:t>
                </a:r>
              </a:p>
              <a:p>
                <a:r>
                  <a:rPr kumimoji="1" lang="en-US" altLang="ja-JP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supply chain resilience</a:t>
                </a:r>
              </a:p>
            </p:txBody>
          </p:sp>
          <p:cxnSp>
            <p:nvCxnSpPr>
              <p:cNvPr id="24" name="Straight Connector 120">
                <a:extLst>
                  <a:ext uri="{FF2B5EF4-FFF2-40B4-BE49-F238E27FC236}">
                    <a16:creationId xmlns:a16="http://schemas.microsoft.com/office/drawing/2014/main" id="{627CB42A-BB6C-4DC6-3331-D39178228F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6CC6734E-C11F-002E-13F1-A04B1238F061}"/>
                </a:ext>
              </a:extLst>
            </p:cNvPr>
            <p:cNvGrpSpPr/>
            <p:nvPr/>
          </p:nvGrpSpPr>
          <p:grpSpPr>
            <a:xfrm>
              <a:off x="7351182" y="1450942"/>
              <a:ext cx="4212167" cy="394792"/>
              <a:chOff x="2147401" y="956436"/>
              <a:chExt cx="2222082" cy="394792"/>
            </a:xfrm>
          </p:grpSpPr>
          <p:sp>
            <p:nvSpPr>
              <p:cNvPr id="21" name="Rectangle 119">
                <a:extLst>
                  <a:ext uri="{FF2B5EF4-FFF2-40B4-BE49-F238E27FC236}">
                    <a16:creationId xmlns:a16="http://schemas.microsoft.com/office/drawing/2014/main" id="{28E1E2FF-69A2-1FAB-4E76-9212FD59FAC6}"/>
                  </a:ext>
                </a:extLst>
              </p:cNvPr>
              <p:cNvSpPr/>
              <p:nvPr/>
            </p:nvSpPr>
            <p:spPr>
              <a:xfrm>
                <a:off x="2147401" y="956436"/>
                <a:ext cx="2222082" cy="394792"/>
              </a:xfrm>
              <a:prstGeom prst="rect">
                <a:avLst/>
              </a:prstGeom>
              <a:noFill/>
              <a:ln w="9525" cap="rnd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rnd" cmpd="sng" algn="ctr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0" tIns="45720" rIns="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en-US" altLang="ja-JP" sz="2000" dirty="0">
                    <a:solidFill>
                      <a:srgbClr val="2E3558"/>
                    </a:solidFill>
                    <a:latin typeface="Trebuchet MS" panose="020B0603020202020204" pitchFamily="34" charset="0"/>
                    <a:ea typeface="Meiryo UI" panose="020B0604030504040204" pitchFamily="50" charset="-128"/>
                    <a:sym typeface="Trebuchet MS" panose="020B0603020202020204" pitchFamily="34" charset="0"/>
                  </a:rPr>
                  <a:t>Details of the project</a:t>
                </a:r>
              </a:p>
            </p:txBody>
          </p:sp>
          <p:cxnSp>
            <p:nvCxnSpPr>
              <p:cNvPr id="22" name="Straight Connector 120">
                <a:extLst>
                  <a:ext uri="{FF2B5EF4-FFF2-40B4-BE49-F238E27FC236}">
                    <a16:creationId xmlns:a16="http://schemas.microsoft.com/office/drawing/2014/main" id="{64DE8B95-6280-5884-A5B5-9D5452AE7B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47401" y="1316119"/>
                <a:ext cx="2222082" cy="0"/>
              </a:xfrm>
              <a:prstGeom prst="line">
                <a:avLst/>
              </a:prstGeom>
              <a:ln w="9525" cap="rnd">
                <a:solidFill>
                  <a:schemeClr val="tx1">
                    <a:lumMod val="60000"/>
                    <a:lumOff val="40000"/>
                  </a:schemeClr>
                </a:solidFill>
                <a:prstDash val="solid"/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19">
              <a:extLst>
                <a:ext uri="{FF2B5EF4-FFF2-40B4-BE49-F238E27FC236}">
                  <a16:creationId xmlns:a16="http://schemas.microsoft.com/office/drawing/2014/main" id="{A204A5C6-2323-26BA-0067-80DFA0FB5B89}"/>
                </a:ext>
              </a:extLst>
            </p:cNvPr>
            <p:cNvSpPr/>
            <p:nvPr/>
          </p:nvSpPr>
          <p:spPr>
            <a:xfrm>
              <a:off x="3608915" y="1826415"/>
              <a:ext cx="3138393" cy="1642797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Ｘｘ</a:t>
              </a:r>
              <a:endPara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  <p:sp>
          <p:nvSpPr>
            <p:cNvPr id="18" name="Rectangle 119">
              <a:extLst>
                <a:ext uri="{FF2B5EF4-FFF2-40B4-BE49-F238E27FC236}">
                  <a16:creationId xmlns:a16="http://schemas.microsoft.com/office/drawing/2014/main" id="{4D1E88A3-4C31-ADA6-9A37-03C27202637D}"/>
                </a:ext>
              </a:extLst>
            </p:cNvPr>
            <p:cNvSpPr/>
            <p:nvPr/>
          </p:nvSpPr>
          <p:spPr>
            <a:xfrm>
              <a:off x="7351182" y="1826415"/>
              <a:ext cx="4212167" cy="1642797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Ｘｘ</a:t>
              </a:r>
              <a:endParaRPr kumimoji="1" lang="en-US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  <p:sp>
          <p:nvSpPr>
            <p:cNvPr id="19" name="Rectangle 119">
              <a:extLst>
                <a:ext uri="{FF2B5EF4-FFF2-40B4-BE49-F238E27FC236}">
                  <a16:creationId xmlns:a16="http://schemas.microsoft.com/office/drawing/2014/main" id="{EF66E77D-B883-2AE3-5841-F08ECD78718B}"/>
                </a:ext>
              </a:extLst>
            </p:cNvPr>
            <p:cNvSpPr/>
            <p:nvPr/>
          </p:nvSpPr>
          <p:spPr>
            <a:xfrm>
              <a:off x="7351182" y="4572000"/>
              <a:ext cx="4212167" cy="1589088"/>
            </a:xfrm>
            <a:prstGeom prst="rect">
              <a:avLst/>
            </a:prstGeom>
            <a:noFill/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EE89A"/>
                  </a:solidFill>
                </a14:hiddenFill>
              </a:ext>
              <a:ext uri="{91240B29-F687-4F45-9708-019B960494DF}">
                <a14:hiddenLine xmlns:a14="http://schemas.microsoft.com/office/drawing/2010/main" w="9525" cap="rnd" cmpd="sng" algn="ctr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72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indent="-228600"/>
              <a:r>
                <a:rPr kumimoji="1" lang="ja-JP" altLang="en-US" dirty="0">
                  <a:solidFill>
                    <a:srgbClr val="575757"/>
                  </a:solidFill>
                  <a:latin typeface="Trebuchet MS" panose="020B0603020202020204" pitchFamily="34" charset="0"/>
                  <a:ea typeface="Meiryo UI" panose="020B0604030504040204" pitchFamily="50" charset="-128"/>
                  <a:sym typeface="Trebuchet MS" panose="020B0603020202020204" pitchFamily="34" charset="0"/>
                </a:rPr>
                <a:t>Ｘｘ</a:t>
              </a:r>
              <a:endParaRPr kumimoji="1" lang="en-US" altLang="ja-JP" dirty="0">
                <a:solidFill>
                  <a:srgbClr val="575757"/>
                </a:solidFill>
                <a:latin typeface="Trebuchet MS" panose="020B0603020202020204" pitchFamily="34" charset="0"/>
                <a:ea typeface="Meiryo UI" panose="020B0604030504040204" pitchFamily="50" charset="-128"/>
                <a:sym typeface="Trebuchet MS" panose="020B0603020202020204" pitchFamily="34" charset="0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422974-015E-4DC2-9321-5906FD8B0E10}"/>
              </a:ext>
            </a:extLst>
          </p:cNvPr>
          <p:cNvSpPr txBox="1"/>
          <p:nvPr/>
        </p:nvSpPr>
        <p:spPr>
          <a:xfrm>
            <a:off x="11048825" y="45030"/>
            <a:ext cx="995494" cy="299479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dirty="0">
                <a:solidFill>
                  <a:srgbClr val="575757"/>
                </a:solidFill>
              </a:rPr>
              <a:t>様式第</a:t>
            </a:r>
            <a:r>
              <a:rPr kumimoji="1" lang="en-US" altLang="ja-JP" sz="1200" dirty="0">
                <a:solidFill>
                  <a:srgbClr val="575757"/>
                </a:solidFill>
              </a:rPr>
              <a:t>3-2</a:t>
            </a:r>
            <a:endParaRPr kumimoji="1" lang="ja-JP" altLang="en-US" sz="1200" dirty="0" err="1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56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9dcc26a-7131-49f4-a9eb-1c0521500c03"/>
  <p:tag name="THINKCELLPRESENTATIONDONOTDELETE" val="&lt;?xml version=&quot;1.0&quot; encoding=&quot;UTF-16&quot; standalone=&quot;yes&quot;?&gt;&lt;root reqver=&quot;23045&quot;&gt;&lt;version val=&quot;24188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EE4P_MASTERWIZARD_DRAFT" val="0"/>
  <p:tag name="EE4P_LANGUAGE_ID" val="1033"/>
  <p:tag name="EE4P_MASTERWIZARD_MARGINS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8_BCG Grid 16:9">
  <a:themeElements>
    <a:clrScheme name="The Boston Consulting Group">
      <a:dk1>
        <a:srgbClr val="575757"/>
      </a:dk1>
      <a:lt1>
        <a:sysClr val="window" lastClr="FFFFFF"/>
      </a:lt1>
      <a:dk2>
        <a:srgbClr val="29BA74"/>
      </a:dk2>
      <a:lt2>
        <a:srgbClr val="F2F2F2"/>
      </a:lt2>
      <a:accent1>
        <a:srgbClr val="03522D"/>
      </a:accent1>
      <a:accent2>
        <a:srgbClr val="197A56"/>
      </a:accent2>
      <a:accent3>
        <a:srgbClr val="D4DF33"/>
      </a:accent3>
      <a:accent4>
        <a:srgbClr val="3EAD92"/>
      </a:accent4>
      <a:accent5>
        <a:srgbClr val="6E6F73"/>
      </a:accent5>
      <a:accent6>
        <a:srgbClr val="295E7E"/>
      </a:accent6>
      <a:hlink>
        <a:srgbClr val="2E3558"/>
      </a:hlink>
      <a:folHlink>
        <a:srgbClr val="2E3558"/>
      </a:folHlink>
    </a:clrScheme>
    <a:fontScheme name="BCG Standard">
      <a:majorFont>
        <a:latin typeface="Trebuchet MS"/>
        <a:ea typeface="Meiryo UI"/>
        <a:cs typeface=""/>
      </a:majorFont>
      <a:minorFont>
        <a:latin typeface="Trebuchet MS"/>
        <a:ea typeface="Meiryo UI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9BA74"/>
        </a:solidFill>
        <a:ln w="9525" cap="rnd" cmpd="sng" algn="ctr">
          <a:solidFill>
            <a:srgbClr val="29BA74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>
          <a:solidFill>
            <a:schemeClr val="tx1">
              <a:lumMod val="60000"/>
              <a:lumOff val="40000"/>
            </a:schemeClr>
          </a:solidFill>
          <a:prstDash val="solid"/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rgbClr val="575757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" id="{C49E0956-62C6-4DE0-A924-80768FF29279}" vid="{4DD75177-C32A-4434-8463-4C926B36C26F}"/>
    </a:ext>
  </a:extLst>
</a:theme>
</file>

<file path=ppt/theme/theme2.xml><?xml version="1.0" encoding="utf-8"?>
<a:theme xmlns:a="http://schemas.openxmlformats.org/drawingml/2006/main" name="Office Theme">
  <a:themeElements>
    <a:clrScheme name="BCG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E3558"/>
      </a:hlink>
      <a:folHlink>
        <a:srgbClr val="670F31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CG Colors 2015">
      <a:dk1>
        <a:srgbClr val="6E6F73"/>
      </a:dk1>
      <a:lt1>
        <a:sysClr val="window" lastClr="FFFFFF"/>
      </a:lt1>
      <a:dk2>
        <a:srgbClr val="2FC77E"/>
      </a:dk2>
      <a:lt2>
        <a:srgbClr val="E7E7E7"/>
      </a:lt2>
      <a:accent1>
        <a:srgbClr val="03522D"/>
      </a:accent1>
      <a:accent2>
        <a:srgbClr val="197A56"/>
      </a:accent2>
      <a:accent3>
        <a:srgbClr val="E3EE37"/>
      </a:accent3>
      <a:accent4>
        <a:srgbClr val="3EAD92"/>
      </a:accent4>
      <a:accent5>
        <a:srgbClr val="6E6F73"/>
      </a:accent5>
      <a:accent6>
        <a:srgbClr val="295E7E"/>
      </a:accent6>
      <a:hlink>
        <a:srgbClr val="2FC77E"/>
      </a:hlink>
      <a:folHlink>
        <a:srgbClr val="03522D"/>
      </a:folHlink>
    </a:clrScheme>
    <a:fontScheme name="BCG Trebuche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b1b6b-6898-47bd-a47f-7ce5e857254f" xsi:nil="true"/>
    <lcf76f155ced4ddcb4097134ff3c332f xmlns="bff6c425-849d-4813-a24e-b7e65a755f7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6F2EBE4B203B046A6AC0978A176E200" ma:contentTypeVersion="16" ma:contentTypeDescription="新しいドキュメントを作成します。" ma:contentTypeScope="" ma:versionID="08c49f303ca89d8763a9b7d8e875950f">
  <xsd:schema xmlns:xsd="http://www.w3.org/2001/XMLSchema" xmlns:xs="http://www.w3.org/2001/XMLSchema" xmlns:p="http://schemas.microsoft.com/office/2006/metadata/properties" xmlns:ns2="bff6c425-849d-4813-a24e-b7e65a755f7b" xmlns:ns3="367b1b6b-6898-47bd-a47f-7ce5e857254f" targetNamespace="http://schemas.microsoft.com/office/2006/metadata/properties" ma:root="true" ma:fieldsID="f051cf5181fcc346d4446d44559e3212" ns2:_="" ns3:_="">
    <xsd:import namespace="bff6c425-849d-4813-a24e-b7e65a755f7b"/>
    <xsd:import namespace="367b1b6b-6898-47bd-a47f-7ce5e85725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6c425-849d-4813-a24e-b7e65a755f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182b0f76-d187-467d-a507-94d1dbb104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b1b6b-6898-47bd-a47f-7ce5e857254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08dfad3-089c-4028-9608-0270284d58c9}" ma:internalName="TaxCatchAll" ma:showField="CatchAllData" ma:web="367b1b6b-6898-47bd-a47f-7ce5e8572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BB55E6-EB74-4A27-A74C-E442641CD4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42BAD8-EECE-48E7-9C87-D1C75FB93369}">
  <ds:schemaRefs>
    <ds:schemaRef ds:uri="http://schemas.microsoft.com/office/2006/metadata/properties"/>
    <ds:schemaRef ds:uri="http://schemas.microsoft.com/office/infopath/2007/PartnerControls"/>
    <ds:schemaRef ds:uri="b767ef27-c2a3-40e7-be86-e01bef8c0deb"/>
    <ds:schemaRef ds:uri="8fceda17-44e8-43e0-ba8e-0f48fdb955f7"/>
    <ds:schemaRef ds:uri="367b1b6b-6898-47bd-a47f-7ce5e857254f"/>
    <ds:schemaRef ds:uri="bff6c425-849d-4813-a24e-b7e65a755f7b"/>
  </ds:schemaRefs>
</ds:datastoreItem>
</file>

<file path=customXml/itemProps3.xml><?xml version="1.0" encoding="utf-8"?>
<ds:datastoreItem xmlns:ds="http://schemas.openxmlformats.org/officeDocument/2006/customXml" ds:itemID="{2E2ACDCD-1F78-4AC4-846C-0544CA1210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f6c425-849d-4813-a24e-b7e65a755f7b"/>
    <ds:schemaRef ds:uri="367b1b6b-6898-47bd-a47f-7ce5e85725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d5ce837-86eb-4900-9c2a-2a13b5c0ee0d}" enabled="1" method="Privileged" siteId="{08b42e22-3a77-40ef-a51b-37104946de0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ワイド画面</PresentationFormat>
  <Paragraphs>51</Paragraphs>
  <Slides>2</Slides>
  <Notes>0</Notes>
  <HiddenSlides>0</HiddenSlides>
  <MMClips>0</MMClips>
  <ScaleCrop>false</ScaleCrop>
  <HeadingPairs>
    <vt:vector size="10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  <vt:variant>
        <vt:lpstr>目的別スライド ショー</vt:lpstr>
      </vt:variant>
      <vt:variant>
        <vt:i4>1</vt:i4>
      </vt:variant>
    </vt:vector>
  </HeadingPairs>
  <TitlesOfParts>
    <vt:vector size="7" baseType="lpstr">
      <vt:lpstr>Arial</vt:lpstr>
      <vt:lpstr>Trebuchet MS</vt:lpstr>
      <vt:lpstr>8_BCG Grid 16:9</vt:lpstr>
      <vt:lpstr>think-cell スライド</vt:lpstr>
      <vt:lpstr>企業名：事業名称</vt:lpstr>
      <vt:lpstr>Company name：Project Name</vt:lpstr>
      <vt:lpstr>Format Guide Workshop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2023-05-30T00:07:21Z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0d5c4f4-7a29-4385-b7a5-afbe2154ae6f_Enabled">
    <vt:lpwstr>true</vt:lpwstr>
  </property>
  <property fmtid="{D5CDD505-2E9C-101B-9397-08002B2CF9AE}" pid="3" name="MSIP_Label_b0d5c4f4-7a29-4385-b7a5-afbe2154ae6f_SetDate">
    <vt:lpwstr>2023-03-28T03:51:40Z</vt:lpwstr>
  </property>
  <property fmtid="{D5CDD505-2E9C-101B-9397-08002B2CF9AE}" pid="4" name="MSIP_Label_b0d5c4f4-7a29-4385-b7a5-afbe2154ae6f_Method">
    <vt:lpwstr>Standard</vt:lpwstr>
  </property>
  <property fmtid="{D5CDD505-2E9C-101B-9397-08002B2CF9AE}" pid="5" name="MSIP_Label_b0d5c4f4-7a29-4385-b7a5-afbe2154ae6f_Name">
    <vt:lpwstr>Confidential</vt:lpwstr>
  </property>
  <property fmtid="{D5CDD505-2E9C-101B-9397-08002B2CF9AE}" pid="6" name="MSIP_Label_b0d5c4f4-7a29-4385-b7a5-afbe2154ae6f_SiteId">
    <vt:lpwstr>2dfb2f0b-4d21-4268-9559-72926144c918</vt:lpwstr>
  </property>
  <property fmtid="{D5CDD505-2E9C-101B-9397-08002B2CF9AE}" pid="7" name="MSIP_Label_b0d5c4f4-7a29-4385-b7a5-afbe2154ae6f_ActionId">
    <vt:lpwstr>203ae229-afe4-4340-8b87-414a091f46f1</vt:lpwstr>
  </property>
  <property fmtid="{D5CDD505-2E9C-101B-9397-08002B2CF9AE}" pid="8" name="MSIP_Label_b0d5c4f4-7a29-4385-b7a5-afbe2154ae6f_ContentBits">
    <vt:lpwstr>0</vt:lpwstr>
  </property>
  <property fmtid="{D5CDD505-2E9C-101B-9397-08002B2CF9AE}" pid="9" name="bcgClassification">
    <vt:lpwstr>bcgConfidential</vt:lpwstr>
  </property>
  <property fmtid="{D5CDD505-2E9C-101B-9397-08002B2CF9AE}" pid="10" name="ContentTypeId">
    <vt:lpwstr>0x010100D6F2EBE4B203B046A6AC0978A176E200</vt:lpwstr>
  </property>
  <property fmtid="{D5CDD505-2E9C-101B-9397-08002B2CF9AE}" pid="11" name="MediaServiceImageTags">
    <vt:lpwstr/>
  </property>
</Properties>
</file>