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139D"/>
    <a:srgbClr val="1717BF"/>
    <a:srgbClr val="610BD3"/>
    <a:srgbClr val="170E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1FA9D8-E1B1-40FC-BF38-E204D75AABA5}" v="1" dt="2022-04-04T05:55:22.6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77" d="100"/>
          <a:sy n="77" d="100"/>
        </p:scale>
        <p:origin x="7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mi_Yasuike" userId="S::kumi_yasuike@jetro.go.jp::28c3d33f-097f-46f9-b39c-7a97b36ae434" providerId="AD" clId="Web-{F31FA9D8-E1B1-40FC-BF38-E204D75AABA5}"/>
    <pc:docChg chg="modSld">
      <pc:chgData name="Kumi_Yasuike" userId="S::kumi_yasuike@jetro.go.jp::28c3d33f-097f-46f9-b39c-7a97b36ae434" providerId="AD" clId="Web-{F31FA9D8-E1B1-40FC-BF38-E204D75AABA5}" dt="2022-04-04T05:55:22.625" v="0"/>
      <pc:docMkLst>
        <pc:docMk/>
      </pc:docMkLst>
      <pc:sldChg chg="addSp">
        <pc:chgData name="Kumi_Yasuike" userId="S::kumi_yasuike@jetro.go.jp::28c3d33f-097f-46f9-b39c-7a97b36ae434" providerId="AD" clId="Web-{F31FA9D8-E1B1-40FC-BF38-E204D75AABA5}" dt="2022-04-04T05:55:22.625" v="0"/>
        <pc:sldMkLst>
          <pc:docMk/>
          <pc:sldMk cId="1049029184" sldId="256"/>
        </pc:sldMkLst>
        <pc:spChg chg="add">
          <ac:chgData name="Kumi_Yasuike" userId="S::kumi_yasuike@jetro.go.jp::28c3d33f-097f-46f9-b39c-7a97b36ae434" providerId="AD" clId="Web-{F31FA9D8-E1B1-40FC-BF38-E204D75AABA5}" dt="2022-04-04T05:55:22.625" v="0"/>
          <ac:spMkLst>
            <pc:docMk/>
            <pc:sldMk cId="1049029184" sldId="256"/>
            <ac:spMk id="2" creationId="{36874452-932F-0224-0756-D8306A542B9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38C207C-DF17-49C8-BCF8-9C005C3E4FCC}" type="datetimeFigureOut">
              <a:rPr kumimoji="1" lang="ja-JP" altLang="en-US" smtClean="0"/>
              <a:t>2022/4/4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2470981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8C207C-DF17-49C8-BCF8-9C005C3E4FCC}" type="datetimeFigureOut">
              <a:rPr kumimoji="1" lang="ja-JP" altLang="en-US" smtClean="0"/>
              <a:t>2022/4/4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3168881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8C207C-DF17-49C8-BCF8-9C005C3E4FCC}" type="datetimeFigureOut">
              <a:rPr kumimoji="1" lang="ja-JP" altLang="en-US" smtClean="0"/>
              <a:t>2022/4/4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430486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7" name="正方形/長方形 6"/>
          <p:cNvSpPr/>
          <p:nvPr userDrawn="1"/>
        </p:nvSpPr>
        <p:spPr>
          <a:xfrm>
            <a:off x="0" y="557213"/>
            <a:ext cx="9144000" cy="679159"/>
          </a:xfrm>
          <a:prstGeom prst="rect">
            <a:avLst/>
          </a:prstGeom>
          <a:solidFill>
            <a:srgbClr val="13139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 name="テキスト ボックス 12">
            <a:extLst>
              <a:ext uri="{FF2B5EF4-FFF2-40B4-BE49-F238E27FC236}">
                <a16:creationId xmlns:a16="http://schemas.microsoft.com/office/drawing/2014/main" id="{D475B0BE-1F08-4E7D-BD9F-6AFB9CC670B7}"/>
              </a:ext>
            </a:extLst>
          </p:cNvPr>
          <p:cNvSpPr txBox="1"/>
          <p:nvPr userDrawn="1"/>
        </p:nvSpPr>
        <p:spPr bwMode="auto">
          <a:xfrm>
            <a:off x="3962400" y="161560"/>
            <a:ext cx="4065267" cy="230832"/>
          </a:xfrm>
          <a:prstGeom prst="rect">
            <a:avLst/>
          </a:prstGeom>
          <a:noFill/>
          <a:ln w="9525">
            <a:noFill/>
            <a:miter lim="800000"/>
            <a:headEnd/>
            <a:tailEnd/>
          </a:ln>
        </p:spPr>
        <p:txBody>
          <a:bodyPr wrap="square" rtlCol="0">
            <a:spAutoFit/>
          </a:bodyPr>
          <a:lstStyle>
            <a:defPPr>
              <a:defRPr lang="en-US"/>
            </a:defPPr>
            <a:lvl1pPr algn="l" rtl="0" fontAlgn="base">
              <a:spcBef>
                <a:spcPct val="0"/>
              </a:spcBef>
              <a:spcAft>
                <a:spcPct val="0"/>
              </a:spcAft>
              <a:defRPr sz="2400" kern="1200">
                <a:solidFill>
                  <a:schemeClr val="tx1"/>
                </a:solidFill>
                <a:latin typeface="Times" pitchFamily="18" charset="0"/>
                <a:ea typeface="Osaka"/>
                <a:cs typeface="Osaka"/>
              </a:defRPr>
            </a:lvl1pPr>
            <a:lvl2pPr marL="457200" algn="l" rtl="0" fontAlgn="base">
              <a:spcBef>
                <a:spcPct val="0"/>
              </a:spcBef>
              <a:spcAft>
                <a:spcPct val="0"/>
              </a:spcAft>
              <a:defRPr sz="2400" kern="1200">
                <a:solidFill>
                  <a:schemeClr val="tx1"/>
                </a:solidFill>
                <a:latin typeface="Times" pitchFamily="18" charset="0"/>
                <a:ea typeface="Osaka"/>
                <a:cs typeface="Osaka"/>
              </a:defRPr>
            </a:lvl2pPr>
            <a:lvl3pPr marL="914400" algn="l" rtl="0" fontAlgn="base">
              <a:spcBef>
                <a:spcPct val="0"/>
              </a:spcBef>
              <a:spcAft>
                <a:spcPct val="0"/>
              </a:spcAft>
              <a:defRPr sz="2400" kern="1200">
                <a:solidFill>
                  <a:schemeClr val="tx1"/>
                </a:solidFill>
                <a:latin typeface="Times" pitchFamily="18" charset="0"/>
                <a:ea typeface="Osaka"/>
                <a:cs typeface="Osaka"/>
              </a:defRPr>
            </a:lvl3pPr>
            <a:lvl4pPr marL="1371600" algn="l" rtl="0" fontAlgn="base">
              <a:spcBef>
                <a:spcPct val="0"/>
              </a:spcBef>
              <a:spcAft>
                <a:spcPct val="0"/>
              </a:spcAft>
              <a:defRPr sz="2400" kern="1200">
                <a:solidFill>
                  <a:schemeClr val="tx1"/>
                </a:solidFill>
                <a:latin typeface="Times" pitchFamily="18" charset="0"/>
                <a:ea typeface="Osaka"/>
                <a:cs typeface="Osaka"/>
              </a:defRPr>
            </a:lvl4pPr>
            <a:lvl5pPr marL="1828800" algn="l" rtl="0" fontAlgn="base">
              <a:spcBef>
                <a:spcPct val="0"/>
              </a:spcBef>
              <a:spcAft>
                <a:spcPct val="0"/>
              </a:spcAft>
              <a:defRPr sz="2400" kern="1200">
                <a:solidFill>
                  <a:schemeClr val="tx1"/>
                </a:solidFill>
                <a:latin typeface="Times" pitchFamily="18" charset="0"/>
                <a:ea typeface="Osaka"/>
                <a:cs typeface="Osaka"/>
              </a:defRPr>
            </a:lvl5pPr>
            <a:lvl6pPr marL="2286000" algn="l" defTabSz="914400" rtl="0" eaLnBrk="1" latinLnBrk="0" hangingPunct="1">
              <a:defRPr sz="2400" kern="1200">
                <a:solidFill>
                  <a:schemeClr val="tx1"/>
                </a:solidFill>
                <a:latin typeface="Times" pitchFamily="18" charset="0"/>
                <a:ea typeface="Osaka"/>
                <a:cs typeface="Osaka"/>
              </a:defRPr>
            </a:lvl6pPr>
            <a:lvl7pPr marL="2743200" algn="l" defTabSz="914400" rtl="0" eaLnBrk="1" latinLnBrk="0" hangingPunct="1">
              <a:defRPr sz="2400" kern="1200">
                <a:solidFill>
                  <a:schemeClr val="tx1"/>
                </a:solidFill>
                <a:latin typeface="Times" pitchFamily="18" charset="0"/>
                <a:ea typeface="Osaka"/>
                <a:cs typeface="Osaka"/>
              </a:defRPr>
            </a:lvl7pPr>
            <a:lvl8pPr marL="3200400" algn="l" defTabSz="914400" rtl="0" eaLnBrk="1" latinLnBrk="0" hangingPunct="1">
              <a:defRPr sz="2400" kern="1200">
                <a:solidFill>
                  <a:schemeClr val="tx1"/>
                </a:solidFill>
                <a:latin typeface="Times" pitchFamily="18" charset="0"/>
                <a:ea typeface="Osaka"/>
                <a:cs typeface="Osaka"/>
              </a:defRPr>
            </a:lvl8pPr>
            <a:lvl9pPr marL="3657600" algn="l" defTabSz="914400" rtl="0" eaLnBrk="1" latinLnBrk="0" hangingPunct="1">
              <a:defRPr sz="2400" kern="1200">
                <a:solidFill>
                  <a:schemeClr val="tx1"/>
                </a:solidFill>
                <a:latin typeface="Times" pitchFamily="18" charset="0"/>
                <a:ea typeface="Osaka"/>
                <a:cs typeface="Osaka"/>
              </a:defRPr>
            </a:lvl9pPr>
          </a:lstStyle>
          <a:p>
            <a:pPr eaLnBrk="0" hangingPunct="0"/>
            <a:r>
              <a:rPr kumimoji="1" lang="ja-JP" altLang="en-US" sz="900" dirty="0">
                <a:latin typeface="游ゴシック Medium" panose="020B0500000000000000" pitchFamily="50" charset="-128"/>
                <a:ea typeface="游ゴシック Medium" panose="020B0500000000000000" pitchFamily="50" charset="-128"/>
              </a:rPr>
              <a:t>アジア</a:t>
            </a:r>
            <a:r>
              <a:rPr kumimoji="1" lang="en-US" altLang="ja-JP" sz="900" dirty="0">
                <a:latin typeface="游ゴシック Medium" panose="020B0500000000000000" pitchFamily="50" charset="-128"/>
                <a:ea typeface="游ゴシック Medium" panose="020B0500000000000000" pitchFamily="50" charset="-128"/>
              </a:rPr>
              <a:t>DX</a:t>
            </a:r>
            <a:r>
              <a:rPr kumimoji="1" lang="ja-JP" altLang="en-US" sz="900" dirty="0">
                <a:latin typeface="游ゴシック Medium" panose="020B0500000000000000" pitchFamily="50" charset="-128"/>
                <a:ea typeface="游ゴシック Medium" panose="020B0500000000000000" pitchFamily="50" charset="-128"/>
              </a:rPr>
              <a:t>等新規事業創造推進支援</a:t>
            </a:r>
            <a:r>
              <a:rPr kumimoji="1" lang="ja-JP" altLang="en-US" sz="900" dirty="0" smtClean="0">
                <a:latin typeface="游ゴシック Medium" panose="020B0500000000000000" pitchFamily="50" charset="-128"/>
                <a:ea typeface="游ゴシック Medium" panose="020B0500000000000000" pitchFamily="50" charset="-128"/>
              </a:rPr>
              <a:t>事業費補助金（</a:t>
            </a:r>
            <a:r>
              <a:rPr kumimoji="1" lang="ja-JP" altLang="en-US" sz="900" dirty="0">
                <a:latin typeface="游ゴシック Medium" panose="020B0500000000000000" pitchFamily="50" charset="-128"/>
                <a:ea typeface="游ゴシック Medium" panose="020B0500000000000000" pitchFamily="50" charset="-128"/>
              </a:rPr>
              <a:t>ビジネス共創促進事業）</a:t>
            </a:r>
          </a:p>
        </p:txBody>
      </p:sp>
      <p:pic>
        <p:nvPicPr>
          <p:cNvPr id="9" name="図 8"/>
          <p:cNvPicPr>
            <a:picLocks noChangeAspect="1"/>
          </p:cNvPicPr>
          <p:nvPr userDrawn="1"/>
        </p:nvPicPr>
        <p:blipFill>
          <a:blip r:embed="rId2"/>
          <a:stretch>
            <a:fillRect/>
          </a:stretch>
        </p:blipFill>
        <p:spPr>
          <a:xfrm>
            <a:off x="8268237" y="72916"/>
            <a:ext cx="762185" cy="385486"/>
          </a:xfrm>
          <a:prstGeom prst="rect">
            <a:avLst/>
          </a:prstGeom>
        </p:spPr>
      </p:pic>
      <p:sp>
        <p:nvSpPr>
          <p:cNvPr id="2" name="テキスト ボックス 1"/>
          <p:cNvSpPr txBox="1"/>
          <p:nvPr userDrawn="1"/>
        </p:nvSpPr>
        <p:spPr>
          <a:xfrm>
            <a:off x="0" y="6581104"/>
            <a:ext cx="2601532" cy="246221"/>
          </a:xfrm>
          <a:prstGeom prst="rect">
            <a:avLst/>
          </a:prstGeom>
          <a:noFill/>
        </p:spPr>
        <p:txBody>
          <a:bodyPr wrap="square" rtlCol="0">
            <a:spAutoFit/>
          </a:bodyPr>
          <a:lstStyle/>
          <a:p>
            <a:r>
              <a:rPr kumimoji="1" lang="en-US" altLang="ja-JP" sz="1000" dirty="0"/>
              <a:t>Copyright</a:t>
            </a:r>
            <a:r>
              <a:rPr kumimoji="1" lang="en-US" altLang="ja-JP" sz="1000" baseline="0" dirty="0"/>
              <a:t> © 2022 JETRO, All right reserved.</a:t>
            </a:r>
            <a:endParaRPr kumimoji="1" lang="ja-JP" altLang="en-US" sz="1000" dirty="0"/>
          </a:p>
        </p:txBody>
      </p:sp>
    </p:spTree>
    <p:extLst>
      <p:ext uri="{BB962C8B-B14F-4D97-AF65-F5344CB8AC3E}">
        <p14:creationId xmlns:p14="http://schemas.microsoft.com/office/powerpoint/2010/main" val="244107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8C207C-DF17-49C8-BCF8-9C005C3E4FCC}" type="datetimeFigureOut">
              <a:rPr kumimoji="1" lang="ja-JP" altLang="en-US" smtClean="0"/>
              <a:t>2022/4/4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626360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38C207C-DF17-49C8-BCF8-9C005C3E4FCC}" type="datetimeFigureOut">
              <a:rPr kumimoji="1" lang="ja-JP" altLang="en-US" smtClean="0"/>
              <a:t>2022/4/4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284935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38C207C-DF17-49C8-BCF8-9C005C3E4FCC}" type="datetimeFigureOut">
              <a:rPr kumimoji="1" lang="ja-JP" altLang="en-US" smtClean="0"/>
              <a:t>2022/4/4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3390347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38C207C-DF17-49C8-BCF8-9C005C3E4FCC}" type="datetimeFigureOut">
              <a:rPr kumimoji="1" lang="ja-JP" altLang="en-US" smtClean="0"/>
              <a:t>2022/4/4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135734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38C207C-DF17-49C8-BCF8-9C005C3E4FCC}" type="datetimeFigureOut">
              <a:rPr kumimoji="1" lang="ja-JP" altLang="en-US" smtClean="0"/>
              <a:t>2022/4/4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3126498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C207C-DF17-49C8-BCF8-9C005C3E4FCC}" type="datetimeFigureOut">
              <a:rPr kumimoji="1" lang="ja-JP" altLang="en-US" smtClean="0"/>
              <a:t>2022/4/4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933483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8C207C-DF17-49C8-BCF8-9C005C3E4FCC}" type="datetimeFigureOut">
              <a:rPr kumimoji="1" lang="ja-JP" altLang="en-US" smtClean="0"/>
              <a:t>2022/4/4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3254238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8C207C-DF17-49C8-BCF8-9C005C3E4FCC}" type="datetimeFigureOut">
              <a:rPr kumimoji="1" lang="ja-JP" altLang="en-US" smtClean="0"/>
              <a:t>2022/4/4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2636988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C207C-DF17-49C8-BCF8-9C005C3E4FCC}" type="datetimeFigureOut">
              <a:rPr kumimoji="1" lang="ja-JP" altLang="en-US" smtClean="0"/>
              <a:t>2022/4/4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3228744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0" y="2402184"/>
            <a:ext cx="9144000" cy="119735"/>
          </a:xfrm>
          <a:prstGeom prst="rect">
            <a:avLst/>
          </a:prstGeom>
        </p:spPr>
      </p:pic>
      <p:sp>
        <p:nvSpPr>
          <p:cNvPr id="6" name="テキスト ボックス 5"/>
          <p:cNvSpPr txBox="1"/>
          <p:nvPr/>
        </p:nvSpPr>
        <p:spPr>
          <a:xfrm>
            <a:off x="259644" y="1382889"/>
            <a:ext cx="3002844"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企業ロゴ</a:t>
            </a:r>
            <a:r>
              <a:rPr kumimoji="1" lang="ja-JP" altLang="en-US" dirty="0"/>
              <a:t>　　　　　　　　　　　　　　　　　　　　　　　</a:t>
            </a:r>
            <a:endParaRPr kumimoji="1" lang="en-US" altLang="ja-JP" dirty="0"/>
          </a:p>
        </p:txBody>
      </p:sp>
      <p:sp>
        <p:nvSpPr>
          <p:cNvPr id="7" name="テキスト ボックス 6"/>
          <p:cNvSpPr txBox="1"/>
          <p:nvPr/>
        </p:nvSpPr>
        <p:spPr>
          <a:xfrm>
            <a:off x="259644" y="1989160"/>
            <a:ext cx="2980267"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https://</a:t>
            </a:r>
            <a:endParaRPr kumimoji="1" lang="ja-JP" altLang="en-US" sz="14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4346378" y="1297130"/>
            <a:ext cx="4459111" cy="95410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□所在地：</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□従業員：</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□会社設立年（西暦）：</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□事業内容：</a:t>
            </a:r>
          </a:p>
        </p:txBody>
      </p:sp>
      <p:sp>
        <p:nvSpPr>
          <p:cNvPr id="9" name="テキスト ボックス 8"/>
          <p:cNvSpPr txBox="1"/>
          <p:nvPr/>
        </p:nvSpPr>
        <p:spPr>
          <a:xfrm>
            <a:off x="95901" y="2611122"/>
            <a:ext cx="4168716"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600" dirty="0">
                <a:solidFill>
                  <a:schemeClr val="tx1"/>
                </a:solidFill>
                <a:latin typeface="游ゴシック Medium" panose="020B0500000000000000" pitchFamily="50" charset="-128"/>
                <a:ea typeface="游ゴシック Medium" panose="020B0500000000000000" pitchFamily="50" charset="-128"/>
                <a:cs typeface="Arial" charset="0"/>
              </a:rPr>
              <a:t>事業名</a:t>
            </a:r>
            <a:endParaRPr lang="en-US" altLang="ja-JP" sz="1600" dirty="0">
              <a:solidFill>
                <a:schemeClr val="tx1"/>
              </a:solidFill>
              <a:latin typeface="游ゴシック Medium" panose="020B0500000000000000" pitchFamily="50" charset="-128"/>
              <a:ea typeface="游ゴシック Medium" panose="020B0500000000000000" pitchFamily="50" charset="-128"/>
              <a:cs typeface="Arial" charset="0"/>
            </a:endParaRPr>
          </a:p>
        </p:txBody>
      </p:sp>
      <p:cxnSp>
        <p:nvCxnSpPr>
          <p:cNvPr id="10" name="直線コネクタ 9"/>
          <p:cNvCxnSpPr/>
          <p:nvPr/>
        </p:nvCxnSpPr>
        <p:spPr bwMode="auto">
          <a:xfrm>
            <a:off x="4540872" y="2892505"/>
            <a:ext cx="0" cy="3914207"/>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11" name="テキスト ボックス 10"/>
          <p:cNvSpPr txBox="1"/>
          <p:nvPr/>
        </p:nvSpPr>
        <p:spPr>
          <a:xfrm>
            <a:off x="84611" y="3765586"/>
            <a:ext cx="4168716"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600" dirty="0">
                <a:solidFill>
                  <a:schemeClr val="tx1"/>
                </a:solidFill>
                <a:latin typeface="游ゴシック Medium" panose="020B0500000000000000" pitchFamily="50" charset="-128"/>
                <a:ea typeface="游ゴシック Medium" panose="020B0500000000000000" pitchFamily="50" charset="-128"/>
                <a:cs typeface="Arial" charset="0"/>
              </a:rPr>
              <a:t>新興国企業等との協力・連携</a:t>
            </a:r>
            <a:endParaRPr lang="en-US" altLang="ja-JP" sz="1600" dirty="0">
              <a:solidFill>
                <a:schemeClr val="tx1"/>
              </a:solidFill>
              <a:latin typeface="游ゴシック Medium" panose="020B0500000000000000" pitchFamily="50" charset="-128"/>
              <a:ea typeface="游ゴシック Medium" panose="020B0500000000000000" pitchFamily="50" charset="-128"/>
              <a:cs typeface="Arial" charset="0"/>
            </a:endParaRPr>
          </a:p>
        </p:txBody>
      </p:sp>
      <p:sp>
        <p:nvSpPr>
          <p:cNvPr id="12" name="テキスト ボックス 11"/>
          <p:cNvSpPr txBox="1"/>
          <p:nvPr/>
        </p:nvSpPr>
        <p:spPr>
          <a:xfrm>
            <a:off x="1433689" y="575031"/>
            <a:ext cx="5937955" cy="553998"/>
          </a:xfrm>
          <a:prstGeom prst="rect">
            <a:avLst/>
          </a:prstGeom>
          <a:noFill/>
        </p:spPr>
        <p:txBody>
          <a:bodyPr wrap="square" rtlCol="0">
            <a:spAutoFit/>
          </a:bodyPr>
          <a:lstStyle/>
          <a:p>
            <a:pPr algn="ctr"/>
            <a:r>
              <a:rPr kumimoji="1" lang="ja-JP" altLang="en-US" sz="3000" dirty="0">
                <a:solidFill>
                  <a:schemeClr val="bg1"/>
                </a:solidFill>
                <a:latin typeface="Meiryo UI" panose="020B0604030504040204" pitchFamily="50" charset="-128"/>
                <a:ea typeface="Meiryo UI" panose="020B0604030504040204" pitchFamily="50" charset="-128"/>
              </a:rPr>
              <a:t>〇〇〇〇〇株式会社</a:t>
            </a:r>
          </a:p>
        </p:txBody>
      </p:sp>
      <p:sp>
        <p:nvSpPr>
          <p:cNvPr id="13" name="テキスト ボックス 12"/>
          <p:cNvSpPr txBox="1"/>
          <p:nvPr/>
        </p:nvSpPr>
        <p:spPr>
          <a:xfrm>
            <a:off x="4699043" y="2602546"/>
            <a:ext cx="4106443"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600" dirty="0">
                <a:solidFill>
                  <a:schemeClr val="tx1"/>
                </a:solidFill>
                <a:latin typeface="游ゴシック Medium" panose="020B0500000000000000" pitchFamily="50" charset="-128"/>
                <a:ea typeface="游ゴシック Medium" panose="020B0500000000000000" pitchFamily="50" charset="-128"/>
                <a:cs typeface="Arial" charset="0"/>
              </a:rPr>
              <a:t>現地の経済・社会課題</a:t>
            </a:r>
            <a:endParaRPr lang="en-US" altLang="ja-JP" sz="1600" dirty="0">
              <a:solidFill>
                <a:schemeClr val="tx1"/>
              </a:solidFill>
              <a:latin typeface="游ゴシック Medium" panose="020B0500000000000000" pitchFamily="50" charset="-128"/>
              <a:ea typeface="游ゴシック Medium" panose="020B0500000000000000" pitchFamily="50" charset="-128"/>
              <a:cs typeface="Arial" charset="0"/>
            </a:endParaRPr>
          </a:p>
        </p:txBody>
      </p:sp>
      <p:sp>
        <p:nvSpPr>
          <p:cNvPr id="14" name="テキスト ボックス 13"/>
          <p:cNvSpPr txBox="1"/>
          <p:nvPr/>
        </p:nvSpPr>
        <p:spPr>
          <a:xfrm>
            <a:off x="4699044" y="4037940"/>
            <a:ext cx="4106443"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600" dirty="0">
                <a:solidFill>
                  <a:schemeClr val="tx1"/>
                </a:solidFill>
                <a:latin typeface="游ゴシック Medium" panose="020B0500000000000000" pitchFamily="50" charset="-128"/>
                <a:ea typeface="游ゴシック Medium" panose="020B0500000000000000" pitchFamily="50" charset="-128"/>
                <a:cs typeface="Arial" charset="0"/>
              </a:rPr>
              <a:t>実証手法とその内容</a:t>
            </a:r>
            <a:endParaRPr lang="en-US" altLang="ja-JP" sz="1600" dirty="0">
              <a:solidFill>
                <a:schemeClr val="tx1"/>
              </a:solidFill>
              <a:latin typeface="游ゴシック Medium" panose="020B0500000000000000" pitchFamily="50" charset="-128"/>
              <a:ea typeface="游ゴシック Medium" panose="020B0500000000000000" pitchFamily="50" charset="-128"/>
              <a:cs typeface="Arial" charset="0"/>
            </a:endParaRPr>
          </a:p>
        </p:txBody>
      </p:sp>
      <p:sp>
        <p:nvSpPr>
          <p:cNvPr id="15" name="テキスト ボックス 14"/>
          <p:cNvSpPr txBox="1"/>
          <p:nvPr/>
        </p:nvSpPr>
        <p:spPr>
          <a:xfrm>
            <a:off x="54350" y="3095263"/>
            <a:ext cx="4444969"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〇〇分野における〇〇〇に係る実証</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国名）</a:t>
            </a:r>
            <a:endParaRPr kumimoji="1" lang="en-US" altLang="ja-JP"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21662" y="4405131"/>
            <a:ext cx="4498434" cy="523220"/>
          </a:xfrm>
          <a:prstGeom prst="rect">
            <a:avLst/>
          </a:prstGeom>
          <a:noFill/>
        </p:spPr>
        <p:txBody>
          <a:bodyPr wrap="square" rtlCol="0">
            <a:spAutoFit/>
          </a:bodyPr>
          <a:lstStyle/>
          <a:p>
            <a:r>
              <a:rPr kumimoji="1" lang="ja-JP" altLang="en-US" sz="1400" dirty="0"/>
              <a:t>・</a:t>
            </a:r>
            <a:r>
              <a:rPr kumimoji="1" lang="ja-JP" altLang="en-US" sz="1400" dirty="0">
                <a:latin typeface="Meiryo UI" panose="020B0604030504040204" pitchFamily="50" charset="-128"/>
                <a:ea typeface="Meiryo UI" panose="020B0604030504040204" pitchFamily="50" charset="-128"/>
              </a:rPr>
              <a:t>共創する南西アジア地域の企業名および連携内容について記載</a:t>
            </a:r>
          </a:p>
        </p:txBody>
      </p:sp>
      <p:sp>
        <p:nvSpPr>
          <p:cNvPr id="17" name="テキスト ボックス 16"/>
          <p:cNvSpPr txBox="1"/>
          <p:nvPr/>
        </p:nvSpPr>
        <p:spPr>
          <a:xfrm>
            <a:off x="4699043" y="5486438"/>
            <a:ext cx="4106443"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600" dirty="0">
                <a:solidFill>
                  <a:schemeClr val="tx1"/>
                </a:solidFill>
                <a:latin typeface="游ゴシック Medium" panose="020B0500000000000000" pitchFamily="50" charset="-128"/>
                <a:ea typeface="游ゴシック Medium" panose="020B0500000000000000" pitchFamily="50" charset="-128"/>
                <a:cs typeface="Arial" charset="0"/>
              </a:rPr>
              <a:t>期待される裨益効果</a:t>
            </a:r>
            <a:endParaRPr lang="en-US" altLang="ja-JP" sz="1600" dirty="0">
              <a:solidFill>
                <a:schemeClr val="tx1"/>
              </a:solidFill>
              <a:latin typeface="游ゴシック Medium" panose="020B0500000000000000" pitchFamily="50" charset="-128"/>
              <a:ea typeface="游ゴシック Medium" panose="020B0500000000000000" pitchFamily="50" charset="-128"/>
              <a:cs typeface="Arial" charset="0"/>
            </a:endParaRPr>
          </a:p>
        </p:txBody>
      </p:sp>
      <p:sp>
        <p:nvSpPr>
          <p:cNvPr id="18" name="テキスト ボックス 17"/>
          <p:cNvSpPr txBox="1"/>
          <p:nvPr/>
        </p:nvSpPr>
        <p:spPr>
          <a:xfrm>
            <a:off x="509504" y="5827798"/>
            <a:ext cx="3341511" cy="646331"/>
          </a:xfrm>
          <a:prstGeom prst="rect">
            <a:avLst/>
          </a:prstGeom>
          <a:noFill/>
        </p:spPr>
        <p:txBody>
          <a:bodyPr wrap="square" rtlCol="0">
            <a:spAutoFit/>
          </a:bodyPr>
          <a:lstStyle/>
          <a:p>
            <a:r>
              <a:rPr kumimoji="1" lang="en-US" altLang="ja-JP" dirty="0"/>
              <a:t>※</a:t>
            </a:r>
            <a:r>
              <a:rPr kumimoji="1" lang="ja-JP" altLang="en-US" dirty="0"/>
              <a:t>実証に係る図や写真を添付ください。</a:t>
            </a:r>
          </a:p>
        </p:txBody>
      </p:sp>
      <p:sp>
        <p:nvSpPr>
          <p:cNvPr id="19" name="テキスト ボックス 18"/>
          <p:cNvSpPr txBox="1"/>
          <p:nvPr/>
        </p:nvSpPr>
        <p:spPr>
          <a:xfrm>
            <a:off x="4645566" y="3199068"/>
            <a:ext cx="4498434" cy="307777"/>
          </a:xfrm>
          <a:prstGeom prst="rect">
            <a:avLst/>
          </a:prstGeom>
          <a:noFill/>
        </p:spPr>
        <p:txBody>
          <a:bodyPr wrap="square" rtlCol="0">
            <a:spAutoFit/>
          </a:bodyPr>
          <a:lstStyle/>
          <a:p>
            <a:r>
              <a:rPr kumimoji="1" lang="ja-JP" altLang="en-US" sz="1400" dirty="0"/>
              <a:t>・</a:t>
            </a:r>
            <a:r>
              <a:rPr kumimoji="1" lang="ja-JP" altLang="en-US" sz="1400" dirty="0">
                <a:latin typeface="Meiryo UI" panose="020B0604030504040204" pitchFamily="50" charset="-128"/>
                <a:ea typeface="Meiryo UI" panose="020B0604030504040204" pitchFamily="50" charset="-128"/>
              </a:rPr>
              <a:t>現状の現地の経済・社会課題を簡潔に記載ください。</a:t>
            </a:r>
          </a:p>
        </p:txBody>
      </p:sp>
      <p:sp>
        <p:nvSpPr>
          <p:cNvPr id="20" name="テキスト ボックス 19"/>
          <p:cNvSpPr txBox="1"/>
          <p:nvPr/>
        </p:nvSpPr>
        <p:spPr>
          <a:xfrm>
            <a:off x="4582426" y="4439997"/>
            <a:ext cx="4498434" cy="52322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・どのような</a:t>
            </a:r>
            <a:r>
              <a:rPr kumimoji="1" lang="en-US" altLang="ja-JP" sz="1400" dirty="0">
                <a:latin typeface="Meiryo UI" panose="020B0604030504040204" pitchFamily="50" charset="-128"/>
                <a:ea typeface="Meiryo UI" panose="020B0604030504040204" pitchFamily="50" charset="-128"/>
              </a:rPr>
              <a:t>DX</a:t>
            </a:r>
            <a:r>
              <a:rPr kumimoji="1" lang="ja-JP" altLang="en-US" sz="1400" dirty="0">
                <a:latin typeface="Meiryo UI" panose="020B0604030504040204" pitchFamily="50" charset="-128"/>
                <a:ea typeface="Meiryo UI" panose="020B0604030504040204" pitchFamily="50" charset="-128"/>
              </a:rPr>
              <a:t>技術を活用して実証を行うか簡潔に記載ください。</a:t>
            </a:r>
          </a:p>
        </p:txBody>
      </p:sp>
      <p:sp>
        <p:nvSpPr>
          <p:cNvPr id="21" name="テキスト ボックス 20"/>
          <p:cNvSpPr txBox="1"/>
          <p:nvPr/>
        </p:nvSpPr>
        <p:spPr>
          <a:xfrm>
            <a:off x="4645566" y="5896369"/>
            <a:ext cx="4367010" cy="52322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・将来的に事業化された場合に実施国にてどのような裨益効果があるか簡潔に記載ください。</a:t>
            </a:r>
          </a:p>
        </p:txBody>
      </p:sp>
      <p:sp>
        <p:nvSpPr>
          <p:cNvPr id="2" name="テキスト ボックス 1">
            <a:extLst>
              <a:ext uri="{FF2B5EF4-FFF2-40B4-BE49-F238E27FC236}">
                <a16:creationId xmlns:a16="http://schemas.microsoft.com/office/drawing/2014/main" id="{36874452-932F-0224-0756-D8306A542B9D}"/>
              </a:ext>
            </a:extLst>
          </p:cNvPr>
          <p:cNvSpPr txBox="1"/>
          <p:nvPr/>
        </p:nvSpPr>
        <p:spPr>
          <a:xfrm>
            <a:off x="3200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t>テキストを入力</a:t>
            </a:r>
          </a:p>
        </p:txBody>
      </p:sp>
    </p:spTree>
    <p:extLst>
      <p:ext uri="{BB962C8B-B14F-4D97-AF65-F5344CB8AC3E}">
        <p14:creationId xmlns:p14="http://schemas.microsoft.com/office/powerpoint/2010/main" val="1049029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36450" y="2479413"/>
            <a:ext cx="9144000" cy="119735"/>
          </a:xfrm>
          <a:prstGeom prst="rect">
            <a:avLst/>
          </a:prstGeom>
        </p:spPr>
      </p:pic>
      <p:sp>
        <p:nvSpPr>
          <p:cNvPr id="6" name="テキスト ボックス 5"/>
          <p:cNvSpPr txBox="1"/>
          <p:nvPr/>
        </p:nvSpPr>
        <p:spPr>
          <a:xfrm>
            <a:off x="982132" y="1380964"/>
            <a:ext cx="1828799" cy="646331"/>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Company Logo</a:t>
            </a:r>
            <a:r>
              <a:rPr kumimoji="1" lang="ja-JP" altLang="en-US" dirty="0"/>
              <a:t>　　　　　　　　　　　　　　　　　　　　　　　</a:t>
            </a:r>
            <a:endParaRPr kumimoji="1" lang="en-US" altLang="ja-JP" dirty="0"/>
          </a:p>
        </p:txBody>
      </p:sp>
      <p:sp>
        <p:nvSpPr>
          <p:cNvPr id="7" name="テキスト ボックス 6"/>
          <p:cNvSpPr txBox="1"/>
          <p:nvPr/>
        </p:nvSpPr>
        <p:spPr>
          <a:xfrm>
            <a:off x="406397" y="2067148"/>
            <a:ext cx="2980267"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https://</a:t>
            </a:r>
            <a:endParaRPr kumimoji="1" lang="ja-JP" altLang="en-US" sz="14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4402666" y="1366545"/>
            <a:ext cx="4459111" cy="95410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Address</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Employees</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Established in</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Business</a:t>
            </a:r>
            <a:r>
              <a:rPr kumimoji="1" lang="ja-JP" altLang="en-US" sz="1400" dirty="0">
                <a:latin typeface="Meiryo UI" panose="020B0604030504040204" pitchFamily="50" charset="-128"/>
                <a:ea typeface="Meiryo UI" panose="020B0604030504040204" pitchFamily="50" charset="-128"/>
              </a:rPr>
              <a:t>：</a:t>
            </a:r>
          </a:p>
        </p:txBody>
      </p:sp>
      <p:sp>
        <p:nvSpPr>
          <p:cNvPr id="9" name="テキスト ボックス 8"/>
          <p:cNvSpPr txBox="1"/>
          <p:nvPr/>
        </p:nvSpPr>
        <p:spPr>
          <a:xfrm>
            <a:off x="95901" y="2691394"/>
            <a:ext cx="4168716"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altLang="ja-JP" sz="1600" dirty="0">
                <a:solidFill>
                  <a:schemeClr val="tx1"/>
                </a:solidFill>
                <a:latin typeface="游ゴシック Medium" panose="020B0500000000000000" pitchFamily="50" charset="-128"/>
                <a:ea typeface="游ゴシック Medium" panose="020B0500000000000000" pitchFamily="50" charset="-128"/>
                <a:cs typeface="Arial" charset="0"/>
              </a:rPr>
              <a:t>Project Name</a:t>
            </a:r>
          </a:p>
        </p:txBody>
      </p:sp>
      <p:cxnSp>
        <p:nvCxnSpPr>
          <p:cNvPr id="10" name="直線コネクタ 9"/>
          <p:cNvCxnSpPr/>
          <p:nvPr/>
        </p:nvCxnSpPr>
        <p:spPr bwMode="auto">
          <a:xfrm>
            <a:off x="4540872" y="2892505"/>
            <a:ext cx="0" cy="3914207"/>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11" name="テキスト ボックス 10"/>
          <p:cNvSpPr txBox="1"/>
          <p:nvPr/>
        </p:nvSpPr>
        <p:spPr>
          <a:xfrm>
            <a:off x="95901" y="3999068"/>
            <a:ext cx="4168716"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altLang="ja-JP" sz="1600" dirty="0">
                <a:solidFill>
                  <a:schemeClr val="tx1"/>
                </a:solidFill>
                <a:latin typeface="游ゴシック Medium" panose="020B0500000000000000" pitchFamily="50" charset="-128"/>
                <a:ea typeface="游ゴシック Medium" panose="020B0500000000000000" pitchFamily="50" charset="-128"/>
                <a:cs typeface="Arial" charset="0"/>
              </a:rPr>
              <a:t>Cooperation with local companies</a:t>
            </a:r>
          </a:p>
        </p:txBody>
      </p:sp>
      <p:sp>
        <p:nvSpPr>
          <p:cNvPr id="12" name="テキスト ボックス 11"/>
          <p:cNvSpPr txBox="1"/>
          <p:nvPr/>
        </p:nvSpPr>
        <p:spPr>
          <a:xfrm>
            <a:off x="1433689" y="571691"/>
            <a:ext cx="5937955" cy="553998"/>
          </a:xfrm>
          <a:prstGeom prst="rect">
            <a:avLst/>
          </a:prstGeom>
          <a:noFill/>
        </p:spPr>
        <p:txBody>
          <a:bodyPr wrap="square" rtlCol="0">
            <a:spAutoFit/>
          </a:bodyPr>
          <a:lstStyle/>
          <a:p>
            <a:pPr algn="ctr"/>
            <a:r>
              <a:rPr kumimoji="1" lang="en-US" altLang="ja-JP" sz="3000" dirty="0">
                <a:solidFill>
                  <a:schemeClr val="bg1"/>
                </a:solidFill>
                <a:latin typeface="Meiryo UI" panose="020B0604030504040204" pitchFamily="50" charset="-128"/>
                <a:ea typeface="Meiryo UI" panose="020B0604030504040204" pitchFamily="50" charset="-128"/>
              </a:rPr>
              <a:t>Company Name</a:t>
            </a:r>
            <a:endParaRPr kumimoji="1" lang="ja-JP" altLang="en-US" sz="3000"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699046" y="2700395"/>
            <a:ext cx="4106443"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altLang="ja-JP" sz="1600" dirty="0">
                <a:solidFill>
                  <a:schemeClr val="tx1"/>
                </a:solidFill>
                <a:latin typeface="游ゴシック Medium" panose="020B0500000000000000" pitchFamily="50" charset="-128"/>
                <a:ea typeface="游ゴシック Medium" panose="020B0500000000000000" pitchFamily="50" charset="-128"/>
                <a:cs typeface="Arial" charset="0"/>
              </a:rPr>
              <a:t>Local Economic / Social Issues</a:t>
            </a:r>
          </a:p>
        </p:txBody>
      </p:sp>
      <p:sp>
        <p:nvSpPr>
          <p:cNvPr id="14" name="テキスト ボックス 13"/>
          <p:cNvSpPr txBox="1"/>
          <p:nvPr/>
        </p:nvSpPr>
        <p:spPr>
          <a:xfrm>
            <a:off x="4699046" y="3992161"/>
            <a:ext cx="4106443"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altLang="ja-JP" sz="1600" dirty="0">
                <a:solidFill>
                  <a:schemeClr val="tx1"/>
                </a:solidFill>
                <a:latin typeface="游ゴシック Medium" panose="020B0500000000000000" pitchFamily="50" charset="-128"/>
                <a:ea typeface="游ゴシック Medium" panose="020B0500000000000000" pitchFamily="50" charset="-128"/>
                <a:cs typeface="Arial" charset="0"/>
              </a:rPr>
              <a:t>Details of Demonstrations</a:t>
            </a:r>
          </a:p>
        </p:txBody>
      </p:sp>
      <p:sp>
        <p:nvSpPr>
          <p:cNvPr id="17" name="テキスト ボックス 16"/>
          <p:cNvSpPr txBox="1"/>
          <p:nvPr/>
        </p:nvSpPr>
        <p:spPr>
          <a:xfrm>
            <a:off x="4699045" y="5489244"/>
            <a:ext cx="4106443"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altLang="ja-JP" sz="1600" dirty="0">
                <a:solidFill>
                  <a:schemeClr val="tx1"/>
                </a:solidFill>
                <a:latin typeface="游ゴシック Medium" panose="020B0500000000000000" pitchFamily="50" charset="-128"/>
                <a:ea typeface="游ゴシック Medium" panose="020B0500000000000000" pitchFamily="50" charset="-128"/>
                <a:cs typeface="Arial" charset="0"/>
              </a:rPr>
              <a:t>Expected Outcome in the future</a:t>
            </a:r>
          </a:p>
        </p:txBody>
      </p:sp>
      <p:sp>
        <p:nvSpPr>
          <p:cNvPr id="18" name="テキスト ボックス 17"/>
          <p:cNvSpPr txBox="1"/>
          <p:nvPr/>
        </p:nvSpPr>
        <p:spPr>
          <a:xfrm>
            <a:off x="509504" y="5827798"/>
            <a:ext cx="3341511" cy="369332"/>
          </a:xfrm>
          <a:prstGeom prst="rect">
            <a:avLst/>
          </a:prstGeom>
          <a:noFill/>
        </p:spPr>
        <p:txBody>
          <a:bodyPr wrap="square" rtlCol="0">
            <a:spAutoFit/>
          </a:bodyPr>
          <a:lstStyle/>
          <a:p>
            <a:r>
              <a:rPr kumimoji="1" lang="en-US" altLang="ja-JP" dirty="0"/>
              <a:t>※Photos</a:t>
            </a:r>
            <a:endParaRPr kumimoji="1" lang="ja-JP" altLang="en-US" dirty="0"/>
          </a:p>
        </p:txBody>
      </p:sp>
      <p:sp>
        <p:nvSpPr>
          <p:cNvPr id="19" name="テキスト ボックス 18"/>
          <p:cNvSpPr txBox="1"/>
          <p:nvPr/>
        </p:nvSpPr>
        <p:spPr>
          <a:xfrm>
            <a:off x="4645566" y="3181110"/>
            <a:ext cx="4498434" cy="307777"/>
          </a:xfrm>
          <a:prstGeom prst="rect">
            <a:avLst/>
          </a:prstGeom>
          <a:noFill/>
        </p:spPr>
        <p:txBody>
          <a:bodyPr wrap="square" rtlCol="0">
            <a:spAutoFit/>
          </a:bodyPr>
          <a:lstStyle/>
          <a:p>
            <a:r>
              <a:rPr kumimoji="1" lang="ja-JP" altLang="en-US" sz="1400" dirty="0"/>
              <a:t>・</a:t>
            </a:r>
            <a:r>
              <a:rPr kumimoji="1" lang="en-US" altLang="ja-JP" sz="1400" dirty="0">
                <a:latin typeface="Meiryo UI" panose="020B0604030504040204" pitchFamily="50" charset="-128"/>
                <a:ea typeface="Meiryo UI" panose="020B0604030504040204" pitchFamily="50" charset="-128"/>
              </a:rPr>
              <a:t>AAAAAA</a:t>
            </a:r>
            <a:endParaRPr kumimoji="1" lang="ja-JP" altLang="en-US" sz="14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42438" y="3205543"/>
            <a:ext cx="4498434" cy="307777"/>
          </a:xfrm>
          <a:prstGeom prst="rect">
            <a:avLst/>
          </a:prstGeom>
          <a:noFill/>
        </p:spPr>
        <p:txBody>
          <a:bodyPr wrap="square" rtlCol="0">
            <a:spAutoFit/>
          </a:bodyPr>
          <a:lstStyle/>
          <a:p>
            <a:r>
              <a:rPr kumimoji="1" lang="ja-JP" altLang="en-US" sz="1400" dirty="0"/>
              <a:t>・</a:t>
            </a:r>
            <a:r>
              <a:rPr kumimoji="1" lang="en-US" altLang="ja-JP" sz="1400" dirty="0">
                <a:latin typeface="Meiryo UI" panose="020B0604030504040204" pitchFamily="50" charset="-128"/>
                <a:ea typeface="Meiryo UI" panose="020B0604030504040204" pitchFamily="50" charset="-128"/>
              </a:rPr>
              <a:t>AAAAAA</a:t>
            </a:r>
            <a:endParaRPr kumimoji="1" lang="ja-JP" altLang="en-US" sz="14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42438" y="4695719"/>
            <a:ext cx="4498434" cy="307777"/>
          </a:xfrm>
          <a:prstGeom prst="rect">
            <a:avLst/>
          </a:prstGeom>
          <a:noFill/>
        </p:spPr>
        <p:txBody>
          <a:bodyPr wrap="square" rtlCol="0">
            <a:spAutoFit/>
          </a:bodyPr>
          <a:lstStyle/>
          <a:p>
            <a:r>
              <a:rPr kumimoji="1" lang="ja-JP" altLang="en-US" sz="1400" dirty="0"/>
              <a:t>・</a:t>
            </a:r>
            <a:r>
              <a:rPr kumimoji="1" lang="en-US" altLang="ja-JP" sz="1400" dirty="0">
                <a:latin typeface="Meiryo UI" panose="020B0604030504040204" pitchFamily="50" charset="-128"/>
                <a:ea typeface="Meiryo UI" panose="020B0604030504040204" pitchFamily="50" charset="-128"/>
              </a:rPr>
              <a:t>AAAAAA</a:t>
            </a:r>
            <a:endParaRPr kumimoji="1" lang="ja-JP" altLang="en-US" sz="14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4645566" y="4541830"/>
            <a:ext cx="4498434" cy="307777"/>
          </a:xfrm>
          <a:prstGeom prst="rect">
            <a:avLst/>
          </a:prstGeom>
          <a:noFill/>
        </p:spPr>
        <p:txBody>
          <a:bodyPr wrap="square" rtlCol="0">
            <a:spAutoFit/>
          </a:bodyPr>
          <a:lstStyle/>
          <a:p>
            <a:r>
              <a:rPr kumimoji="1" lang="ja-JP" altLang="en-US" sz="1400" dirty="0"/>
              <a:t>・</a:t>
            </a:r>
            <a:r>
              <a:rPr kumimoji="1" lang="en-US" altLang="ja-JP" sz="1400" dirty="0">
                <a:latin typeface="Meiryo UI" panose="020B0604030504040204" pitchFamily="50" charset="-128"/>
                <a:ea typeface="Meiryo UI" panose="020B0604030504040204" pitchFamily="50" charset="-128"/>
              </a:rPr>
              <a:t>AAAAAA</a:t>
            </a:r>
            <a:endParaRPr kumimoji="1" lang="ja-JP" altLang="en-US" sz="14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4699046" y="6043241"/>
            <a:ext cx="4498434" cy="307777"/>
          </a:xfrm>
          <a:prstGeom prst="rect">
            <a:avLst/>
          </a:prstGeom>
          <a:noFill/>
        </p:spPr>
        <p:txBody>
          <a:bodyPr wrap="square" rtlCol="0">
            <a:spAutoFit/>
          </a:bodyPr>
          <a:lstStyle/>
          <a:p>
            <a:r>
              <a:rPr kumimoji="1" lang="ja-JP" altLang="en-US" sz="1400" dirty="0"/>
              <a:t>・</a:t>
            </a:r>
            <a:r>
              <a:rPr kumimoji="1" lang="en-US" altLang="ja-JP" sz="1400" dirty="0">
                <a:latin typeface="Meiryo UI" panose="020B0604030504040204" pitchFamily="50" charset="-128"/>
                <a:ea typeface="Meiryo UI" panose="020B0604030504040204" pitchFamily="50" charset="-128"/>
              </a:rPr>
              <a:t>AAAAAA</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7785900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ED43869465C374BB2A41EF66AFFEC00" ma:contentTypeVersion="2" ma:contentTypeDescription="新しいドキュメントを作成します。" ma:contentTypeScope="" ma:versionID="f9be4a0165ff2dde8d2c3171e8ed3081">
  <xsd:schema xmlns:xsd="http://www.w3.org/2001/XMLSchema" xmlns:xs="http://www.w3.org/2001/XMLSchema" xmlns:p="http://schemas.microsoft.com/office/2006/metadata/properties" xmlns:ns2="842d8ca3-5410-4b6a-a367-6fa17f1f095a" targetNamespace="http://schemas.microsoft.com/office/2006/metadata/properties" ma:root="true" ma:fieldsID="54c98b7ba20b3799667d642accaa6c57" ns2:_="">
    <xsd:import namespace="842d8ca3-5410-4b6a-a367-6fa17f1f095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2d8ca3-5410-4b6a-a367-6fa17f1f09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1FA6BF-8E7C-4187-88A0-1689A35E78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2d8ca3-5410-4b6a-a367-6fa17f1f09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774E393-3D40-47F7-8B5A-323E147B6F23}">
  <ds:schemaRefs>
    <ds:schemaRef ds:uri="http://schemas.microsoft.com/sharepoint/v3/contenttype/forms"/>
  </ds:schemaRefs>
</ds:datastoreItem>
</file>

<file path=customXml/itemProps3.xml><?xml version="1.0" encoding="utf-8"?>
<ds:datastoreItem xmlns:ds="http://schemas.openxmlformats.org/officeDocument/2006/customXml" ds:itemID="{7E4C0B08-6749-462B-A8B4-AD61BC9E0800}">
  <ds:schemaRefs>
    <ds:schemaRef ds:uri="http://purl.org/dc/dcmitype/"/>
    <ds:schemaRef ds:uri="http://purl.org/dc/terms/"/>
    <ds:schemaRef ds:uri="http://schemas.microsoft.com/office/2006/metadata/properties"/>
    <ds:schemaRef ds:uri="http://purl.org/dc/elements/1.1/"/>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842d8ca3-5410-4b6a-a367-6fa17f1f095a"/>
  </ds:schemaRefs>
</ds:datastoreItem>
</file>

<file path=docProps/app.xml><?xml version="1.0" encoding="utf-8"?>
<Properties xmlns="http://schemas.openxmlformats.org/officeDocument/2006/extended-properties" xmlns:vt="http://schemas.openxmlformats.org/officeDocument/2006/docPropsVTypes">
  <Template>Office Theme</Template>
  <TotalTime>54</TotalTime>
  <Words>239</Words>
  <Application>Microsoft Office PowerPoint</Application>
  <PresentationFormat>画面に合わせる (4:3)</PresentationFormat>
  <Paragraphs>37</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Osaka</vt:lpstr>
      <vt:lpstr>游ゴシック</vt:lpstr>
      <vt:lpstr>游ゴシック Light</vt:lpstr>
      <vt:lpstr>游ゴシック Medium</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Kumi_Yasuike</dc:creator>
  <cp:lastModifiedBy>Kumi_Yasuike</cp:lastModifiedBy>
  <cp:revision>8</cp:revision>
  <dcterms:created xsi:type="dcterms:W3CDTF">2022-02-21T08:52:39Z</dcterms:created>
  <dcterms:modified xsi:type="dcterms:W3CDTF">2022-04-04T05:56:22Z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0x0101009ED43869465C374BB2A41EF66AFFEC00</vt:lpwstr>
  </property>
</Properties>
</file>