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768" r:id="rId1"/>
    <p:sldMasterId id="2147483755" r:id="rId2"/>
    <p:sldMasterId id="2147483660" r:id="rId3"/>
    <p:sldMasterId id="2147483685" r:id="rId4"/>
    <p:sldMasterId id="2147483712" r:id="rId5"/>
  </p:sldMasterIdLst>
  <p:notesMasterIdLst>
    <p:notesMasterId r:id="rId8"/>
  </p:notesMasterIdLst>
  <p:handoutMasterIdLst>
    <p:handoutMasterId r:id="rId9"/>
  </p:handoutMasterIdLst>
  <p:sldIdLst>
    <p:sldId id="1083" r:id="rId6"/>
    <p:sldId id="1084" r:id="rId7"/>
  </p:sldIdLst>
  <p:sldSz cx="12192000" cy="6858000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orient="horz" pos="384" userDrawn="1">
          <p15:clr>
            <a:srgbClr val="A4A3A4"/>
          </p15:clr>
        </p15:guide>
        <p15:guide id="3" orient="horz" pos="2725" userDrawn="1">
          <p15:clr>
            <a:srgbClr val="A4A3A4"/>
          </p15:clr>
        </p15:guide>
        <p15:guide id="4" orient="horz" pos="4080" userDrawn="1">
          <p15:clr>
            <a:srgbClr val="A4A3A4"/>
          </p15:clr>
        </p15:guide>
        <p15:guide id="5" orient="horz" pos="1550" userDrawn="1">
          <p15:clr>
            <a:srgbClr val="A4A3A4"/>
          </p15:clr>
        </p15:guide>
        <p15:guide id="6" orient="horz" pos="1286" userDrawn="1">
          <p15:clr>
            <a:srgbClr val="A4A3A4"/>
          </p15:clr>
        </p15:guide>
        <p15:guide id="7" pos="7387" userDrawn="1">
          <p15:clr>
            <a:srgbClr val="A4A3A4"/>
          </p15:clr>
        </p15:guide>
        <p15:guide id="8" pos="280" userDrawn="1">
          <p15:clr>
            <a:srgbClr val="A4A3A4"/>
          </p15:clr>
        </p15:guide>
        <p15:guide id="9" pos="3867" userDrawn="1">
          <p15:clr>
            <a:srgbClr val="A4A3A4"/>
          </p15:clr>
        </p15:guide>
        <p15:guide id="10" pos="4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94"/>
    <a:srgbClr val="0000FF"/>
    <a:srgbClr val="003300"/>
    <a:srgbClr val="FF66FF"/>
    <a:srgbClr val="CC9900"/>
    <a:srgbClr val="FFFF99"/>
    <a:srgbClr val="FFFF00"/>
    <a:srgbClr val="3399FF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>
        <p:guide orient="horz" pos="2064"/>
        <p:guide orient="horz" pos="384"/>
        <p:guide orient="horz" pos="2725"/>
        <p:guide orient="horz" pos="4080"/>
        <p:guide orient="horz" pos="1550"/>
        <p:guide orient="horz" pos="1286"/>
        <p:guide pos="7387"/>
        <p:guide pos="280"/>
        <p:guide pos="3867"/>
        <p:guide pos="4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9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51AC4078-C446-4906-BAB0-511BDBD9567B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9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7C773968-BACA-4AAA-955F-399AFF5FF4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1061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99" y="7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3098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33" y="4721187"/>
            <a:ext cx="4989752" cy="447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378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99" y="9442378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B12490C-FB5F-4B1A-88C3-7FF4E27669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005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7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2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398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039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817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152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51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89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840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775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2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215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082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9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800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4E37-5053-4D8F-91A7-9889DE5C25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AAD50-21A3-45DE-9022-8A3F1A988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0B74-A070-448D-9D46-75C2ED02C2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FA615-148E-4BAC-82EE-B56FC3C5F7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DB79A-D562-42EB-AD7B-ED3DF1784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97295-B894-427E-95DE-8462A8558C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AEF5-E205-4B6A-9A43-FDF3D33A06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9262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287DB-C6B5-4CD4-92AA-7672948EC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CE81-A80D-482E-B908-848D9D9538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BB88-A737-4805-A8FD-9CF6A38154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A340-3E01-4B26-B803-B11476F27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867508" y="3500439"/>
            <a:ext cx="10456984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5661" y="765176"/>
            <a:ext cx="8706339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349508"/>
            <a:ext cx="103632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16338"/>
            <a:ext cx="85344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4" y="116639"/>
            <a:ext cx="2570132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92248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9370063" y="44624"/>
            <a:ext cx="28448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981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449" y="111918"/>
            <a:ext cx="139375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10761639" y="24720"/>
            <a:ext cx="1419256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654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44624"/>
            <a:ext cx="28448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757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4" y="1341446"/>
            <a:ext cx="5392616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89784" y="1341446"/>
            <a:ext cx="5392616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375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698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698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4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379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789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089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29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516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210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597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305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775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439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7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4053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12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701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813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93" y="8"/>
            <a:ext cx="3500308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8575151"/>
      </p:ext>
    </p:extLst>
  </p:cSld>
  <p:clrMapOvr>
    <a:masterClrMapping/>
  </p:clrMapOvr>
  <p:transition>
    <p:cover dir="l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"/>
            <a:ext cx="12192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9"/>
            <a:ext cx="12192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9"/>
            <a:ext cx="12192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962323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8505" y="47034"/>
            <a:ext cx="1509905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48683" y="620688"/>
            <a:ext cx="12240683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4868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150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609713" y="274652"/>
            <a:ext cx="10972604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279761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8688917" y="8"/>
            <a:ext cx="3503083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9051" y="-4763"/>
            <a:ext cx="12192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12192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23" y="-12700"/>
            <a:ext cx="12192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9579863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8688917" y="8"/>
            <a:ext cx="3503083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9051" y="-4763"/>
            <a:ext cx="12192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12192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23" y="-12700"/>
            <a:ext cx="12192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7065386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8688917" y="8"/>
            <a:ext cx="3503083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9051" y="-4763"/>
            <a:ext cx="12192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12192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23" y="-12700"/>
            <a:ext cx="12192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219301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4892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867508" y="3500439"/>
            <a:ext cx="10456984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5661" y="765176"/>
            <a:ext cx="8706339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349508"/>
            <a:ext cx="103632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16338"/>
            <a:ext cx="85344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4" y="116639"/>
            <a:ext cx="2570132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59668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9370063" y="44624"/>
            <a:ext cx="28448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532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449" y="111918"/>
            <a:ext cx="139375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10761639" y="24720"/>
            <a:ext cx="1419256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772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44624"/>
            <a:ext cx="28448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286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4" y="1341446"/>
            <a:ext cx="5392616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89784" y="1341446"/>
            <a:ext cx="5392616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1879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698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698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549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5563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8170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9467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69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20354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93" y="8"/>
            <a:ext cx="3500308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20203943"/>
      </p:ext>
    </p:extLst>
  </p:cSld>
  <p:clrMapOvr>
    <a:masterClrMapping/>
  </p:clrMapOvr>
  <p:transition>
    <p:cover dir="ld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"/>
            <a:ext cx="12192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9"/>
            <a:ext cx="12192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9"/>
            <a:ext cx="12192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10302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8505" y="47034"/>
            <a:ext cx="1509905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48683" y="620688"/>
            <a:ext cx="12240683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4868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70990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609713" y="274652"/>
            <a:ext cx="10972604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730217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8688917" y="8"/>
            <a:ext cx="3503083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9051" y="-4763"/>
            <a:ext cx="12192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12192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23" y="-12700"/>
            <a:ext cx="12192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319252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9347200" y="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01AF7D9-A2C4-4C07-B40F-31560EBD1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5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91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76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26" Type="http://schemas.openxmlformats.org/officeDocument/2006/relationships/slideLayout" Target="../slideLayouts/slideLayout59.xml"/><Relationship Id="rId3" Type="http://schemas.openxmlformats.org/officeDocument/2006/relationships/slideLayout" Target="../slideLayouts/slideLayout36.xml"/><Relationship Id="rId21" Type="http://schemas.openxmlformats.org/officeDocument/2006/relationships/slideLayout" Target="../slideLayouts/slideLayout54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5" Type="http://schemas.openxmlformats.org/officeDocument/2006/relationships/slideLayout" Target="../slideLayouts/slideLayout58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24" Type="http://schemas.openxmlformats.org/officeDocument/2006/relationships/slideLayout" Target="../slideLayouts/slideLayout57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23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slideLayout" Target="../slideLayouts/slideLayout55.xml"/><Relationship Id="rId27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1.xml"/><Relationship Id="rId16" Type="http://schemas.openxmlformats.org/officeDocument/2006/relationships/slideLayout" Target="../slideLayouts/slideLayout75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D772-693A-4CDE-AACD-BB689FBAC10C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50E1E6B-5AEC-44E1-AE99-8EA0729DE9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36062" y="6524633"/>
            <a:ext cx="11519877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46184" y="765175"/>
            <a:ext cx="11521832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36065" y="115896"/>
            <a:ext cx="1152183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341446"/>
            <a:ext cx="109728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9347200" y="-3440"/>
            <a:ext cx="2844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5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36062" y="6524633"/>
            <a:ext cx="11519877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46184" y="765175"/>
            <a:ext cx="11521832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36065" y="115896"/>
            <a:ext cx="1152183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341446"/>
            <a:ext cx="109728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9347200" y="-3440"/>
            <a:ext cx="2844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kumimoji="1" lang="en-US" altLang="ja-JP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kumimoji="1" lang="en-US" altLang="ja-JP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ubie.life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E59F9D43-5B4C-C797-FC25-BF19835E55C4}"/>
              </a:ext>
            </a:extLst>
          </p:cNvPr>
          <p:cNvCxnSpPr/>
          <p:nvPr/>
        </p:nvCxnSpPr>
        <p:spPr>
          <a:xfrm>
            <a:off x="263352" y="2460961"/>
            <a:ext cx="3929912" cy="17141"/>
          </a:xfrm>
          <a:prstGeom prst="line">
            <a:avLst/>
          </a:prstGeom>
          <a:noFill/>
          <a:ln w="25400" cap="flat" cmpd="sng" algn="ctr">
            <a:solidFill>
              <a:srgbClr val="33339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5D65BF-0630-179E-7990-41D3C0DA3921}"/>
              </a:ext>
            </a:extLst>
          </p:cNvPr>
          <p:cNvSpPr txBox="1"/>
          <p:nvPr/>
        </p:nvSpPr>
        <p:spPr bwMode="auto">
          <a:xfrm>
            <a:off x="7156159" y="2639977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endParaRPr kumimoji="1" lang="ja-JP" altLang="en-US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43087B-06D7-68C3-4DDF-F4A52807180C}"/>
              </a:ext>
            </a:extLst>
          </p:cNvPr>
          <p:cNvSpPr txBox="1"/>
          <p:nvPr/>
        </p:nvSpPr>
        <p:spPr>
          <a:xfrm>
            <a:off x="263352" y="2639977"/>
            <a:ext cx="4122468" cy="338554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プロジェクト名</a:t>
            </a:r>
            <a:endParaRPr kumimoji="0" lang="en-US" altLang="ja-JP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5" name="テキスト ボックス 16">
            <a:extLst>
              <a:ext uri="{FF2B5EF4-FFF2-40B4-BE49-F238E27FC236}">
                <a16:creationId xmlns:a16="http://schemas.microsoft.com/office/drawing/2014/main" id="{2E4F9C89-F9D9-3126-6982-FEDF5F44D67C}"/>
              </a:ext>
            </a:extLst>
          </p:cNvPr>
          <p:cNvSpPr txBox="1"/>
          <p:nvPr/>
        </p:nvSpPr>
        <p:spPr bwMode="auto">
          <a:xfrm>
            <a:off x="226823" y="3067333"/>
            <a:ext cx="41955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○○○○○○○○</a:t>
            </a:r>
            <a:endParaRPr lang="en-US" altLang="ja-JP" sz="1600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93DC81-4D8F-FCAD-031D-7DCDAC947C70}"/>
              </a:ext>
            </a:extLst>
          </p:cNvPr>
          <p:cNvSpPr txBox="1"/>
          <p:nvPr/>
        </p:nvSpPr>
        <p:spPr>
          <a:xfrm>
            <a:off x="6007738" y="1376444"/>
            <a:ext cx="4106443" cy="338554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現地の経済・社会課題</a:t>
            </a:r>
            <a:endParaRPr kumimoji="0" lang="en-US" altLang="ja-JP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7" name="テキスト ボックス 16">
            <a:extLst>
              <a:ext uri="{FF2B5EF4-FFF2-40B4-BE49-F238E27FC236}">
                <a16:creationId xmlns:a16="http://schemas.microsoft.com/office/drawing/2014/main" id="{04ACF341-B8C5-0B9F-EDFE-DF9B8AA4CFB1}"/>
              </a:ext>
            </a:extLst>
          </p:cNvPr>
          <p:cNvSpPr txBox="1"/>
          <p:nvPr/>
        </p:nvSpPr>
        <p:spPr bwMode="auto">
          <a:xfrm>
            <a:off x="5840192" y="3501242"/>
            <a:ext cx="6072056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ja-JP" altLang="en-US" sz="1600">
                <a:solidFill>
                  <a:srgbClr val="000000"/>
                </a:solidFill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600">
              <a:solidFill>
                <a:srgbClr val="00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000000"/>
                </a:solidFill>
                <a:latin typeface="游ゴシック Medium"/>
                <a:ea typeface="游ゴシック Medium"/>
                <a:cs typeface="Meiryo" charset="-128"/>
              </a:rPr>
              <a:t>・上記課題の解決に資する提案、手法。</a:t>
            </a:r>
            <a:endParaRPr lang="en-US" altLang="ja-JP" sz="1300">
              <a:solidFill>
                <a:srgbClr val="00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・当該事業における実績（終了した実証含む）と</a:t>
            </a:r>
            <a:r>
              <a:rPr lang="ja-JP" altLang="en-US" sz="130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その評価。</a:t>
            </a:r>
            <a:endParaRPr lang="en-US" altLang="ja-JP" sz="130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・本事業で当該ビジネスの何をどのように事業拡大・</a:t>
            </a:r>
            <a:r>
              <a:rPr lang="en-US" altLang="ja-JP" sz="130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ASEAN</a:t>
            </a:r>
            <a:r>
              <a:rPr lang="ja-JP" altLang="en-US" sz="130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内の他国への横展</a:t>
            </a:r>
            <a:endParaRPr lang="en-US" altLang="ja-JP" sz="130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開していく</a:t>
            </a:r>
            <a:r>
              <a:rPr lang="ja-JP" altLang="en-US" sz="1300">
                <a:solidFill>
                  <a:srgbClr val="FF0000"/>
                </a:solidFill>
                <a:latin typeface="UgふぉしっくD デジタル 教科書体 N-B"/>
                <a:ea typeface="游ゴシック Medium"/>
                <a:cs typeface="Meiryo" charset="-128"/>
              </a:rPr>
              <a:t>のか。</a:t>
            </a:r>
            <a:endParaRPr lang="en-US" altLang="ja-JP" sz="1300">
              <a:solidFill>
                <a:srgbClr val="FF0000"/>
              </a:solidFill>
              <a:latin typeface="UgふぉしっくD デジタル 教科書体 N-B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・本事業で開発する製品、サービス等のユニークな点、他社と差別化できる点</a:t>
            </a:r>
            <a:endParaRPr lang="en-US" altLang="ja-JP" sz="130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を明記すること。</a:t>
            </a:r>
            <a:endParaRPr lang="en-US" altLang="ja-JP" sz="130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</p:txBody>
      </p:sp>
      <p:sp>
        <p:nvSpPr>
          <p:cNvPr id="8" name="テキスト ボックス 16">
            <a:extLst>
              <a:ext uri="{FF2B5EF4-FFF2-40B4-BE49-F238E27FC236}">
                <a16:creationId xmlns:a16="http://schemas.microsoft.com/office/drawing/2014/main" id="{D8897382-07AE-9629-50E0-DAEABA2BA4AD}"/>
              </a:ext>
            </a:extLst>
          </p:cNvPr>
          <p:cNvSpPr txBox="1"/>
          <p:nvPr/>
        </p:nvSpPr>
        <p:spPr bwMode="auto">
          <a:xfrm>
            <a:off x="226823" y="4122728"/>
            <a:ext cx="44495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現地パートナー：</a:t>
            </a:r>
            <a:r>
              <a:rPr lang="ja-JP" altLang="en-US" sz="1600" dirty="0">
                <a:solidFill>
                  <a:srgbClr val="000000"/>
                </a:solidFill>
                <a:latin typeface="Times"/>
                <a:ea typeface="游ゴシック Medium" panose="020B0500000000000000" pitchFamily="50" charset="-128"/>
                <a:cs typeface="Times"/>
              </a:rPr>
              <a:t>○○○○</a:t>
            </a:r>
            <a:endParaRPr lang="en-US" altLang="ja-JP" sz="1600" dirty="0">
              <a:solidFill>
                <a:srgbClr val="000000"/>
              </a:solidFill>
              <a:latin typeface="Times"/>
              <a:ea typeface="游ゴシック Medium" panose="020B0500000000000000" pitchFamily="50" charset="-128"/>
              <a:cs typeface="Time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solidFill>
                <a:srgbClr val="000000"/>
              </a:solidFill>
              <a:latin typeface="Times"/>
              <a:ea typeface="游ゴシック Medium" panose="020B0500000000000000" pitchFamily="50" charset="-128"/>
              <a:cs typeface="Time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>
                <a:solidFill>
                  <a:srgbClr val="000000"/>
                </a:solidFill>
                <a:latin typeface="Times"/>
                <a:ea typeface="游ゴシック Medium" panose="020B0500000000000000" pitchFamily="50" charset="-128"/>
                <a:cs typeface="Times"/>
              </a:rPr>
              <a:t>協力・連携の内容：○○○○</a:t>
            </a:r>
            <a:endParaRPr lang="en-US" altLang="ja-JP" sz="1600" dirty="0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3ED8747-CE87-A6AA-E859-E10C6DE69AE6}"/>
              </a:ext>
            </a:extLst>
          </p:cNvPr>
          <p:cNvSpPr txBox="1"/>
          <p:nvPr/>
        </p:nvSpPr>
        <p:spPr>
          <a:xfrm>
            <a:off x="240228" y="3668228"/>
            <a:ext cx="4168716" cy="338554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現地企業や政府との協力・連携</a:t>
            </a:r>
            <a:endParaRPr kumimoji="0" lang="en-US" altLang="ja-JP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118F535-CBAB-C722-5F29-F155C10941D0}"/>
              </a:ext>
            </a:extLst>
          </p:cNvPr>
          <p:cNvCxnSpPr/>
          <p:nvPr/>
        </p:nvCxnSpPr>
        <p:spPr bwMode="auto">
          <a:xfrm>
            <a:off x="5686397" y="1295749"/>
            <a:ext cx="26755" cy="542206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C77D8B4-47EF-0E1D-272A-759F5CDF4A86}"/>
              </a:ext>
            </a:extLst>
          </p:cNvPr>
          <p:cNvSpPr/>
          <p:nvPr/>
        </p:nvSpPr>
        <p:spPr>
          <a:xfrm>
            <a:off x="119336" y="2042715"/>
            <a:ext cx="3312368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400">
                <a:solidFill>
                  <a:srgbClr val="000000"/>
                </a:solidFill>
                <a:latin typeface="游ゴシック Medium"/>
                <a:ea typeface="游ゴシック Medium"/>
                <a:hlinkClick r:id="rId2"/>
              </a:rPr>
              <a:t>企業サイト </a:t>
            </a:r>
            <a:r>
              <a:rPr lang="en-US" altLang="ja-JP" sz="1400">
                <a:solidFill>
                  <a:srgbClr val="000000"/>
                </a:solidFill>
                <a:latin typeface="游ゴシック Medium"/>
                <a:ea typeface="游ゴシック Medium"/>
                <a:hlinkClick r:id="rId2"/>
              </a:rPr>
              <a:t>URL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38DD03-4D1F-E884-4A52-F3733271FACB}"/>
              </a:ext>
            </a:extLst>
          </p:cNvPr>
          <p:cNvSpPr txBox="1"/>
          <p:nvPr/>
        </p:nvSpPr>
        <p:spPr bwMode="auto">
          <a:xfrm>
            <a:off x="215365" y="5119778"/>
            <a:ext cx="1656184" cy="9541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提案事業を端的に示す写真や図などのビジュアル資料を</a:t>
            </a:r>
            <a:r>
              <a:rPr kumimoji="1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点以上掲載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048824-43F8-349A-F721-55DA376DA15C}"/>
              </a:ext>
            </a:extLst>
          </p:cNvPr>
          <p:cNvSpPr txBox="1"/>
          <p:nvPr/>
        </p:nvSpPr>
        <p:spPr bwMode="auto">
          <a:xfrm>
            <a:off x="152711" y="1261168"/>
            <a:ext cx="1656184" cy="7386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企業ロゴ</a:t>
            </a:r>
            <a:endParaRPr kumimoji="1" lang="en-US" altLang="ja-JP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36B8670-AAEE-E28E-E87A-F07FB1B71E81}"/>
              </a:ext>
            </a:extLst>
          </p:cNvPr>
          <p:cNvSpPr txBox="1"/>
          <p:nvPr/>
        </p:nvSpPr>
        <p:spPr>
          <a:xfrm>
            <a:off x="6017218" y="5320667"/>
            <a:ext cx="4106443" cy="338554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期待される裨益効果</a:t>
            </a:r>
            <a:endParaRPr kumimoji="0" lang="en-US" altLang="ja-JP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8136AD1-B5CF-6C5C-1D7F-D5B857310D3C}"/>
              </a:ext>
            </a:extLst>
          </p:cNvPr>
          <p:cNvSpPr txBox="1"/>
          <p:nvPr/>
        </p:nvSpPr>
        <p:spPr>
          <a:xfrm>
            <a:off x="6096000" y="2809254"/>
            <a:ext cx="4106443" cy="338554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kern="0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実証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内容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6" name="テキスト ボックス 16">
            <a:extLst>
              <a:ext uri="{FF2B5EF4-FFF2-40B4-BE49-F238E27FC236}">
                <a16:creationId xmlns:a16="http://schemas.microsoft.com/office/drawing/2014/main" id="{E8AAE000-3D1A-AAFD-305D-60249A900BFA}"/>
              </a:ext>
            </a:extLst>
          </p:cNvPr>
          <p:cNvSpPr txBox="1"/>
          <p:nvPr/>
        </p:nvSpPr>
        <p:spPr bwMode="auto">
          <a:xfrm>
            <a:off x="5840192" y="1887314"/>
            <a:ext cx="60720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>
                <a:solidFill>
                  <a:srgbClr val="000000"/>
                </a:solidFill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600">
              <a:solidFill>
                <a:srgbClr val="00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000000"/>
                </a:solidFill>
                <a:latin typeface="游ゴシック Medium"/>
                <a:ea typeface="游ゴシック Medium"/>
                <a:cs typeface="Meiryo" charset="-128"/>
              </a:rPr>
              <a:t>・現地の経済・社会課題の概要を記載。</a:t>
            </a:r>
            <a:endParaRPr lang="en-US" altLang="ja-JP" sz="1300">
              <a:solidFill>
                <a:srgbClr val="00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・記載内容を裏付ける具体的なデータを合わせて記載。</a:t>
            </a:r>
            <a:endParaRPr lang="en-US" altLang="ja-JP" sz="130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0335A5C-E741-1469-A4F8-3C3420089486}"/>
              </a:ext>
            </a:extLst>
          </p:cNvPr>
          <p:cNvSpPr txBox="1"/>
          <p:nvPr/>
        </p:nvSpPr>
        <p:spPr bwMode="auto">
          <a:xfrm>
            <a:off x="5949410" y="5779095"/>
            <a:ext cx="607205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ja-JP" altLang="en-US" sz="1600">
                <a:solidFill>
                  <a:srgbClr val="000000"/>
                </a:solidFill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600">
              <a:solidFill>
                <a:srgbClr val="00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・事業拡大後の、相手国市場などにて想定される効果（新規市場の創</a:t>
            </a:r>
            <a:endParaRPr lang="en-US" altLang="ja-JP" sz="130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出、ビジネス環境の改善、顧客層の拡大など）。</a:t>
            </a:r>
            <a:endParaRPr lang="en-US" altLang="ja-JP" sz="130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・当該ビジネス分野における費用対効果や収益率の向上、コストダウンなど。</a:t>
            </a:r>
            <a:endParaRPr lang="en-US" altLang="ja-JP" sz="130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53C11F04-27FC-014A-F3DB-475B99725B22}"/>
              </a:ext>
            </a:extLst>
          </p:cNvPr>
          <p:cNvSpPr/>
          <p:nvPr/>
        </p:nvSpPr>
        <p:spPr bwMode="auto">
          <a:xfrm>
            <a:off x="10011099" y="1478540"/>
            <a:ext cx="2051875" cy="1407778"/>
          </a:xfrm>
          <a:prstGeom prst="wedgeRectCallout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ea typeface="游ゴシック Medium"/>
                <a:cs typeface="Times"/>
              </a:rPr>
              <a:t>【日本語】・游ゴシック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cs typeface="Times"/>
              </a:rPr>
              <a:t>Medium14</a:t>
            </a: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ea typeface="游ゴシック Medium"/>
                <a:cs typeface="Times"/>
              </a:rPr>
              <a:t>ポイント</a:t>
            </a:r>
            <a:endParaRPr kumimoji="0" lang="en-US" altLang="ja-JP" sz="1100" b="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 Medium"/>
              <a:ea typeface="游ゴシック Medium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ea typeface="游ゴシック Medium"/>
                <a:cs typeface="Times"/>
              </a:rPr>
              <a:t>・「である調」の文章で記入すること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cs typeface="Times"/>
              </a:rPr>
              <a:t>。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cs typeface="Times"/>
              </a:rPr>
              <a:t>【</a:t>
            </a: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ea typeface="游ゴシック Medium"/>
                <a:cs typeface="Times"/>
              </a:rPr>
              <a:t>英語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cs typeface="Times"/>
              </a:rPr>
              <a:t>】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cs typeface="Times New Roman"/>
              </a:rPr>
              <a:t>Times New Roman 14</a:t>
            </a: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 Medium"/>
                <a:ea typeface="游ゴシック Medium"/>
                <a:cs typeface="Times New Roman"/>
              </a:rPr>
              <a:t>ポイント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 Medium"/>
              <a:ea typeface="游ゴシック Medium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" charset="0"/>
              <a:ea typeface="Osaka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2CA2EFD-C4E1-995D-69A8-49CB9E6E59E3}"/>
              </a:ext>
            </a:extLst>
          </p:cNvPr>
          <p:cNvSpPr/>
          <p:nvPr/>
        </p:nvSpPr>
        <p:spPr>
          <a:xfrm>
            <a:off x="0" y="545779"/>
            <a:ext cx="12192000" cy="513819"/>
          </a:xfrm>
          <a:prstGeom prst="rect">
            <a:avLst/>
          </a:prstGeom>
          <a:solidFill>
            <a:srgbClr val="060694"/>
          </a:solidFill>
          <a:ln>
            <a:solidFill>
              <a:srgbClr val="060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0000FF"/>
              </a:highlight>
            </a:endParaRPr>
          </a:p>
        </p:txBody>
      </p:sp>
      <p:pic>
        <p:nvPicPr>
          <p:cNvPr id="20" name="図 19" descr="ロゴ&#10;&#10;低い精度で自動的に生成された説明">
            <a:extLst>
              <a:ext uri="{FF2B5EF4-FFF2-40B4-BE49-F238E27FC236}">
                <a16:creationId xmlns:a16="http://schemas.microsoft.com/office/drawing/2014/main" id="{15825477-1962-8D0A-CD2E-7E2B448D91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607" y="77287"/>
            <a:ext cx="971367" cy="437579"/>
          </a:xfrm>
          <a:prstGeom prst="rect">
            <a:avLst/>
          </a:prstGeom>
        </p:spPr>
      </p:pic>
      <p:sp>
        <p:nvSpPr>
          <p:cNvPr id="21" name="タイトル 2">
            <a:extLst>
              <a:ext uri="{FF2B5EF4-FFF2-40B4-BE49-F238E27FC236}">
                <a16:creationId xmlns:a16="http://schemas.microsoft.com/office/drawing/2014/main" id="{0094B780-D288-A8D9-A908-13863DFF2830}"/>
              </a:ext>
            </a:extLst>
          </p:cNvPr>
          <p:cNvSpPr txBox="1">
            <a:spLocks/>
          </p:cNvSpPr>
          <p:nvPr/>
        </p:nvSpPr>
        <p:spPr>
          <a:xfrm>
            <a:off x="1859260" y="563660"/>
            <a:ext cx="7944264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sz="3200" b="1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企業名○○○○○○〇</a:t>
            </a:r>
            <a:endParaRPr lang="ja-JP" altLang="en-US" b="1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B18F5EE-7A7D-AD60-A9AA-F7CFD0AB1239}"/>
              </a:ext>
            </a:extLst>
          </p:cNvPr>
          <p:cNvSpPr txBox="1"/>
          <p:nvPr/>
        </p:nvSpPr>
        <p:spPr bwMode="auto">
          <a:xfrm>
            <a:off x="103811" y="137217"/>
            <a:ext cx="1223594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kumimoji="1" lang="ja-JP" altLang="en-US" sz="1400" b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別紙４</a:t>
            </a:r>
            <a:endParaRPr kumimoji="1" lang="en-US" altLang="ja-JP" sz="1400" b="1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2D4A88-298C-4373-36C8-63AF82033C28}"/>
              </a:ext>
            </a:extLst>
          </p:cNvPr>
          <p:cNvSpPr txBox="1"/>
          <p:nvPr/>
        </p:nvSpPr>
        <p:spPr bwMode="auto">
          <a:xfrm>
            <a:off x="5857615" y="146364"/>
            <a:ext cx="51555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40" tIns="45720" rIns="91440" bIns="45720" rtlCol="0" anchor="t">
            <a:spAutoFit/>
          </a:bodyPr>
          <a:lstStyle/>
          <a:p>
            <a:pPr eaLnBrk="0" hangingPunct="0"/>
            <a:r>
              <a:rPr kumimoji="1" lang="ja-JP" altLang="en-US" sz="1400">
                <a:latin typeface="游ゴシック Medium"/>
                <a:ea typeface="游ゴシック Medium"/>
              </a:rPr>
              <a:t>日</a:t>
            </a:r>
            <a:r>
              <a:rPr kumimoji="1" lang="en-US" altLang="ja-JP" sz="1400">
                <a:latin typeface="游ゴシック Medium"/>
                <a:ea typeface="游ゴシック Medium"/>
              </a:rPr>
              <a:t>ASEAN</a:t>
            </a:r>
            <a:r>
              <a:rPr kumimoji="1" lang="ja-JP" altLang="en-US" sz="1400">
                <a:latin typeface="游ゴシック Medium"/>
                <a:ea typeface="游ゴシック Medium"/>
              </a:rPr>
              <a:t>におけるアジア</a:t>
            </a:r>
            <a:r>
              <a:rPr kumimoji="1" lang="en-US" altLang="ja-JP" sz="1400">
                <a:latin typeface="游ゴシック Medium"/>
                <a:ea typeface="游ゴシック Medium"/>
              </a:rPr>
              <a:t>DX</a:t>
            </a:r>
            <a:r>
              <a:rPr kumimoji="1" lang="ja-JP" altLang="en-US" sz="1400">
                <a:latin typeface="游ゴシック Medium"/>
                <a:ea typeface="游ゴシック Medium"/>
              </a:rPr>
              <a:t>促進事業　ブーストアップコース</a:t>
            </a:r>
            <a:endParaRPr lang="ja-JP" altLang="en-US" sz="140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0B80627E-1E72-2B48-B806-ABCC68E786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712259"/>
            <a:ext cx="1388450" cy="104338"/>
          </a:xfrm>
          <a:prstGeom prst="rect">
            <a:avLst/>
          </a:prstGeom>
        </p:spPr>
      </p:pic>
      <p:sp>
        <p:nvSpPr>
          <p:cNvPr id="24" name="テキスト ボックス 30">
            <a:extLst>
              <a:ext uri="{FF2B5EF4-FFF2-40B4-BE49-F238E27FC236}">
                <a16:creationId xmlns:a16="http://schemas.microsoft.com/office/drawing/2014/main" id="{9F3FDE36-5C79-2638-EDBA-37A691B60A3D}"/>
              </a:ext>
            </a:extLst>
          </p:cNvPr>
          <p:cNvSpPr txBox="1"/>
          <p:nvPr/>
        </p:nvSpPr>
        <p:spPr>
          <a:xfrm>
            <a:off x="1828690" y="1137827"/>
            <a:ext cx="285913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kumimoji="1" lang="ja-JP" altLang="en-US" sz="1400" dirty="0">
                <a:solidFill>
                  <a:srgbClr val="000000">
                    <a:lumMod val="75000"/>
                  </a:srgb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所在地</a:t>
            </a: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: </a:t>
            </a:r>
            <a:endParaRPr kumimoji="1" lang="ja-JP" altLang="en-US" sz="1400" dirty="0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1" lang="ja-JP" altLang="en-US" sz="1400" dirty="0">
                <a:solidFill>
                  <a:srgbClr val="000000">
                    <a:lumMod val="75000"/>
                  </a:srgb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従業員</a:t>
            </a: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: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1" lang="ja-JP" altLang="en-US" sz="1400" dirty="0">
                <a:solidFill>
                  <a:srgbClr val="000000">
                    <a:lumMod val="75000"/>
                  </a:srgb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会社設立年：</a:t>
            </a: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ja-JP" altLang="en-US" sz="1400" dirty="0">
                <a:solidFill>
                  <a:srgbClr val="000000">
                    <a:lumMod val="75000"/>
                  </a:srgb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事業内容: </a:t>
            </a:r>
            <a:endParaRPr kumimoji="1" lang="en-US" sz="1400" dirty="0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229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2CA2EFD-C4E1-995D-69A8-49CB9E6E59E3}"/>
              </a:ext>
            </a:extLst>
          </p:cNvPr>
          <p:cNvSpPr/>
          <p:nvPr/>
        </p:nvSpPr>
        <p:spPr>
          <a:xfrm>
            <a:off x="0" y="545779"/>
            <a:ext cx="12192000" cy="513819"/>
          </a:xfrm>
          <a:prstGeom prst="rect">
            <a:avLst/>
          </a:prstGeom>
          <a:solidFill>
            <a:srgbClr val="060694"/>
          </a:solidFill>
          <a:ln>
            <a:solidFill>
              <a:srgbClr val="060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0000FF"/>
              </a:highlight>
            </a:endParaRPr>
          </a:p>
        </p:txBody>
      </p:sp>
      <p:pic>
        <p:nvPicPr>
          <p:cNvPr id="20" name="図 19" descr="ロゴ&#10;&#10;低い精度で自動的に生成された説明">
            <a:extLst>
              <a:ext uri="{FF2B5EF4-FFF2-40B4-BE49-F238E27FC236}">
                <a16:creationId xmlns:a16="http://schemas.microsoft.com/office/drawing/2014/main" id="{15825477-1962-8D0A-CD2E-7E2B448D91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607" y="77287"/>
            <a:ext cx="971367" cy="437579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420CDCD-13BF-DA4F-DEE5-A9B02278951F}"/>
              </a:ext>
            </a:extLst>
          </p:cNvPr>
          <p:cNvSpPr txBox="1"/>
          <p:nvPr/>
        </p:nvSpPr>
        <p:spPr bwMode="auto">
          <a:xfrm>
            <a:off x="6775666" y="191836"/>
            <a:ext cx="44195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>
                <a:solidFill>
                  <a:srgbClr val="000000"/>
                </a:solidFill>
                <a:latin typeface="Times New Roman"/>
                <a:cs typeface="Times New Roman"/>
              </a:rPr>
              <a:t>Asia Digital Transformation (ADX) Boost UP Program</a:t>
            </a:r>
            <a:endParaRPr kumimoji="1" lang="ja-JP" altLang="en-US" sz="140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0ACE3739-0129-9A14-4B76-91517D1E6A9E}"/>
              </a:ext>
            </a:extLst>
          </p:cNvPr>
          <p:cNvCxnSpPr/>
          <p:nvPr/>
        </p:nvCxnSpPr>
        <p:spPr>
          <a:xfrm>
            <a:off x="191344" y="2499809"/>
            <a:ext cx="3929912" cy="17141"/>
          </a:xfrm>
          <a:prstGeom prst="line">
            <a:avLst/>
          </a:prstGeom>
          <a:noFill/>
          <a:ln w="25400" cap="flat" cmpd="sng" algn="ctr">
            <a:solidFill>
              <a:srgbClr val="33339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6" name="テキスト ボックス 30">
            <a:extLst>
              <a:ext uri="{FF2B5EF4-FFF2-40B4-BE49-F238E27FC236}">
                <a16:creationId xmlns:a16="http://schemas.microsoft.com/office/drawing/2014/main" id="{7AC6FD3F-F861-5549-15E0-371699B2DBD6}"/>
              </a:ext>
            </a:extLst>
          </p:cNvPr>
          <p:cNvSpPr txBox="1"/>
          <p:nvPr/>
        </p:nvSpPr>
        <p:spPr>
          <a:xfrm>
            <a:off x="1828690" y="1137827"/>
            <a:ext cx="285913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Address: </a:t>
            </a:r>
            <a:endParaRPr kumimoji="1" lang="ja-JP" alt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Employees: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Established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ja-JP" altLang="en-US" sz="1400" dirty="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Business: </a:t>
            </a:r>
            <a:endParaRPr kumimoji="1" 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D3E5BD5-45F7-5547-BF47-9BACF300C013}"/>
              </a:ext>
            </a:extLst>
          </p:cNvPr>
          <p:cNvSpPr txBox="1"/>
          <p:nvPr/>
        </p:nvSpPr>
        <p:spPr bwMode="auto">
          <a:xfrm>
            <a:off x="7156159" y="2639977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endParaRPr kumimoji="1" lang="ja-JP" altLang="en-US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4E78742-9B7E-2237-F1F3-40323A1D8776}"/>
              </a:ext>
            </a:extLst>
          </p:cNvPr>
          <p:cNvSpPr txBox="1"/>
          <p:nvPr/>
        </p:nvSpPr>
        <p:spPr>
          <a:xfrm>
            <a:off x="191344" y="2839358"/>
            <a:ext cx="4122468" cy="307777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Outline of the demonstration project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DDEE4E3-67D7-4119-190E-C2B48E0FDF99}"/>
              </a:ext>
            </a:extLst>
          </p:cNvPr>
          <p:cNvSpPr txBox="1"/>
          <p:nvPr/>
        </p:nvSpPr>
        <p:spPr>
          <a:xfrm>
            <a:off x="6435637" y="1137827"/>
            <a:ext cx="4106443" cy="307777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 Targeted economic/social issues</a:t>
            </a: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A553CC9-7EF7-11CF-06BB-B17EE5B8A97D}"/>
              </a:ext>
            </a:extLst>
          </p:cNvPr>
          <p:cNvSpPr txBox="1"/>
          <p:nvPr/>
        </p:nvSpPr>
        <p:spPr>
          <a:xfrm>
            <a:off x="191344" y="4766067"/>
            <a:ext cx="4168716" cy="307777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Cooperation with local companies/governments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FFFFA05-2604-1D47-C0D2-776ECA16A9B1}"/>
              </a:ext>
            </a:extLst>
          </p:cNvPr>
          <p:cNvSpPr txBox="1"/>
          <p:nvPr/>
        </p:nvSpPr>
        <p:spPr>
          <a:xfrm>
            <a:off x="6495537" y="5163002"/>
            <a:ext cx="4106443" cy="307777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Expected </a:t>
            </a:r>
            <a:r>
              <a:rPr kumimoji="1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outcome of </a:t>
            </a:r>
            <a:r>
              <a:rPr kumimoji="1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beneficiary effects</a:t>
            </a:r>
            <a:endParaRPr kumimoji="1" lang="en-US" altLang="ja-JP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CAAEAA3D-44E3-2079-D894-32DAD0D2AF2F}"/>
              </a:ext>
            </a:extLst>
          </p:cNvPr>
          <p:cNvSpPr/>
          <p:nvPr/>
        </p:nvSpPr>
        <p:spPr bwMode="auto">
          <a:xfrm>
            <a:off x="6435637" y="3217568"/>
            <a:ext cx="4217728" cy="327359"/>
          </a:xfrm>
          <a:prstGeom prst="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Details 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of 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the project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BB77FF4-2B57-8244-8170-96E5C9FAF552}"/>
              </a:ext>
            </a:extLst>
          </p:cNvPr>
          <p:cNvSpPr/>
          <p:nvPr/>
        </p:nvSpPr>
        <p:spPr>
          <a:xfrm>
            <a:off x="152711" y="2067656"/>
            <a:ext cx="683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>
                <a:solidFill>
                  <a:srgbClr val="000000"/>
                </a:solidFill>
                <a:latin typeface="Times New Roman"/>
                <a:cs typeface="Times New Roman"/>
              </a:rPr>
              <a:t>https://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40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C5DEC40-AE36-41FD-8686-A2C821D9C23F}"/>
              </a:ext>
            </a:extLst>
          </p:cNvPr>
          <p:cNvSpPr txBox="1"/>
          <p:nvPr/>
        </p:nvSpPr>
        <p:spPr bwMode="auto">
          <a:xfrm>
            <a:off x="152711" y="1261168"/>
            <a:ext cx="1656184" cy="7386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企業ロゴ</a:t>
            </a:r>
            <a:endParaRPr kumimoji="1" lang="en-US" altLang="ja-JP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CD34E716-C35A-99D8-A0C5-45122E0B1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38800"/>
            <a:ext cx="1343472" cy="119201"/>
          </a:xfrm>
          <a:prstGeom prst="rect">
            <a:avLst/>
          </a:prstGeom>
        </p:spPr>
      </p:pic>
      <p:sp>
        <p:nvSpPr>
          <p:cNvPr id="47" name="タイトル 2">
            <a:extLst>
              <a:ext uri="{FF2B5EF4-FFF2-40B4-BE49-F238E27FC236}">
                <a16:creationId xmlns:a16="http://schemas.microsoft.com/office/drawing/2014/main" id="{6F67DE3B-54F7-3290-5EAD-DDF907F4BA34}"/>
              </a:ext>
            </a:extLst>
          </p:cNvPr>
          <p:cNvSpPr txBox="1">
            <a:spLocks/>
          </p:cNvSpPr>
          <p:nvPr/>
        </p:nvSpPr>
        <p:spPr>
          <a:xfrm>
            <a:off x="2063552" y="534835"/>
            <a:ext cx="7944264" cy="6395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ja-JP" sz="3200" b="1">
                <a:solidFill>
                  <a:schemeClr val="bg1"/>
                </a:solidFill>
              </a:rPr>
              <a:t>Company Name</a:t>
            </a:r>
            <a:r>
              <a:rPr lang="ja-JP" altLang="en-US" sz="3200" b="1">
                <a:solidFill>
                  <a:schemeClr val="bg1"/>
                </a:solidFill>
              </a:rPr>
              <a:t>　</a:t>
            </a:r>
            <a:r>
              <a:rPr lang="ja-JP" altLang="en-US" sz="3200" b="1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○○○○○○〇</a:t>
            </a:r>
            <a:endParaRPr lang="ja-JP" altLang="en-US" sz="3200" b="1">
              <a:solidFill>
                <a:schemeClr val="bg1"/>
              </a:solidFill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09D5492E-FFB5-FEE7-182A-557E5C628DD4}"/>
              </a:ext>
            </a:extLst>
          </p:cNvPr>
          <p:cNvCxnSpPr/>
          <p:nvPr/>
        </p:nvCxnSpPr>
        <p:spPr bwMode="auto">
          <a:xfrm>
            <a:off x="5502297" y="1225539"/>
            <a:ext cx="26755" cy="5422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39420243"/>
      </p:ext>
    </p:extLst>
  </p:cSld>
  <p:clrMapOvr>
    <a:masterClrMapping/>
  </p:clrMapOvr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1200" dirty="0" smtClean="0"/>
        </a:defPPr>
      </a:lstStyle>
    </a:tx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d5ce837-86eb-4900-9c2a-2a13b5c0ee0d}" enabled="1" method="Privileged" siteId="{08b42e22-3a77-40ef-a51b-37104946de0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ワイド画面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ＭＳ Ｐゴシック</vt:lpstr>
      <vt:lpstr>ＭＳ ゴシック</vt:lpstr>
      <vt:lpstr>UgふぉしっくD デジタル 教科書体 N-B</vt:lpstr>
      <vt:lpstr>游ゴシック</vt:lpstr>
      <vt:lpstr>游ゴシック Light</vt:lpstr>
      <vt:lpstr>游ゴシック Medium</vt:lpstr>
      <vt:lpstr>Arial</vt:lpstr>
      <vt:lpstr>Calibri</vt:lpstr>
      <vt:lpstr>Times</vt:lpstr>
      <vt:lpstr>Times New Roman</vt:lpstr>
      <vt:lpstr>Wingdings</vt:lpstr>
      <vt:lpstr>2_デザインの設定</vt:lpstr>
      <vt:lpstr>1_デザインの設定</vt:lpstr>
      <vt:lpstr>デザインの設定</vt:lpstr>
      <vt:lpstr>3_cool10-p-4</vt:lpstr>
      <vt:lpstr>2_cool10-p-4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2023-05-16T04:36:03Z</dcterms:created>
  <dcterms:modified xsi:type="dcterms:W3CDTF">2023-06-07T07:37:28Z</dcterms:modified>
</cp:coreProperties>
</file>