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  <p:sldMasterId id="2147483768" r:id="rId2"/>
    <p:sldMasterId id="2147483755" r:id="rId3"/>
    <p:sldMasterId id="2147483660" r:id="rId4"/>
    <p:sldMasterId id="2147483685" r:id="rId5"/>
    <p:sldMasterId id="2147483712" r:id="rId6"/>
    <p:sldMasterId id="2147483780" r:id="rId7"/>
  </p:sldMasterIdLst>
  <p:notesMasterIdLst>
    <p:notesMasterId r:id="rId10"/>
  </p:notesMasterIdLst>
  <p:handoutMasterIdLst>
    <p:handoutMasterId r:id="rId11"/>
  </p:handoutMasterIdLst>
  <p:sldIdLst>
    <p:sldId id="1081" r:id="rId8"/>
    <p:sldId id="1082" r:id="rId9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  <p15:guide id="3" orient="horz" pos="2725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orient="horz" pos="1550" userDrawn="1">
          <p15:clr>
            <a:srgbClr val="A4A3A4"/>
          </p15:clr>
        </p15:guide>
        <p15:guide id="6" orient="horz" pos="1286" userDrawn="1">
          <p15:clr>
            <a:srgbClr val="A4A3A4"/>
          </p15:clr>
        </p15:guide>
        <p15:guide id="7" pos="5540" userDrawn="1">
          <p15:clr>
            <a:srgbClr val="A4A3A4"/>
          </p15:clr>
        </p15:guide>
        <p15:guide id="8" pos="210" userDrawn="1">
          <p15:clr>
            <a:srgbClr val="A4A3A4"/>
          </p15:clr>
        </p15:guide>
        <p15:guide id="9" pos="2900" userDrawn="1">
          <p15:clr>
            <a:srgbClr val="A4A3A4"/>
          </p15:clr>
        </p15:guide>
        <p15:guide id="10" pos="3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FF"/>
    <a:srgbClr val="CC9900"/>
    <a:srgbClr val="FFFF99"/>
    <a:srgbClr val="FFFF00"/>
    <a:srgbClr val="3399FF"/>
    <a:srgbClr val="99FF99"/>
    <a:srgbClr val="CCFFC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E61F4-36BB-5E1B-2F46-9B7C1886AD2F}" v="9" dt="2024-03-21T05:50:44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17" y="67"/>
      </p:cViewPr>
      <p:guideLst>
        <p:guide orient="horz" pos="2064"/>
        <p:guide orient="horz" pos="384"/>
        <p:guide orient="horz" pos="2725"/>
        <p:guide orient="horz" pos="4080"/>
        <p:guide orient="horz" pos="1550"/>
        <p:guide orient="horz" pos="1286"/>
        <p:guide pos="5540"/>
        <p:guide pos="210"/>
        <p:guide pos="2900"/>
        <p:guide pos="35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9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51AC4078-C446-4906-BAB0-511BDBD9567B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9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773968-BACA-4AAA-955F-399AFF5FF4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99" y="7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21187"/>
            <a:ext cx="4989752" cy="447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8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99" y="9442378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B12490C-FB5F-4B1A-88C3-7FF4E2766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0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7C678-2F29-4BC9-9648-AEEFD44FC4BC}" type="slidenum">
              <a:rPr lang="en-US" altLang="ja-JP" smtClean="0">
                <a:latin typeface="Times" pitchFamily="18" charset="0"/>
                <a:ea typeface="Osaka"/>
                <a:cs typeface="Osaka"/>
              </a:rPr>
              <a:pPr/>
              <a:t>0</a:t>
            </a:fld>
            <a:endParaRPr lang="en-US" altLang="ja-JP"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73637" cy="37306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426364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6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F7C678-2F29-4BC9-9648-AEEFD44FC4BC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065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73637" cy="37306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71269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87624" y="6148028"/>
            <a:ext cx="4474716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ja-JP" sz="675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8530" y="661206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8974" y="6048996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86A9-5F01-412A-AA95-C462B3500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990600"/>
            <a:ext cx="2038350" cy="5105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3400" y="990600"/>
            <a:ext cx="5962650" cy="5105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" y="59436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785F-AACE-4A98-84B0-AB675A90F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3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21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926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3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5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89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203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91680" y="6352727"/>
            <a:ext cx="3682628" cy="1844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7175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1503-F212-40AD-AA50-6549A3BD0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 bwMode="auto">
          <a:xfrm>
            <a:off x="179512" y="476737"/>
            <a:ext cx="7772400" cy="6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+mj-lt"/>
                <a:ea typeface="+mj-ea"/>
                <a:cs typeface="Osaka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9pPr>
          </a:lstStyle>
          <a:p>
            <a:endParaRPr lang="ja-JP" altLang="en-US" sz="2700" ker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22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98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39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523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89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40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7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968" y="63627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4E40-6BEE-403F-96FB-81564B1E0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22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2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9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80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4E37-5053-4D8F-91A7-9889DE5C2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AD50-21A3-45DE-9022-8A3F1A988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B74-A070-448D-9D46-75C2ED02C2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A615-148E-4BAC-82EE-B56FC3C5F7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B79A-D562-42EB-AD7B-ED3DF178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7295-B894-427E-95DE-8462A8558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-51440" y="6351968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  <a:p>
            <a:pPr>
              <a:defRPr/>
            </a:pPr>
            <a:endParaRPr lang="en-US" altLang="ja-JP" sz="75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80568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5A4C-5225-4BEF-ADEB-A953341BE2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EF5-E205-4B6A-9A43-FDF3D33A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87DB-C6B5-4CD4-92AA-7672948EC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CE81-A80D-482E-B908-848D9D953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BB88-A737-4805-A8FD-9CF6A38154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A340-3E01-4B26-B803-B11476F27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9"/>
            <a:ext cx="7772400" cy="1008063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05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" y="116640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92248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981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7" y="111919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654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75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6"/>
            <a:ext cx="4044462" cy="4784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6"/>
            <a:ext cx="4044462" cy="4784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6033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" y="6011863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28064-E77C-4C33-AAD9-F1B8CB0FF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06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066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93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789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89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29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1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10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597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305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77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7194" y="5805264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77BA-285F-4593-A4F0-2A56169F8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708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2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701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13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20" y="9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8575151"/>
      </p:ext>
    </p:extLst>
  </p:cSld>
  <p:clrMapOvr>
    <a:masterClrMapping/>
  </p:clrMapOvr>
  <p:transition>
    <p:cover dir="l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10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10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0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62323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9" y="47035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15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5" y="274653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79761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9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9579863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9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065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14240" y="5805264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4602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E0CD0-1F43-409D-86FB-9BBE4E73C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9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1930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9"/>
            <a:ext cx="7772400" cy="1008063"/>
          </a:xfrm>
        </p:spPr>
        <p:txBody>
          <a:bodyPr/>
          <a:lstStyle>
            <a:lvl1pPr algn="ctr">
              <a:defRPr sz="2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05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" y="116640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9668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53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7" y="111919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72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28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6"/>
            <a:ext cx="4044462" cy="4784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6"/>
            <a:ext cx="4044462" cy="4784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87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06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066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549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56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817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41190" y="155679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5447" y="62484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E2D9-AA97-4457-A294-7C94698E8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979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20" y="9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9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9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0203943"/>
      </p:ext>
    </p:extLst>
  </p:cSld>
  <p:clrMapOvr>
    <a:masterClrMapping/>
  </p:clrMapOvr>
  <p:transition>
    <p:cover dir="ld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10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10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0"/>
            <a:ext cx="9144000" cy="708001"/>
          </a:xfrm>
        </p:spPr>
        <p:txBody>
          <a:bodyPr>
            <a:normAutofit/>
          </a:bodyPr>
          <a:lstStyle>
            <a:lvl1pPr algn="l">
              <a:defRPr sz="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10302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9" y="47035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099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5" y="274653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3021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9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9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1" y="6570673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192520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010400" y="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01AF7D9-A2C4-4C07-B40F-31560EBD1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44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87624" y="6148028"/>
            <a:ext cx="4474716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EF3F48B-EB0D-4E3B-BAC8-96DEFF1C8EE1}" type="datetime1">
              <a:rPr lang="en-US" altLang="ja-JP" sz="675" smtClean="0">
                <a:solidFill>
                  <a:prstClr val="black"/>
                </a:solidFill>
              </a:rPr>
              <a:t>3/29/2024</a:t>
            </a:fld>
            <a:endParaRPr lang="en-US" altLang="ja-JP" sz="675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8530" y="661206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53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" y="6201932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75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49A4-A0DC-4B27-BDE9-18F7554A1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8418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270" y="65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5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000" tIns="27000" rIns="27000" bIns="27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600">
                <a:latin typeface="Century" pitchFamily="18" charset="0"/>
                <a:ea typeface="ＭＳ 明朝" pitchFamily="17" charset="-128"/>
              </a:rPr>
              <a:t>Copyright (C) 2024 JETRO.</a:t>
            </a:r>
            <a:r>
              <a:rPr lang="en-US" altLang="ja-JP" sz="600"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sz="600">
                <a:latin typeface="Century" pitchFamily="18" charset="0"/>
                <a:ea typeface="ＭＳ 明朝" pitchFamily="17" charset="-128"/>
              </a:rPr>
              <a:t>All rights reserved.</a:t>
            </a:r>
            <a:r>
              <a:rPr lang="en-US" altLang="ja-JP" sz="600"/>
              <a:t> 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4"/>
            <a:ext cx="9144000" cy="75840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30" y="44626"/>
            <a:ext cx="726074" cy="3270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  <a:cs typeface="Osaka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Arial" charset="0"/>
          <a:ea typeface="Osaka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Osaka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+mn-lt"/>
          <a:ea typeface="+mn-ea"/>
          <a:cs typeface="Osaka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Osaka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  <a:cs typeface="Osaka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Osaka"/>
        </a:defRPr>
      </a:lvl5pPr>
      <a:lvl6pPr marL="16716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0145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23574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27003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D772-693A-4CDE-AACD-BB689FBAC10C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kumimoji="1" sz="9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kumimoji="1" sz="9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kumimoji="1" sz="9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50E1E6B-5AEC-44E1-AE99-8EA0729DE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7" y="6524634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7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6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05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7" y="6524634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35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7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6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kumimoji="1" lang="en-US" altLang="ja-JP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kumimoji="1" lang="en-US" altLang="ja-JP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5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05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8418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270" y="65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50">
                <a:latin typeface="Times New Roman" charset="0"/>
                <a:ea typeface="Times New Roman" charset="-128"/>
                <a:cs typeface="Times New Roman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000" tIns="27000" rIns="27000" bIns="27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600">
                <a:latin typeface="Times New Roman" pitchFamily="18" charset="0"/>
                <a:ea typeface="Times New Roman" pitchFamily="17" charset="-128"/>
              </a:rPr>
              <a:t>Copyright (C) 2024 JETRO. All rights reserved.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6"/>
            <a:ext cx="9144000" cy="638525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30" y="44626"/>
            <a:ext cx="726074" cy="32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5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/>
          <a:ea typeface="Times New Roman"/>
          <a:cs typeface="Times New Roman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rgbClr val="0000B3"/>
          </a:solidFill>
          <a:latin typeface="Times New Roman" charset="0"/>
          <a:ea typeface="Times New Roman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65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16716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Times New Roman"/>
          <a:ea typeface="Times New Roman"/>
        </a:defRPr>
      </a:lvl6pPr>
      <a:lvl7pPr marL="20145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Times New Roman"/>
          <a:ea typeface="Times New Roman"/>
        </a:defRPr>
      </a:lvl7pPr>
      <a:lvl8pPr marL="23574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Times New Roman"/>
          <a:ea typeface="Times New Roman"/>
        </a:defRPr>
      </a:lvl8pPr>
      <a:lvl9pPr marL="2700338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Times New Roman"/>
          <a:ea typeface="Times New Roman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Times New Roman"/>
          <a:ea typeface="Times New Roman"/>
          <a:cs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92901" y="502936"/>
            <a:ext cx="5958198" cy="486054"/>
          </a:xfrm>
        </p:spPr>
        <p:txBody>
          <a:bodyPr/>
          <a:lstStyle/>
          <a:p>
            <a:pPr algn="ctr"/>
            <a:r>
              <a:rPr kumimoji="1" lang="ja-JP" altLang="en-US" sz="2400" b="1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○○○○○○〇（企業名）</a:t>
            </a:r>
            <a:endParaRPr kumimoji="1" lang="ja-JP" altLang="en-US" b="1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1525441" y="1439513"/>
            <a:ext cx="2523819" cy="71558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57175" indent="-257175">
              <a:buFont typeface="Wingdings" panose="05000000000000000000" pitchFamily="2" charset="2"/>
              <a:buChar char="q"/>
            </a:pPr>
            <a:r>
              <a:rPr lang="ja-JP" altLang="en-US" sz="105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所在地：</a:t>
            </a:r>
            <a:endParaRPr lang="en-US" sz="1050">
              <a:latin typeface="游ゴシック Medium" panose="020B0500000000000000" pitchFamily="50" charset="-128"/>
              <a:ea typeface="游ゴシック Medium" panose="020B0500000000000000" pitchFamily="50" charset="-128"/>
              <a:cs typeface="Times"/>
            </a:endParaRPr>
          </a:p>
          <a:p>
            <a:pPr marL="257175" indent="-257175">
              <a:buFont typeface="Wingdings" panose="05000000000000000000" pitchFamily="2" charset="2"/>
              <a:buChar char="q"/>
            </a:pPr>
            <a:r>
              <a:rPr lang="ja-JP" altLang="en-US" sz="105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従業員：　名</a:t>
            </a:r>
            <a:endParaRPr lang="en-US" altLang="ja-JP" sz="1050">
              <a:solidFill>
                <a:schemeClr val="tx2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/>
            </a:endParaRPr>
          </a:p>
          <a:p>
            <a:pPr marL="257175" indent="-257175">
              <a:buFont typeface="Wingdings" panose="05000000000000000000" pitchFamily="2" charset="2"/>
              <a:buChar char="q"/>
            </a:pPr>
            <a:r>
              <a:rPr lang="ja-JP" altLang="en-US" sz="105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会社設立年：　年</a:t>
            </a:r>
            <a:endParaRPr lang="en-US" altLang="ja-JP" sz="1050">
              <a:solidFill>
                <a:schemeClr val="tx2">
                  <a:lumMod val="7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/>
            </a:endParaRPr>
          </a:p>
          <a:p>
            <a:pPr marL="257175" indent="-257175">
              <a:buFont typeface="Wingdings" panose="05000000000000000000" pitchFamily="2" charset="2"/>
              <a:buChar char="q"/>
            </a:pPr>
            <a:r>
              <a:rPr lang="ja-JP" altLang="en-US" sz="1050">
                <a:solidFill>
                  <a:schemeClr val="tx2">
                    <a:lumMod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/>
              </a:rPr>
              <a:t>事業内容：</a:t>
            </a:r>
            <a:endParaRPr lang="en-US" sz="1050">
              <a:latin typeface="游ゴシック Medium" panose="020B0500000000000000" pitchFamily="50" charset="-128"/>
              <a:ea typeface="游ゴシック Medium" panose="020B0500000000000000" pitchFamily="50" charset="-128"/>
              <a:cs typeface="Times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367120" y="283723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 sz="180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8877" y="2369845"/>
            <a:ext cx="3091851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プロジェクト名</a:t>
            </a:r>
            <a:endParaRPr lang="en-US" altLang="ja-JP" sz="120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2" name="テキスト ボックス 16"/>
          <p:cNvSpPr txBox="1"/>
          <p:nvPr/>
        </p:nvSpPr>
        <p:spPr bwMode="auto">
          <a:xfrm>
            <a:off x="73070" y="2888175"/>
            <a:ext cx="4051671" cy="42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○○分野における□□□を目的とした△△の実証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100">
                <a:latin typeface="游ゴシック Medium"/>
                <a:ea typeface="游ゴシック Medium"/>
              </a:rPr>
              <a:t>※プロジェクト名は本資料、申請書、別紙１で統一すること</a:t>
            </a:r>
            <a:endParaRPr lang="ja-JP"/>
          </a:p>
        </p:txBody>
      </p:sp>
      <p:sp>
        <p:nvSpPr>
          <p:cNvPr id="15" name="テキスト ボックス 16"/>
          <p:cNvSpPr txBox="1"/>
          <p:nvPr/>
        </p:nvSpPr>
        <p:spPr bwMode="auto">
          <a:xfrm>
            <a:off x="4515985" y="2060254"/>
            <a:ext cx="4325359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rtlCol="0" anchor="t">
            <a:spAutoFit/>
          </a:bodyPr>
          <a:lstStyle/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・実証事業の目的および背景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・本事業で開発する製品、サービス等のユニークな点、日本の既存のサービスと差別化できる点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・具体的な手法やスケジュール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・協働先名および当該企業との連携、役割分担</a:t>
            </a:r>
            <a:endParaRPr lang="en-US" altLang="ja-JP" sz="975"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2828" y="3815935"/>
            <a:ext cx="3126537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会社概要及びサービス</a:t>
            </a:r>
            <a:endParaRPr lang="en-US" altLang="ja-JP" sz="120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cxnSp>
        <p:nvCxnSpPr>
          <p:cNvPr id="4" name="直線コネクタ 3"/>
          <p:cNvCxnSpPr>
            <a:cxnSpLocks/>
          </p:cNvCxnSpPr>
          <p:nvPr/>
        </p:nvCxnSpPr>
        <p:spPr bwMode="auto">
          <a:xfrm>
            <a:off x="4264160" y="1521244"/>
            <a:ext cx="57201" cy="48338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テキスト ボックス 4"/>
          <p:cNvSpPr txBox="1"/>
          <p:nvPr/>
        </p:nvSpPr>
        <p:spPr bwMode="auto">
          <a:xfrm>
            <a:off x="1267206" y="5373087"/>
            <a:ext cx="1242138" cy="9002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1"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提案事業を端的に示す写真や図などのビジュアル資料を</a:t>
            </a:r>
            <a:r>
              <a:rPr kumimoji="1" lang="en-US" altLang="ja-JP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点以上掲載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170876" y="1318953"/>
            <a:ext cx="1242138" cy="577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6451595" y="116632"/>
            <a:ext cx="206979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r>
              <a:rPr kumimoji="1"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対内直接投資促進事業費補助金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28561" y="3814048"/>
            <a:ext cx="2882467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期待される効果</a:t>
            </a:r>
            <a:endParaRPr lang="en-US" altLang="ja-JP" sz="120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18D76B-04F4-AD4E-5807-082DFAEFC1D3}"/>
              </a:ext>
            </a:extLst>
          </p:cNvPr>
          <p:cNvSpPr txBox="1"/>
          <p:nvPr/>
        </p:nvSpPr>
        <p:spPr>
          <a:xfrm>
            <a:off x="4571999" y="1520304"/>
            <a:ext cx="2839030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予定している実証事業の内容</a:t>
            </a:r>
            <a:endParaRPr lang="en-US" altLang="ja-JP" sz="120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6" name="テキスト ボックス 16">
            <a:extLst>
              <a:ext uri="{FF2B5EF4-FFF2-40B4-BE49-F238E27FC236}">
                <a16:creationId xmlns:a16="http://schemas.microsoft.com/office/drawing/2014/main" id="{723B60E0-CCBB-9F47-DFBB-87CC7A3860DE}"/>
              </a:ext>
            </a:extLst>
          </p:cNvPr>
          <p:cNvSpPr txBox="1"/>
          <p:nvPr/>
        </p:nvSpPr>
        <p:spPr bwMode="auto">
          <a:xfrm>
            <a:off x="4571999" y="4139412"/>
            <a:ext cx="4313239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rtlCol="0" anchor="t">
            <a:spAutoFit/>
          </a:bodyPr>
          <a:lstStyle/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・将来的に拠点化・ビジネスモデル導入された際の、日本市場で想定される効果（社会課題解決・サプライチェーンの強靭化、地域経済への貢献など）。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/>
                <a:ea typeface="游ゴシック Medium"/>
                <a:cs typeface="Meiryo" charset="-128"/>
              </a:rPr>
              <a:t>・当該ビジネス分野における費用対効果や収益率の向上、コストダウンなど。</a:t>
            </a:r>
            <a:endParaRPr lang="en-US" altLang="ja-JP" sz="1050">
              <a:latin typeface="游ゴシック Medium"/>
              <a:ea typeface="游ゴシック Medium"/>
              <a:cs typeface="Meiryo" charset="-128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FE3F314B-A487-11D6-8225-EF2ED1677AB2}"/>
              </a:ext>
            </a:extLst>
          </p:cNvPr>
          <p:cNvSpPr/>
          <p:nvPr/>
        </p:nvSpPr>
        <p:spPr bwMode="auto">
          <a:xfrm>
            <a:off x="349369" y="243590"/>
            <a:ext cx="1538906" cy="838442"/>
          </a:xfrm>
          <a:prstGeom prst="wedgeRectCallout">
            <a:avLst>
              <a:gd name="adj1" fmla="val -20369"/>
              <a:gd name="adj2" fmla="val 4626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sz="825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【日本語】・游ゴシック</a:t>
            </a:r>
            <a:r>
              <a:rPr lang="en-US" sz="825">
                <a:solidFill>
                  <a:srgbClr val="FF0000"/>
                </a:solidFill>
                <a:latin typeface="游ゴシック Medium"/>
                <a:cs typeface="Times"/>
              </a:rPr>
              <a:t>Medium14</a:t>
            </a:r>
            <a:r>
              <a:rPr lang="ja-JP" altLang="en-US" sz="825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ポイント</a:t>
            </a:r>
            <a:endParaRPr lang="en-US" altLang="ja-JP" sz="825">
              <a:solidFill>
                <a:srgbClr val="FF0000"/>
              </a:solidFill>
              <a:latin typeface="游ゴシック Medium"/>
              <a:ea typeface="游ゴシック Medium"/>
            </a:endParaRPr>
          </a:p>
          <a:p>
            <a:r>
              <a:rPr lang="ja-JP" altLang="en-US" sz="825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・「である調」の文章で具体的かつ簡潔に記入すること</a:t>
            </a:r>
            <a:r>
              <a:rPr lang="en-US" sz="825">
                <a:solidFill>
                  <a:srgbClr val="FF0000"/>
                </a:solidFill>
                <a:latin typeface="游ゴシック Medium"/>
                <a:cs typeface="Times"/>
              </a:rPr>
              <a:t>。</a:t>
            </a:r>
          </a:p>
          <a:p>
            <a:r>
              <a:rPr lang="en-US" sz="825">
                <a:solidFill>
                  <a:srgbClr val="FF0000"/>
                </a:solidFill>
                <a:latin typeface="游ゴシック Medium"/>
                <a:cs typeface="Times"/>
              </a:rPr>
              <a:t>【</a:t>
            </a:r>
            <a:r>
              <a:rPr lang="ja-JP" altLang="en-US" sz="825">
                <a:solidFill>
                  <a:srgbClr val="FF0000"/>
                </a:solidFill>
                <a:latin typeface="游ゴシック Medium"/>
                <a:ea typeface="游ゴシック Medium"/>
                <a:cs typeface="Times"/>
              </a:rPr>
              <a:t>英語</a:t>
            </a:r>
            <a:r>
              <a:rPr lang="en-US" sz="825">
                <a:solidFill>
                  <a:srgbClr val="FF0000"/>
                </a:solidFill>
                <a:latin typeface="游ゴシック Medium"/>
                <a:cs typeface="Times"/>
              </a:rPr>
              <a:t>】</a:t>
            </a:r>
            <a:r>
              <a:rPr lang="en-US" sz="825">
                <a:solidFill>
                  <a:srgbClr val="FF0000"/>
                </a:solidFill>
                <a:latin typeface="游ゴシック Medium"/>
                <a:cs typeface="Times New Roman"/>
              </a:rPr>
              <a:t>Times New Roman 14</a:t>
            </a:r>
            <a:r>
              <a:rPr lang="ja-JP" altLang="en-US" sz="825">
                <a:solidFill>
                  <a:srgbClr val="FF0000"/>
                </a:solidFill>
                <a:latin typeface="游ゴシック Medium"/>
                <a:ea typeface="游ゴシック Medium"/>
                <a:cs typeface="Times New Roman"/>
              </a:rPr>
              <a:t>ポイント</a:t>
            </a:r>
            <a:endParaRPr lang="en-US" sz="1800">
              <a:solidFill>
                <a:srgbClr val="FF0000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24" name="テキスト ボックス 16">
            <a:extLst>
              <a:ext uri="{FF2B5EF4-FFF2-40B4-BE49-F238E27FC236}">
                <a16:creationId xmlns:a16="http://schemas.microsoft.com/office/drawing/2014/main" id="{FE56A88C-60D8-47A1-35DC-50CC4DA5A991}"/>
              </a:ext>
            </a:extLst>
          </p:cNvPr>
          <p:cNvSpPr txBox="1"/>
          <p:nvPr/>
        </p:nvSpPr>
        <p:spPr bwMode="auto">
          <a:xfrm>
            <a:off x="142720" y="4171548"/>
            <a:ext cx="34911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○○〇〇〇</a:t>
            </a:r>
            <a:endParaRPr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・会社の具体的な活動</a:t>
            </a:r>
            <a:endParaRPr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・本事業で対象となる技術やサービスの具体的な実績</a:t>
            </a:r>
            <a:endParaRPr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6663F1-6FB5-6965-4BAA-0D7F17508738}"/>
              </a:ext>
            </a:extLst>
          </p:cNvPr>
          <p:cNvSpPr txBox="1"/>
          <p:nvPr/>
        </p:nvSpPr>
        <p:spPr bwMode="auto">
          <a:xfrm>
            <a:off x="283075" y="1953899"/>
            <a:ext cx="119384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1" lang="ja-JP" altLang="en-US" sz="1050" u="sng"/>
              <a:t>企業</a:t>
            </a:r>
            <a:r>
              <a:rPr kumimoji="1" lang="en-US" altLang="ja-JP" sz="1050" u="sng"/>
              <a:t>URL</a:t>
            </a:r>
            <a:endParaRPr kumimoji="1" lang="ja-JP" altLang="en-US" sz="1050" u="sng"/>
          </a:p>
        </p:txBody>
      </p:sp>
    </p:spTree>
    <p:extLst>
      <p:ext uri="{BB962C8B-B14F-4D97-AF65-F5344CB8AC3E}">
        <p14:creationId xmlns:p14="http://schemas.microsoft.com/office/powerpoint/2010/main" val="400989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855610" y="484714"/>
            <a:ext cx="5958198" cy="479675"/>
          </a:xfrm>
        </p:spPr>
        <p:txBody>
          <a:bodyPr/>
          <a:lstStyle/>
          <a:p>
            <a:pPr algn="ctr"/>
            <a:r>
              <a:rPr kumimoji="1" lang="ja-JP" altLang="en-US" sz="2400" b="1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○○○○○○〇（</a:t>
            </a:r>
            <a:r>
              <a:rPr kumimoji="1" lang="en-US" altLang="ja-JP" sz="2400" b="1">
                <a:solidFill>
                  <a:schemeClr val="bg1"/>
                </a:solidFill>
              </a:rPr>
              <a:t>Company Name</a:t>
            </a:r>
            <a:r>
              <a:rPr kumimoji="1" lang="ja-JP" altLang="en-US" sz="2400" b="1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1907704" y="1341151"/>
            <a:ext cx="2144348" cy="71558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57175" indent="-257175">
              <a:buFont typeface="Wingdings" panose="05000000000000000000" pitchFamily="2" charset="2"/>
              <a:buChar char="q"/>
              <a:defRPr/>
            </a:pPr>
            <a:r>
              <a:rPr kumimoji="1" lang="en-US" altLang="ja-JP" sz="105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Address: </a:t>
            </a:r>
            <a:endParaRPr kumimoji="1" lang="ja-JP" altLang="en-US" sz="105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05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Employees: </a:t>
            </a: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kumimoji="1" lang="en-US" altLang="ja-JP" sz="105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Established </a:t>
            </a:r>
          </a:p>
          <a:p>
            <a:pPr marL="257175" indent="-257175">
              <a:buFont typeface="Wingdings" panose="05000000000000000000" pitchFamily="2" charset="2"/>
              <a:buChar char="q"/>
              <a:defRPr/>
            </a:pPr>
            <a:r>
              <a:rPr lang="ja-JP" altLang="en-US" sz="1050">
                <a:solidFill>
                  <a:srgbClr val="000000">
                    <a:lumMod val="75000"/>
                  </a:srgbClr>
                </a:solidFill>
                <a:latin typeface="Times New Roman"/>
                <a:cs typeface="Times New Roman"/>
              </a:rPr>
              <a:t>Business: </a:t>
            </a:r>
            <a:endParaRPr kumimoji="1" lang="en-US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367120" y="283723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endParaRPr kumimoji="1" lang="ja-JP" altLang="en-US" sz="180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684" y="2302230"/>
            <a:ext cx="3091851" cy="253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50">
                <a:solidFill>
                  <a:srgbClr val="000000"/>
                </a:solidFill>
                <a:latin typeface="Times New Roman"/>
                <a:cs typeface="Times New Roman"/>
              </a:rPr>
              <a:t>Outline of the demonstration project</a:t>
            </a:r>
            <a:endParaRPr lang="en-US" altLang="ja-JP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04636" y="1710620"/>
            <a:ext cx="3099611" cy="253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50">
                <a:solidFill>
                  <a:srgbClr val="000000"/>
                </a:solidFill>
                <a:latin typeface="Times New Roman"/>
                <a:cs typeface="Times New Roman"/>
              </a:rPr>
              <a:t> Details of demonstration</a:t>
            </a:r>
            <a:endParaRPr lang="ja-JP" altLang="en-US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0325" y="3952304"/>
            <a:ext cx="3126537" cy="253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altLang="ja-JP" sz="1050" dirty="0">
                <a:solidFill>
                  <a:srgbClr val="000000"/>
                </a:solidFill>
                <a:latin typeface="Times New Roman"/>
                <a:cs typeface="Times New Roman"/>
              </a:rPr>
              <a:t>Company Profile and Services</a:t>
            </a: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401805" y="1772355"/>
            <a:ext cx="20066" cy="40665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テキスト ボックス 8"/>
          <p:cNvSpPr txBox="1"/>
          <p:nvPr/>
        </p:nvSpPr>
        <p:spPr bwMode="auto">
          <a:xfrm>
            <a:off x="4814930" y="75818"/>
            <a:ext cx="3595856" cy="219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25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Subsidy for Projects to Stimulate Direct Investment in Japan</a:t>
            </a:r>
            <a:endParaRPr kumimoji="1" lang="ja-JP" altLang="en-US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14930" y="3952304"/>
            <a:ext cx="3079832" cy="253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050">
                <a:solidFill>
                  <a:srgbClr val="000000"/>
                </a:solidFill>
                <a:latin typeface="Times New Roman"/>
                <a:cs typeface="Times New Roman"/>
              </a:rPr>
              <a:t>Expected </a:t>
            </a:r>
            <a:r>
              <a:rPr kumimoji="1" lang="en-US" altLang="ja-JP" sz="1050">
                <a:solidFill>
                  <a:srgbClr val="000000"/>
                </a:solidFill>
                <a:latin typeface="Times New Roman"/>
                <a:cs typeface="Times New Roman"/>
              </a:rPr>
              <a:t>outcome of </a:t>
            </a:r>
            <a:r>
              <a:rPr kumimoji="1" lang="ja-JP" altLang="en-US" sz="1050">
                <a:solidFill>
                  <a:srgbClr val="000000"/>
                </a:solidFill>
                <a:latin typeface="Times New Roman"/>
                <a:cs typeface="Times New Roman"/>
              </a:rPr>
              <a:t>beneficiary effects</a:t>
            </a:r>
            <a:endParaRPr kumimoji="1" lang="en-US" altLang="ja-JP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7915" y="1837578"/>
            <a:ext cx="55656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50">
                <a:solidFill>
                  <a:srgbClr val="000000"/>
                </a:solidFill>
                <a:latin typeface="Times New Roman"/>
                <a:cs typeface="Times New Roman"/>
              </a:rPr>
              <a:t>https://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05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07B02D-DC29-E170-9D40-016E94274544}"/>
              </a:ext>
            </a:extLst>
          </p:cNvPr>
          <p:cNvSpPr txBox="1"/>
          <p:nvPr/>
        </p:nvSpPr>
        <p:spPr bwMode="auto">
          <a:xfrm>
            <a:off x="223409" y="1260497"/>
            <a:ext cx="1242138" cy="577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05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05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92096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6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d5ce837-86eb-4900-9c2a-2a13b5c0ee0d}" enabled="1" method="Privileged" siteId="{08b42e22-3a77-40ef-a51b-37104946de0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画面に合わせる (4:3)</PresentationFormat>
  <Paragraphs>45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2</vt:i4>
      </vt:variant>
    </vt:vector>
  </HeadingPairs>
  <TitlesOfParts>
    <vt:vector size="22" baseType="lpstr">
      <vt:lpstr>Meiryo UI</vt:lpstr>
      <vt:lpstr>ＭＳ Ｐゴシック</vt:lpstr>
      <vt:lpstr>ＭＳ ゴシック</vt:lpstr>
      <vt:lpstr>ＭＳ 明朝</vt:lpstr>
      <vt:lpstr>游ゴシック</vt:lpstr>
      <vt:lpstr>游ゴシック Light</vt:lpstr>
      <vt:lpstr>游ゴシック Medium</vt:lpstr>
      <vt:lpstr>Arial</vt:lpstr>
      <vt:lpstr>Calibri</vt:lpstr>
      <vt:lpstr>Century</vt:lpstr>
      <vt:lpstr>Times</vt:lpstr>
      <vt:lpstr>Times New Roman</vt:lpstr>
      <vt:lpstr>Wingdings</vt:lpstr>
      <vt:lpstr>Blank</vt:lpstr>
      <vt:lpstr>2_デザインの設定</vt:lpstr>
      <vt:lpstr>1_デザインの設定</vt:lpstr>
      <vt:lpstr>デザインの設定</vt:lpstr>
      <vt:lpstr>3_cool10-p-4</vt:lpstr>
      <vt:lpstr>2_cool10-p-4</vt:lpstr>
      <vt:lpstr>16_Blank</vt:lpstr>
      <vt:lpstr>○○○○○○〇（企業名）</vt:lpstr>
      <vt:lpstr>○○○○○○〇（Company Name）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2024-03-29T04:12:24Z</dcterms:created>
  <dcterms:modified xsi:type="dcterms:W3CDTF">2024-03-29T04:12:32Z</dcterms:modified>
</cp:coreProperties>
</file>