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320" r:id="rId3"/>
    <p:sldId id="321" r:id="rId4"/>
    <p:sldId id="323" r:id="rId5"/>
    <p:sldId id="325" r:id="rId6"/>
    <p:sldId id="332" r:id="rId7"/>
    <p:sldId id="326" r:id="rId8"/>
    <p:sldId id="327" r:id="rId9"/>
    <p:sldId id="328" r:id="rId10"/>
    <p:sldId id="329" r:id="rId11"/>
    <p:sldId id="288" r:id="rId12"/>
    <p:sldId id="331" r:id="rId13"/>
    <p:sldId id="330" r:id="rId14"/>
    <p:sldId id="289" r:id="rId15"/>
    <p:sldId id="259" r:id="rId16"/>
    <p:sldId id="292" r:id="rId17"/>
    <p:sldId id="304" r:id="rId18"/>
    <p:sldId id="310" r:id="rId19"/>
    <p:sldId id="307" r:id="rId20"/>
    <p:sldId id="313" r:id="rId21"/>
    <p:sldId id="319" r:id="rId22"/>
    <p:sldId id="265" r:id="rId23"/>
    <p:sldId id="272" r:id="rId24"/>
  </p:sldIdLst>
  <p:sldSz cx="9144000" cy="6858000" type="screen4x3"/>
  <p:notesSz cx="6797675" cy="9926638"/>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erie Langloi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DA8"/>
    <a:srgbClr val="FF4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4660"/>
  </p:normalViewPr>
  <p:slideViewPr>
    <p:cSldViewPr snapToGrid="0" snapToObjects="1">
      <p:cViewPr>
        <p:scale>
          <a:sx n="71" d="100"/>
          <a:sy n="71" d="100"/>
        </p:scale>
        <p:origin x="-2784" y="-8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0" d="100"/>
          <a:sy n="50" d="100"/>
        </p:scale>
        <p:origin x="-1908" y="-90"/>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412"/>
          </a:xfrm>
          <a:prstGeom prst="rect">
            <a:avLst/>
          </a:prstGeom>
        </p:spPr>
        <p:txBody>
          <a:bodyPr vert="horz" lIns="91815" tIns="45907" rIns="91815" bIns="45907"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49688" y="1"/>
            <a:ext cx="2946400" cy="496412"/>
          </a:xfrm>
          <a:prstGeom prst="rect">
            <a:avLst/>
          </a:prstGeom>
        </p:spPr>
        <p:txBody>
          <a:bodyPr vert="horz" lIns="91815" tIns="45907" rIns="91815" bIns="45907" rtlCol="0"/>
          <a:lstStyle>
            <a:lvl1pPr algn="r" fontAlgn="auto">
              <a:spcBef>
                <a:spcPts val="0"/>
              </a:spcBef>
              <a:spcAft>
                <a:spcPts val="0"/>
              </a:spcAft>
              <a:defRPr sz="1200" smtClean="0">
                <a:latin typeface="+mn-lt"/>
                <a:cs typeface="+mn-cs"/>
              </a:defRPr>
            </a:lvl1pPr>
          </a:lstStyle>
          <a:p>
            <a:pPr>
              <a:defRPr/>
            </a:pPr>
            <a:fld id="{D8C566E7-8EEE-4DEC-888E-F49C49726470}" type="datetimeFigureOut">
              <a:rPr lang="fr-FR"/>
              <a:pPr>
                <a:defRPr/>
              </a:pPr>
              <a:t>09/02/2016</a:t>
            </a:fld>
            <a:endParaRPr lang="fr-FR"/>
          </a:p>
        </p:txBody>
      </p:sp>
      <p:sp>
        <p:nvSpPr>
          <p:cNvPr id="4" name="Espace réservé du pied de page 3"/>
          <p:cNvSpPr>
            <a:spLocks noGrp="1"/>
          </p:cNvSpPr>
          <p:nvPr>
            <p:ph type="ftr" sz="quarter" idx="2"/>
          </p:nvPr>
        </p:nvSpPr>
        <p:spPr>
          <a:xfrm>
            <a:off x="0" y="9428630"/>
            <a:ext cx="2946400" cy="496411"/>
          </a:xfrm>
          <a:prstGeom prst="rect">
            <a:avLst/>
          </a:prstGeom>
        </p:spPr>
        <p:txBody>
          <a:bodyPr vert="horz" lIns="91815" tIns="45907" rIns="91815" bIns="45907"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49688" y="9428630"/>
            <a:ext cx="2946400" cy="496411"/>
          </a:xfrm>
          <a:prstGeom prst="rect">
            <a:avLst/>
          </a:prstGeom>
        </p:spPr>
        <p:txBody>
          <a:bodyPr vert="horz" lIns="91815" tIns="45907" rIns="91815" bIns="45907" rtlCol="0" anchor="b"/>
          <a:lstStyle>
            <a:lvl1pPr algn="r" fontAlgn="auto">
              <a:spcBef>
                <a:spcPts val="0"/>
              </a:spcBef>
              <a:spcAft>
                <a:spcPts val="0"/>
              </a:spcAft>
              <a:defRPr sz="1200" smtClean="0">
                <a:latin typeface="+mn-lt"/>
                <a:cs typeface="+mn-cs"/>
              </a:defRPr>
            </a:lvl1pPr>
          </a:lstStyle>
          <a:p>
            <a:pPr>
              <a:defRPr/>
            </a:pPr>
            <a:fld id="{7E36136E-2677-4C03-B670-F963C937B3DF}" type="slidenum">
              <a:rPr lang="fr-FR"/>
              <a:pPr>
                <a:defRPr/>
              </a:pPr>
              <a:t>‹#›</a:t>
            </a:fld>
            <a:endParaRPr lang="fr-FR"/>
          </a:p>
        </p:txBody>
      </p:sp>
    </p:spTree>
    <p:extLst>
      <p:ext uri="{BB962C8B-B14F-4D97-AF65-F5344CB8AC3E}">
        <p14:creationId xmlns:p14="http://schemas.microsoft.com/office/powerpoint/2010/main" val="3429470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412"/>
          </a:xfrm>
          <a:prstGeom prst="rect">
            <a:avLst/>
          </a:prstGeom>
        </p:spPr>
        <p:txBody>
          <a:bodyPr vert="horz" lIns="91815" tIns="45907" rIns="91815" bIns="45907"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9688" y="1"/>
            <a:ext cx="2946400" cy="496412"/>
          </a:xfrm>
          <a:prstGeom prst="rect">
            <a:avLst/>
          </a:prstGeom>
        </p:spPr>
        <p:txBody>
          <a:bodyPr vert="horz" lIns="91815" tIns="45907" rIns="91815" bIns="45907" rtlCol="0"/>
          <a:lstStyle>
            <a:lvl1pPr algn="r" fontAlgn="auto">
              <a:spcBef>
                <a:spcPts val="0"/>
              </a:spcBef>
              <a:spcAft>
                <a:spcPts val="0"/>
              </a:spcAft>
              <a:defRPr sz="1200" smtClean="0">
                <a:latin typeface="+mn-lt"/>
                <a:cs typeface="+mn-cs"/>
              </a:defRPr>
            </a:lvl1pPr>
          </a:lstStyle>
          <a:p>
            <a:pPr>
              <a:defRPr/>
            </a:pPr>
            <a:fld id="{778A66F9-A71E-48B4-9D33-C6B132C4BBFE}" type="datetimeFigureOut">
              <a:rPr lang="fr-FR"/>
              <a:pPr>
                <a:defRPr/>
              </a:pPr>
              <a:t>09/02/2016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815" tIns="45907" rIns="91815" bIns="45907" rtlCol="0" anchor="ctr"/>
          <a:lstStyle/>
          <a:p>
            <a:pPr lvl="0"/>
            <a:endParaRPr lang="fr-FR" noProof="0"/>
          </a:p>
        </p:txBody>
      </p:sp>
      <p:sp>
        <p:nvSpPr>
          <p:cNvPr id="5" name="Espace réservé des commentaires 4"/>
          <p:cNvSpPr>
            <a:spLocks noGrp="1"/>
          </p:cNvSpPr>
          <p:nvPr>
            <p:ph type="body" sz="quarter" idx="3"/>
          </p:nvPr>
        </p:nvSpPr>
        <p:spPr>
          <a:xfrm>
            <a:off x="679450" y="4715113"/>
            <a:ext cx="5438775" cy="4467706"/>
          </a:xfrm>
          <a:prstGeom prst="rect">
            <a:avLst/>
          </a:prstGeom>
        </p:spPr>
        <p:txBody>
          <a:bodyPr vert="horz" lIns="91815" tIns="45907" rIns="91815" bIns="45907"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630"/>
            <a:ext cx="2946400" cy="496411"/>
          </a:xfrm>
          <a:prstGeom prst="rect">
            <a:avLst/>
          </a:prstGeom>
        </p:spPr>
        <p:txBody>
          <a:bodyPr vert="horz" lIns="91815" tIns="45907" rIns="91815" bIns="45907"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428630"/>
            <a:ext cx="2946400" cy="496411"/>
          </a:xfrm>
          <a:prstGeom prst="rect">
            <a:avLst/>
          </a:prstGeom>
        </p:spPr>
        <p:txBody>
          <a:bodyPr vert="horz" lIns="91815" tIns="45907" rIns="91815" bIns="45907" rtlCol="0" anchor="b"/>
          <a:lstStyle>
            <a:lvl1pPr algn="r" fontAlgn="auto">
              <a:spcBef>
                <a:spcPts val="0"/>
              </a:spcBef>
              <a:spcAft>
                <a:spcPts val="0"/>
              </a:spcAft>
              <a:defRPr sz="1200" smtClean="0">
                <a:latin typeface="+mn-lt"/>
                <a:cs typeface="+mn-cs"/>
              </a:defRPr>
            </a:lvl1pPr>
          </a:lstStyle>
          <a:p>
            <a:pPr>
              <a:defRPr/>
            </a:pPr>
            <a:fld id="{E892A20E-1679-47F2-9E65-1C2BE756668E}" type="slidenum">
              <a:rPr lang="fr-FR"/>
              <a:pPr>
                <a:defRPr/>
              </a:pPr>
              <a:t>‹#›</a:t>
            </a:fld>
            <a:endParaRPr lang="fr-FR"/>
          </a:p>
        </p:txBody>
      </p:sp>
    </p:spTree>
    <p:extLst>
      <p:ext uri="{BB962C8B-B14F-4D97-AF65-F5344CB8AC3E}">
        <p14:creationId xmlns:p14="http://schemas.microsoft.com/office/powerpoint/2010/main" val="195678394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94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94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658A90-F352-449E-B503-9BC146CDD66F}" type="slidenum">
              <a:rPr lang="fr-FR">
                <a:cs typeface="Arial" charset="0"/>
              </a:rPr>
              <a:pPr fontAlgn="base">
                <a:spcBef>
                  <a:spcPct val="0"/>
                </a:spcBef>
                <a:spcAft>
                  <a:spcPct val="0"/>
                </a:spcAft>
              </a:pPr>
              <a:t>2</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15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1F289B-59BB-462F-96AE-4A4500E8512A}" type="slidenum">
              <a:rPr lang="fr-FR">
                <a:cs typeface="Arial" charset="0"/>
              </a:rPr>
              <a:pPr fontAlgn="base">
                <a:spcBef>
                  <a:spcPct val="0"/>
                </a:spcBef>
                <a:spcAft>
                  <a:spcPct val="0"/>
                </a:spcAft>
              </a:pPr>
              <a:t>3</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23B4BE36-9662-47C1-8FCF-5396949DB787}" type="datetime1">
              <a:rPr lang="fr-FR"/>
              <a:pPr>
                <a:defRPr/>
              </a:pPr>
              <a:t>09/02/2016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D2B98A6-B769-4455-9679-E54AEF40A65D}"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863478C-4AA2-4D8F-A293-169B48929C6E}" type="datetime1">
              <a:rPr lang="fr-FR"/>
              <a:pPr>
                <a:defRPr/>
              </a:pPr>
              <a:t>09/02/2016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414A489-AF9F-4FF5-96EE-AA3BC5479A37}"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5DBB564-333E-477F-932B-2E46292139BA}" type="datetime1">
              <a:rPr lang="fr-FR"/>
              <a:pPr>
                <a:defRPr/>
              </a:pPr>
              <a:t>09/02/2016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3B19BF2-1A18-43A1-A2F1-CBE879A0F95C}"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551622D-23E6-4EDD-93A2-1F38E83ABD18}" type="datetime1">
              <a:rPr lang="fr-FR"/>
              <a:pPr>
                <a:defRPr/>
              </a:pPr>
              <a:t>09/02/2016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5B55CC0-FED0-41ED-B5E6-325EF42BEF17}"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D30EFCA-6DD8-4788-95B8-01CE190617F9}" type="datetime1">
              <a:rPr lang="fr-FR"/>
              <a:pPr>
                <a:defRPr/>
              </a:pPr>
              <a:t>09/02/2016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A3B4941-96F4-4C0C-B5FA-091160BB850D}"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5EEE82FE-8F40-4A1B-8734-0F086EB7E725}" type="datetime1">
              <a:rPr lang="fr-FR"/>
              <a:pPr>
                <a:defRPr/>
              </a:pPr>
              <a:t>09/02/2016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C614AF5-E59E-4413-BBA5-97D9F5C38C00}"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B727A88-1341-49A4-B71E-BA92E3EA86C9}" type="datetime1">
              <a:rPr lang="fr-FR"/>
              <a:pPr>
                <a:defRPr/>
              </a:pPr>
              <a:t>09/02/2016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5170FED5-7545-4118-BCA2-1E98E5C2A8BC}"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EA4AFF43-6D62-4AAD-9F4F-3A35874001FC}" type="datetime1">
              <a:rPr lang="fr-FR"/>
              <a:pPr>
                <a:defRPr/>
              </a:pPr>
              <a:t>09/02/2016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F3AE88C-C2CB-42C4-9A91-733C102CC02F}"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FAC64DF-678E-4C04-AD4D-D1418C83C94E}" type="datetime1">
              <a:rPr lang="fr-FR"/>
              <a:pPr>
                <a:defRPr/>
              </a:pPr>
              <a:t>09/02/2016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7019A82-C922-4BB9-999D-635CA73A426B}"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72A8BD2-CFA2-44E7-8ADB-BE1189244DF3}" type="datetime1">
              <a:rPr lang="fr-FR"/>
              <a:pPr>
                <a:defRPr/>
              </a:pPr>
              <a:t>09/02/2016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74F5CF2-B44A-41E9-A237-E2CDBE5CF9F3}"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8FF6359-D86B-4102-8A8E-50C5E50CB461}" type="datetime1">
              <a:rPr lang="fr-FR"/>
              <a:pPr>
                <a:defRPr/>
              </a:pPr>
              <a:t>09/02/2016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18DC9BC-6738-4B6B-A387-75BB35DACE58}"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E7E2EA9-8CE3-42F9-941C-E3448CA4685D}" type="datetime1">
              <a:rPr lang="fr-FR"/>
              <a:pPr>
                <a:defRPr/>
              </a:pPr>
              <a:t>09/02/2016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89190D-9DDA-41F9-AA6F-C69649A9DCE1}"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hf hdr="0" ftr="0" dt="0"/>
  <p:txStyles>
    <p:titleStyle>
      <a:lvl1pPr algn="ctr" defTabSz="457200" rtl="0" fontAlgn="base">
        <a:spcBef>
          <a:spcPct val="0"/>
        </a:spcBef>
        <a:spcAft>
          <a:spcPct val="0"/>
        </a:spcAft>
        <a:defRPr sz="4400" kern="1200">
          <a:solidFill>
            <a:srgbClr val="404040"/>
          </a:solidFill>
          <a:latin typeface="+mj-lt"/>
          <a:ea typeface="+mj-ea"/>
          <a:cs typeface="+mj-cs"/>
        </a:defRPr>
      </a:lvl1pPr>
      <a:lvl2pPr algn="ctr" defTabSz="457200" rtl="0" fontAlgn="base">
        <a:spcBef>
          <a:spcPct val="0"/>
        </a:spcBef>
        <a:spcAft>
          <a:spcPct val="0"/>
        </a:spcAft>
        <a:defRPr sz="4400">
          <a:solidFill>
            <a:srgbClr val="404040"/>
          </a:solidFill>
          <a:latin typeface="Calibri" pitchFamily="34" charset="0"/>
        </a:defRPr>
      </a:lvl2pPr>
      <a:lvl3pPr algn="ctr" defTabSz="457200" rtl="0" fontAlgn="base">
        <a:spcBef>
          <a:spcPct val="0"/>
        </a:spcBef>
        <a:spcAft>
          <a:spcPct val="0"/>
        </a:spcAft>
        <a:defRPr sz="4400">
          <a:solidFill>
            <a:srgbClr val="404040"/>
          </a:solidFill>
          <a:latin typeface="Calibri" pitchFamily="34" charset="0"/>
        </a:defRPr>
      </a:lvl3pPr>
      <a:lvl4pPr algn="ctr" defTabSz="457200" rtl="0" fontAlgn="base">
        <a:spcBef>
          <a:spcPct val="0"/>
        </a:spcBef>
        <a:spcAft>
          <a:spcPct val="0"/>
        </a:spcAft>
        <a:defRPr sz="4400">
          <a:solidFill>
            <a:srgbClr val="404040"/>
          </a:solidFill>
          <a:latin typeface="Calibri" pitchFamily="34" charset="0"/>
        </a:defRPr>
      </a:lvl4pPr>
      <a:lvl5pPr algn="ctr" defTabSz="457200" rtl="0" fontAlgn="base">
        <a:spcBef>
          <a:spcPct val="0"/>
        </a:spcBef>
        <a:spcAft>
          <a:spcPct val="0"/>
        </a:spcAft>
        <a:defRPr sz="4400">
          <a:solidFill>
            <a:srgbClr val="404040"/>
          </a:solidFill>
          <a:latin typeface="Calibri" pitchFamily="34" charset="0"/>
        </a:defRPr>
      </a:lvl5pPr>
      <a:lvl6pPr marL="457200" algn="ctr" defTabSz="457200" rtl="0" fontAlgn="base">
        <a:spcBef>
          <a:spcPct val="0"/>
        </a:spcBef>
        <a:spcAft>
          <a:spcPct val="0"/>
        </a:spcAft>
        <a:defRPr sz="4400">
          <a:solidFill>
            <a:srgbClr val="404040"/>
          </a:solidFill>
          <a:latin typeface="Calibri" pitchFamily="34" charset="0"/>
        </a:defRPr>
      </a:lvl6pPr>
      <a:lvl7pPr marL="914400" algn="ctr" defTabSz="457200" rtl="0" fontAlgn="base">
        <a:spcBef>
          <a:spcPct val="0"/>
        </a:spcBef>
        <a:spcAft>
          <a:spcPct val="0"/>
        </a:spcAft>
        <a:defRPr sz="4400">
          <a:solidFill>
            <a:srgbClr val="404040"/>
          </a:solidFill>
          <a:latin typeface="Calibri" pitchFamily="34" charset="0"/>
        </a:defRPr>
      </a:lvl7pPr>
      <a:lvl8pPr marL="1371600" algn="ctr" defTabSz="457200" rtl="0" fontAlgn="base">
        <a:spcBef>
          <a:spcPct val="0"/>
        </a:spcBef>
        <a:spcAft>
          <a:spcPct val="0"/>
        </a:spcAft>
        <a:defRPr sz="4400">
          <a:solidFill>
            <a:srgbClr val="404040"/>
          </a:solidFill>
          <a:latin typeface="Calibri" pitchFamily="34" charset="0"/>
        </a:defRPr>
      </a:lvl8pPr>
      <a:lvl9pPr marL="1828800" algn="ctr" defTabSz="457200" rtl="0" fontAlgn="base">
        <a:spcBef>
          <a:spcPct val="0"/>
        </a:spcBef>
        <a:spcAft>
          <a:spcPct val="0"/>
        </a:spcAft>
        <a:defRPr sz="4400">
          <a:solidFill>
            <a:srgbClr val="404040"/>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rgbClr val="404040"/>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rgbClr val="404040"/>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rgbClr val="404040"/>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fr/imgres?imgurl=https://cdn.monsieur-des-drapeaux.com/media/catalog/product/j/a/japon-1807b.gif&amp;imgrefurl=https://www.monsieur-des-drapeaux.com/wiki/drapeau-japonais.html&amp;h=267&amp;w=400&amp;tbnid=oG_0AhoYGhNVZM:&amp;docid=d5qJPqN_XKMAeM&amp;hl=fr&amp;ei=OoufVq3WJIH2PeuNr6gP&amp;tbm=isch&amp;iact=rc&amp;uact=3&amp;dur=3870&amp;page=4&amp;start=32&amp;ndsp=14&amp;ved=0ahUKEwit29uRv7jKAhUBew8KHevGC_UQrQMIpAEwJA"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harcuterie-de-france.jp/"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cid:image005.jpg@01D0FC1B.907BBF90"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fr/imgres?imgurl=https://cdn.monsieur-des-drapeaux.com/media/catalog/product/j/a/japon-1807b.gif&amp;imgrefurl=https://www.monsieur-des-drapeaux.com/wiki/drapeau-japonais.html&amp;h=267&amp;w=400&amp;tbnid=oG_0AhoYGhNVZM:&amp;docid=d5qJPqN_XKMAeM&amp;hl=fr&amp;ei=OoufVq3WJIH2PeuNr6gP&amp;tbm=isch&amp;iact=rc&amp;uact=3&amp;dur=3870&amp;page=4&amp;start=32&amp;ndsp=14&amp;ved=0ahUKEwit29uRv7jKAhUBew8KHevGC_UQrQMIpAEwJA"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fr/imgres?imgurl=https://cdn.monsieur-des-drapeaux.com/media/catalog/product/j/a/japon-1807b.gif&amp;imgrefurl=https://www.monsieur-des-drapeaux.com/wiki/drapeau-japonais.html&amp;h=267&amp;w=400&amp;tbnid=oG_0AhoYGhNVZM:&amp;docid=d5qJPqN_XKMAeM&amp;hl=fr&amp;ei=OoufVq3WJIH2PeuNr6gP&amp;tbm=isch&amp;iact=rc&amp;uact=3&amp;dur=3870&amp;page=4&amp;start=32&amp;ndsp=14&amp;ved=0ahUKEwit29uRv7jKAhUBew8KHevGC_UQrQMIpAEwJA"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ctrTitle"/>
          </p:nvPr>
        </p:nvSpPr>
        <p:spPr>
          <a:xfrm>
            <a:off x="0" y="4538663"/>
            <a:ext cx="8928100" cy="1149350"/>
          </a:xfrm>
        </p:spPr>
        <p:txBody>
          <a:bodyPr/>
          <a:lstStyle/>
          <a:p>
            <a:pPr algn="r"/>
            <a:r>
              <a:rPr lang="fr-FR" sz="3600" b="1" smtClean="0"/>
              <a:t>SEMINAIRE ALE JETRO 10 FEVRIER 2016</a:t>
            </a:r>
            <a:r>
              <a:rPr lang="fr-FR" sz="3600" smtClean="0"/>
              <a:t> </a:t>
            </a:r>
            <a:br>
              <a:rPr lang="fr-FR" sz="3600" smtClean="0"/>
            </a:br>
            <a:r>
              <a:rPr lang="fr-FR" sz="2800" smtClean="0"/>
              <a:t>Antoine D’ESPOUS – Vice Président de la FICT</a:t>
            </a:r>
          </a:p>
        </p:txBody>
      </p:sp>
      <p:sp>
        <p:nvSpPr>
          <p:cNvPr id="4" name="ZoneTexte 3"/>
          <p:cNvSpPr txBox="1"/>
          <p:nvPr/>
        </p:nvSpPr>
        <p:spPr>
          <a:xfrm>
            <a:off x="1076325" y="785813"/>
            <a:ext cx="6481763" cy="646112"/>
          </a:xfrm>
          <a:prstGeom prst="rect">
            <a:avLst/>
          </a:prstGeom>
          <a:noFill/>
        </p:spPr>
        <p:txBody>
          <a:bodyPr>
            <a:spAutoFit/>
          </a:bodyPr>
          <a:lstStyle/>
          <a:p>
            <a:pPr algn="ctr" fontAlgn="auto">
              <a:spcBef>
                <a:spcPts val="0"/>
              </a:spcBef>
              <a:spcAft>
                <a:spcPts val="0"/>
              </a:spcAft>
              <a:defRPr/>
            </a:pPr>
            <a:r>
              <a:rPr lang="fr-FR" sz="3600" b="1" dirty="0">
                <a:solidFill>
                  <a:schemeClr val="tx1">
                    <a:lumMod val="75000"/>
                    <a:lumOff val="25000"/>
                  </a:schemeClr>
                </a:solidFill>
                <a:latin typeface="+mj-lt"/>
                <a:ea typeface="+mj-ea"/>
                <a:cs typeface="+mj-cs"/>
              </a:rPr>
              <a:t>LA CHARCUTERIE FRANCAISE</a:t>
            </a:r>
          </a:p>
        </p:txBody>
      </p:sp>
      <p:pic>
        <p:nvPicPr>
          <p:cNvPr id="17411" name="Image 4" descr="FICT.jpg"/>
          <p:cNvPicPr>
            <a:picLocks noChangeAspect="1"/>
          </p:cNvPicPr>
          <p:nvPr/>
        </p:nvPicPr>
        <p:blipFill>
          <a:blip r:embed="rId2"/>
          <a:srcRect/>
          <a:stretch>
            <a:fillRect/>
          </a:stretch>
        </p:blipFill>
        <p:spPr bwMode="auto">
          <a:xfrm>
            <a:off x="1597268" y="2185988"/>
            <a:ext cx="2922587" cy="1757362"/>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3F0C528F-1FA1-480B-AC30-925EBCE1C539}" type="slidenum">
              <a:rPr lang="fr-FR"/>
              <a:pPr>
                <a:defRPr/>
              </a:pPr>
              <a:t>1</a:t>
            </a:fld>
            <a:endParaRPr lang="fr-FR"/>
          </a:p>
        </p:txBody>
      </p:sp>
      <p:pic>
        <p:nvPicPr>
          <p:cNvPr id="2050" name="Image 4" descr="Résultat de recherche d'images pour &quot;drapeau japon&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2829" y="2257604"/>
            <a:ext cx="1907829" cy="127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5250" y="180975"/>
            <a:ext cx="8820150" cy="625475"/>
          </a:xfrm>
          <a:prstGeom prst="rect">
            <a:avLst/>
          </a:prstGeom>
          <a:noFill/>
        </p:spPr>
        <p:txBody>
          <a:bodyPr>
            <a:spAutoFit/>
          </a:bodyPr>
          <a:lstStyle/>
          <a:p>
            <a:pPr algn="r"/>
            <a:r>
              <a:rPr lang="fr-CA" sz="3500">
                <a:latin typeface="Calibri" pitchFamily="34" charset="0"/>
              </a:rPr>
              <a:t>Le JAPON MARCHE A FORT POTENTIEL</a:t>
            </a:r>
          </a:p>
        </p:txBody>
      </p:sp>
      <p:sp>
        <p:nvSpPr>
          <p:cNvPr id="9" name="Espace réservé du contenu 1"/>
          <p:cNvSpPr>
            <a:spLocks noGrp="1"/>
          </p:cNvSpPr>
          <p:nvPr>
            <p:ph idx="4294967295"/>
          </p:nvPr>
        </p:nvSpPr>
        <p:spPr>
          <a:xfrm>
            <a:off x="390525" y="1549400"/>
            <a:ext cx="8229600" cy="4525963"/>
          </a:xfrm>
        </p:spPr>
        <p:txBody>
          <a:bodyPr>
            <a:normAutofit/>
          </a:bodyPr>
          <a:lstStyle/>
          <a:p>
            <a:pPr marL="0" indent="0">
              <a:buFont typeface="Arial" charset="0"/>
              <a:buNone/>
            </a:pPr>
            <a:r>
              <a:rPr lang="fr-FR" sz="2000" b="1" smtClean="0">
                <a:solidFill>
                  <a:schemeClr val="tx1"/>
                </a:solidFill>
              </a:rPr>
              <a:t>Brochure diffusée lors de la soirée « Charcuterie » du 27 mai 2015 organisée par l’Association.</a:t>
            </a:r>
          </a:p>
          <a:p>
            <a:pPr marL="0" indent="0">
              <a:buFont typeface="Arial" charset="0"/>
              <a:buNone/>
            </a:pPr>
            <a:endParaRPr lang="fr-FR" sz="2000" b="1" smtClean="0">
              <a:solidFill>
                <a:schemeClr val="tx1"/>
              </a:solidFill>
            </a:endParaRPr>
          </a:p>
        </p:txBody>
      </p:sp>
      <p:pic>
        <p:nvPicPr>
          <p:cNvPr id="44036" name="Picture 4"/>
          <p:cNvPicPr>
            <a:picLocks noChangeAspect="1" noChangeArrowheads="1"/>
          </p:cNvPicPr>
          <p:nvPr/>
        </p:nvPicPr>
        <p:blipFill>
          <a:blip r:embed="rId2"/>
          <a:srcRect/>
          <a:stretch>
            <a:fillRect/>
          </a:stretch>
        </p:blipFill>
        <p:spPr bwMode="auto">
          <a:xfrm>
            <a:off x="554038" y="2689225"/>
            <a:ext cx="3998912" cy="2998788"/>
          </a:xfrm>
          <a:prstGeom prst="rect">
            <a:avLst/>
          </a:prstGeom>
          <a:noFill/>
          <a:ln w="9525">
            <a:noFill/>
            <a:miter lim="800000"/>
            <a:headEnd/>
            <a:tailEnd/>
          </a:ln>
        </p:spPr>
      </p:pic>
      <p:pic>
        <p:nvPicPr>
          <p:cNvPr id="44037" name="Picture 5"/>
          <p:cNvPicPr>
            <a:picLocks noChangeAspect="1" noChangeArrowheads="1"/>
          </p:cNvPicPr>
          <p:nvPr/>
        </p:nvPicPr>
        <p:blipFill>
          <a:blip r:embed="rId3"/>
          <a:srcRect/>
          <a:stretch>
            <a:fillRect/>
          </a:stretch>
        </p:blipFill>
        <p:spPr bwMode="auto">
          <a:xfrm>
            <a:off x="4860925" y="2635250"/>
            <a:ext cx="2998788" cy="299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296863" y="1308100"/>
            <a:ext cx="7850187" cy="4876800"/>
          </a:xfrm>
        </p:spPr>
        <p:txBody>
          <a:bodyPr>
            <a:noAutofit/>
          </a:bodyPr>
          <a:lstStyle/>
          <a:p>
            <a:pPr marL="0" indent="0" algn="just">
              <a:buFont typeface="Arial" charset="0"/>
              <a:buNone/>
            </a:pPr>
            <a:endParaRPr lang="fr-FR" sz="300" b="1" smtClean="0">
              <a:solidFill>
                <a:schemeClr val="tx1"/>
              </a:solidFill>
            </a:endParaRPr>
          </a:p>
          <a:p>
            <a:pPr marL="0" indent="0">
              <a:buFont typeface="Arial" charset="0"/>
              <a:buNone/>
            </a:pPr>
            <a:r>
              <a:rPr lang="fr-FR" sz="2000" b="1" smtClean="0"/>
              <a:t>Un Site Internet dédié aux charcuteries-salaisons françaises</a:t>
            </a:r>
            <a:r>
              <a:rPr lang="fr-FR" sz="2000" smtClean="0"/>
              <a:t> : </a:t>
            </a:r>
            <a:r>
              <a:rPr lang="fr-FR" sz="2000" smtClean="0">
                <a:hlinkClick r:id="rId2"/>
              </a:rPr>
              <a:t>http://charcuterie-de-france.jp/</a:t>
            </a:r>
            <a:r>
              <a:rPr lang="fr-FR" sz="2000" smtClean="0"/>
              <a:t> </a:t>
            </a:r>
          </a:p>
          <a:p>
            <a:pPr marL="0" indent="0"/>
            <a:endParaRPr lang="fr-FR" sz="2000" smtClean="0"/>
          </a:p>
          <a:p>
            <a:pPr marL="0" indent="0"/>
            <a:endParaRPr lang="fr-FR" sz="1600" smtClean="0">
              <a:solidFill>
                <a:schemeClr val="tx1"/>
              </a:solidFill>
            </a:endParaRPr>
          </a:p>
        </p:txBody>
      </p:sp>
      <p:sp>
        <p:nvSpPr>
          <p:cNvPr id="2" name="Espace réservé du numéro de diapositive 1"/>
          <p:cNvSpPr>
            <a:spLocks noGrp="1"/>
          </p:cNvSpPr>
          <p:nvPr>
            <p:ph type="sldNum" sz="quarter" idx="12"/>
          </p:nvPr>
        </p:nvSpPr>
        <p:spPr/>
        <p:txBody>
          <a:bodyPr/>
          <a:lstStyle/>
          <a:p>
            <a:pPr>
              <a:defRPr/>
            </a:pPr>
            <a:fld id="{B6270BE4-D8FD-4AF3-BDEF-4BC6C688E8BA}" type="slidenum">
              <a:rPr lang="fr-FR"/>
              <a:pPr>
                <a:defRPr/>
              </a:pPr>
              <a:t>11</a:t>
            </a:fld>
            <a:endParaRPr lang="fr-FR"/>
          </a:p>
        </p:txBody>
      </p:sp>
      <p:sp>
        <p:nvSpPr>
          <p:cNvPr id="25604" name="ZoneTexte 2"/>
          <p:cNvSpPr txBox="1">
            <a:spLocks noChangeArrowheads="1"/>
          </p:cNvSpPr>
          <p:nvPr/>
        </p:nvSpPr>
        <p:spPr bwMode="auto">
          <a:xfrm>
            <a:off x="295275" y="247650"/>
            <a:ext cx="4606925" cy="457200"/>
          </a:xfrm>
          <a:prstGeom prst="rect">
            <a:avLst/>
          </a:prstGeom>
          <a:noFill/>
          <a:ln w="9525">
            <a:noFill/>
            <a:miter lim="800000"/>
            <a:headEnd/>
            <a:tailEnd/>
          </a:ln>
        </p:spPr>
        <p:txBody>
          <a:bodyPr wrap="none">
            <a:spAutoFit/>
          </a:bodyPr>
          <a:lstStyle/>
          <a:p>
            <a:r>
              <a:rPr lang="fr-FR" sz="2400" b="1">
                <a:latin typeface="Calibri" pitchFamily="34" charset="0"/>
              </a:rPr>
              <a:t>Charcuterie gastronomie française</a:t>
            </a:r>
            <a:r>
              <a:rPr lang="en-GB" sz="2400">
                <a:latin typeface="Calibri" pitchFamily="34" charset="0"/>
              </a:rPr>
              <a:t> </a:t>
            </a:r>
            <a:endParaRPr lang="fr-FR" sz="2400">
              <a:latin typeface="Calibri" pitchFamily="34" charset="0"/>
            </a:endParaRPr>
          </a:p>
        </p:txBody>
      </p:sp>
      <p:pic>
        <p:nvPicPr>
          <p:cNvPr id="25605" name="Image 6" descr="toque.png"/>
          <p:cNvPicPr>
            <a:picLocks noChangeAspect="1"/>
          </p:cNvPicPr>
          <p:nvPr/>
        </p:nvPicPr>
        <p:blipFill>
          <a:blip r:embed="rId3"/>
          <a:srcRect/>
          <a:stretch>
            <a:fillRect/>
          </a:stretch>
        </p:blipFill>
        <p:spPr bwMode="auto">
          <a:xfrm>
            <a:off x="7891463" y="384175"/>
            <a:ext cx="795337" cy="923925"/>
          </a:xfrm>
          <a:prstGeom prst="rect">
            <a:avLst/>
          </a:prstGeom>
          <a:noFill/>
          <a:ln w="9525">
            <a:noFill/>
            <a:miter lim="800000"/>
            <a:headEnd/>
            <a:tailEnd/>
          </a:ln>
        </p:spPr>
      </p:pic>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fr-FR"/>
          </a:p>
        </p:txBody>
      </p:sp>
      <p:pic>
        <p:nvPicPr>
          <p:cNvPr id="25608" name="Picture 8" descr="cid:image005.jpg@01D0FC1B.907BBF90"/>
          <p:cNvPicPr>
            <a:picLocks noChangeAspect="1" noChangeArrowheads="1"/>
          </p:cNvPicPr>
          <p:nvPr/>
        </p:nvPicPr>
        <p:blipFill>
          <a:blip r:embed="rId4" r:link="rId5"/>
          <a:srcRect/>
          <a:stretch>
            <a:fillRect/>
          </a:stretch>
        </p:blipFill>
        <p:spPr bwMode="auto">
          <a:xfrm>
            <a:off x="590550" y="3222625"/>
            <a:ext cx="3632200" cy="2273300"/>
          </a:xfrm>
          <a:prstGeom prst="rect">
            <a:avLst/>
          </a:prstGeom>
          <a:noFill/>
        </p:spPr>
      </p:pic>
      <p:sp>
        <p:nvSpPr>
          <p:cNvPr id="25610" name="Rectangle 10"/>
          <p:cNvSpPr>
            <a:spLocks noChangeArrowheads="1"/>
          </p:cNvSpPr>
          <p:nvPr/>
        </p:nvSpPr>
        <p:spPr bwMode="auto">
          <a:xfrm>
            <a:off x="0" y="1638300"/>
            <a:ext cx="9144000" cy="0"/>
          </a:xfrm>
          <a:prstGeom prst="rect">
            <a:avLst/>
          </a:prstGeom>
          <a:noFill/>
          <a:ln w="9525">
            <a:noFill/>
            <a:miter lim="800000"/>
            <a:headEnd/>
            <a:tailEnd/>
          </a:ln>
          <a:effectLst/>
        </p:spPr>
        <p:txBody>
          <a:bodyPr wrap="none" anchor="ctr">
            <a:spAutoFit/>
          </a:bodyPr>
          <a:lstStyle/>
          <a:p>
            <a:endParaRPr lang="fr-FR">
              <a:latin typeface="Calibri" pitchFamily="34" charset="0"/>
            </a:endParaRPr>
          </a:p>
        </p:txBody>
      </p:sp>
      <p:pic>
        <p:nvPicPr>
          <p:cNvPr id="25611" name="Picture 4"/>
          <p:cNvPicPr>
            <a:picLocks noChangeAspect="1" noChangeArrowheads="1"/>
          </p:cNvPicPr>
          <p:nvPr/>
        </p:nvPicPr>
        <p:blipFill>
          <a:blip r:embed="rId6"/>
          <a:srcRect/>
          <a:stretch>
            <a:fillRect/>
          </a:stretch>
        </p:blipFill>
        <p:spPr bwMode="auto">
          <a:xfrm>
            <a:off x="5553075" y="2460625"/>
            <a:ext cx="2227263" cy="3335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4294967295"/>
          </p:nvPr>
        </p:nvSpPr>
        <p:spPr>
          <a:xfrm>
            <a:off x="295275" y="1308100"/>
            <a:ext cx="8202613" cy="4689475"/>
          </a:xfrm>
        </p:spPr>
        <p:txBody>
          <a:bodyPr>
            <a:noAutofit/>
          </a:bodyPr>
          <a:lstStyle/>
          <a:p>
            <a:pPr marL="0" indent="0" algn="just">
              <a:buFont typeface="Arial" charset="0"/>
              <a:buNone/>
            </a:pPr>
            <a:r>
              <a:rPr lang="fr-FR" sz="2400" b="1" smtClean="0">
                <a:solidFill>
                  <a:schemeClr val="tx1"/>
                </a:solidFill>
              </a:rPr>
              <a:t>SEMINAIRE TECHNIQUE NOVEMBRE 2015</a:t>
            </a:r>
          </a:p>
          <a:p>
            <a:pPr marL="0" indent="0">
              <a:buFont typeface="Arial" charset="0"/>
              <a:buNone/>
            </a:pPr>
            <a:r>
              <a:rPr lang="fr-FR" sz="1800" smtClean="0">
                <a:solidFill>
                  <a:schemeClr val="tx1"/>
                </a:solidFill>
              </a:rPr>
              <a:t>En 2015, la FICT a organisé les 5 et 6 novembre 2015, avec BusinessFrance, un séminaire au Japon et des rencontres avec des décideurs influents pour les sensibiliser au savoir-faire charcutier français (diversité des produits, fabrication, qualité, traçabilité, Code des Usages, métiers…).</a:t>
            </a:r>
          </a:p>
          <a:p>
            <a:pPr marL="0" indent="0"/>
            <a:endParaRPr lang="fr-FR" sz="1800" smtClean="0">
              <a:solidFill>
                <a:schemeClr val="tx1"/>
              </a:solidFill>
            </a:endParaRPr>
          </a:p>
          <a:p>
            <a:pPr marL="0" indent="0"/>
            <a:r>
              <a:rPr lang="fr-FR" sz="1800" smtClean="0">
                <a:solidFill>
                  <a:schemeClr val="tx1"/>
                </a:solidFill>
              </a:rPr>
              <a:t> 5 novembre 2015 : présentation du marché japonais et visites de magasins</a:t>
            </a:r>
          </a:p>
          <a:p>
            <a:pPr marL="0" indent="0"/>
            <a:r>
              <a:rPr lang="fr-FR" sz="1800" smtClean="0">
                <a:solidFill>
                  <a:schemeClr val="tx1"/>
                </a:solidFill>
              </a:rPr>
              <a:t> 6 novembre 2015 : Séminaire Culturel – Rencontre avec des spécialistes de la cuisine au Japon </a:t>
            </a:r>
            <a:r>
              <a:rPr lang="fr-FR" sz="1800" smtClean="0">
                <a:solidFill>
                  <a:schemeClr val="tx1"/>
                </a:solidFill>
                <a:sym typeface="Wingdings" pitchFamily="2" charset="2"/>
              </a:rPr>
              <a:t></a:t>
            </a:r>
            <a:r>
              <a:rPr lang="fr-FR" sz="1800" smtClean="0">
                <a:solidFill>
                  <a:schemeClr val="tx1"/>
                </a:solidFill>
              </a:rPr>
              <a:t>Organisateur : Association de la Charcuterie Française au Japon - 5 conférenciers, culture Alimentaire générale (Takashi Osawa)  -	1 importateur / Spécificité accès au marche - 1 chef japonais / aspect restauration / Spécificité pour se développer dans les restaurants au Japon / attente des consommateurs - 1 commerçant/ Spécificité pour se développer dans les magasins au Japon / attente des consommateurs </a:t>
            </a:r>
          </a:p>
          <a:p>
            <a:pPr marL="0" indent="0"/>
            <a:endParaRPr lang="fr-FR" sz="1800" smtClean="0">
              <a:solidFill>
                <a:schemeClr val="tx1"/>
              </a:solidFill>
            </a:endParaRPr>
          </a:p>
          <a:p>
            <a:pPr marL="0" indent="0"/>
            <a:endParaRPr lang="fr-FR" sz="1600" smtClean="0">
              <a:solidFill>
                <a:schemeClr val="tx1"/>
              </a:solidFill>
            </a:endParaRPr>
          </a:p>
          <a:p>
            <a:pPr marL="0" indent="0"/>
            <a:endParaRPr lang="fr-FR" sz="1600" smtClean="0">
              <a:solidFill>
                <a:schemeClr val="tx1"/>
              </a:solidFill>
            </a:endParaRPr>
          </a:p>
          <a:p>
            <a:pPr marL="0" indent="0"/>
            <a:endParaRPr lang="fr-FR" sz="1600" smtClean="0">
              <a:solidFill>
                <a:schemeClr val="tx1"/>
              </a:solidFill>
            </a:endParaRPr>
          </a:p>
          <a:p>
            <a:pPr marL="0" indent="0"/>
            <a:endParaRPr lang="fr-FR" sz="1600" smtClean="0">
              <a:solidFill>
                <a:schemeClr val="tx1"/>
              </a:solidFill>
            </a:endParaRPr>
          </a:p>
          <a:p>
            <a:pPr marL="0" indent="0"/>
            <a:endParaRPr lang="fr-FR" sz="1600" smtClean="0">
              <a:solidFill>
                <a:schemeClr val="tx1"/>
              </a:solidFill>
            </a:endParaRPr>
          </a:p>
          <a:p>
            <a:pPr marL="0" indent="0"/>
            <a:endParaRPr lang="fr-FR" sz="1600" smtClean="0">
              <a:solidFill>
                <a:schemeClr val="tx1"/>
              </a:solidFill>
            </a:endParaRPr>
          </a:p>
          <a:p>
            <a:pPr marL="0" indent="0"/>
            <a:endParaRPr lang="fr-FR" sz="1600" smtClean="0">
              <a:solidFill>
                <a:schemeClr val="tx1"/>
              </a:solidFill>
            </a:endParaRPr>
          </a:p>
          <a:p>
            <a:pPr marL="0" indent="0"/>
            <a:endParaRPr lang="fr-FR" sz="1600" smtClean="0">
              <a:solidFill>
                <a:schemeClr val="tx1"/>
              </a:solidFill>
            </a:endParaRPr>
          </a:p>
        </p:txBody>
      </p:sp>
      <p:sp>
        <p:nvSpPr>
          <p:cNvPr id="2" name="Espace réservé du numéro de diapositive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B547BE2-74D0-42A3-82A3-421AB4DCD8C6}" type="slidenum">
              <a:rPr lang="fr-FR" sz="1200">
                <a:solidFill>
                  <a:schemeClr val="tx1">
                    <a:tint val="75000"/>
                  </a:schemeClr>
                </a:solidFill>
                <a:latin typeface="+mn-lt"/>
                <a:cs typeface="+mn-cs"/>
              </a:rPr>
              <a:pPr algn="r" fontAlgn="auto">
                <a:spcBef>
                  <a:spcPts val="0"/>
                </a:spcBef>
                <a:spcAft>
                  <a:spcPts val="0"/>
                </a:spcAft>
                <a:defRPr/>
              </a:pPr>
              <a:t>12</a:t>
            </a:fld>
            <a:endParaRPr lang="fr-FR" sz="1200">
              <a:solidFill>
                <a:schemeClr val="tx1">
                  <a:tint val="75000"/>
                </a:schemeClr>
              </a:solidFill>
              <a:latin typeface="+mn-lt"/>
              <a:cs typeface="+mn-cs"/>
            </a:endParaRPr>
          </a:p>
        </p:txBody>
      </p:sp>
      <p:sp>
        <p:nvSpPr>
          <p:cNvPr id="46085" name="ZoneTexte 2"/>
          <p:cNvSpPr txBox="1">
            <a:spLocks noChangeArrowheads="1"/>
          </p:cNvSpPr>
          <p:nvPr/>
        </p:nvSpPr>
        <p:spPr bwMode="auto">
          <a:xfrm>
            <a:off x="295275" y="247650"/>
            <a:ext cx="5337175" cy="519113"/>
          </a:xfrm>
          <a:prstGeom prst="rect">
            <a:avLst/>
          </a:prstGeom>
          <a:noFill/>
          <a:ln w="9525">
            <a:noFill/>
            <a:miter lim="800000"/>
            <a:headEnd/>
            <a:tailEnd/>
          </a:ln>
        </p:spPr>
        <p:txBody>
          <a:bodyPr wrap="none">
            <a:spAutoFit/>
          </a:bodyPr>
          <a:lstStyle/>
          <a:p>
            <a:r>
              <a:rPr lang="fr-FR" sz="2800" b="1">
                <a:latin typeface="Calibri" pitchFamily="34" charset="0"/>
              </a:rPr>
              <a:t>Charcuterie gastronomie française</a:t>
            </a:r>
            <a:r>
              <a:rPr lang="en-GB" sz="2400">
                <a:latin typeface="Calibri" pitchFamily="34" charset="0"/>
              </a:rPr>
              <a:t> </a:t>
            </a:r>
            <a:endParaRPr lang="fr-FR" sz="2400">
              <a:latin typeface="Calibri" pitchFamily="34" charset="0"/>
            </a:endParaRPr>
          </a:p>
        </p:txBody>
      </p:sp>
      <p:pic>
        <p:nvPicPr>
          <p:cNvPr id="46086" name="Image 6" descr="toque.png"/>
          <p:cNvPicPr>
            <a:picLocks noChangeAspect="1"/>
          </p:cNvPicPr>
          <p:nvPr/>
        </p:nvPicPr>
        <p:blipFill>
          <a:blip r:embed="rId2"/>
          <a:srcRect/>
          <a:stretch>
            <a:fillRect/>
          </a:stretch>
        </p:blipFill>
        <p:spPr bwMode="auto">
          <a:xfrm>
            <a:off x="6553200" y="231775"/>
            <a:ext cx="795338"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4294967295"/>
          </p:nvPr>
        </p:nvSpPr>
        <p:spPr>
          <a:xfrm>
            <a:off x="295275" y="1308100"/>
            <a:ext cx="7850188" cy="3228975"/>
          </a:xfrm>
        </p:spPr>
        <p:txBody>
          <a:bodyPr>
            <a:noAutofit/>
          </a:bodyPr>
          <a:lstStyle/>
          <a:p>
            <a:pPr marL="0" indent="0" algn="just">
              <a:buFont typeface="Arial" charset="0"/>
              <a:buNone/>
            </a:pPr>
            <a:r>
              <a:rPr lang="fr-FR" sz="1600" b="1" smtClean="0">
                <a:solidFill>
                  <a:schemeClr val="tx1"/>
                </a:solidFill>
              </a:rPr>
              <a:t>Plus de 450 produits de charcuterie inscrits : préparations traditionnelles à base de viandes crues, cuites, salées, fumées ou confites.</a:t>
            </a:r>
          </a:p>
          <a:p>
            <a:pPr marL="0" indent="0" algn="just">
              <a:buFont typeface="Arial" charset="0"/>
              <a:buNone/>
            </a:pPr>
            <a:endParaRPr lang="fr-FR" sz="900" b="1" smtClean="0">
              <a:solidFill>
                <a:schemeClr val="tx1"/>
              </a:solidFill>
            </a:endParaRPr>
          </a:p>
          <a:p>
            <a:pPr marL="0" indent="0" algn="just">
              <a:buFont typeface="Arial" charset="0"/>
              <a:buNone/>
            </a:pPr>
            <a:r>
              <a:rPr lang="fr-FR" sz="1600" b="1" smtClean="0">
                <a:solidFill>
                  <a:schemeClr val="tx1"/>
                </a:solidFill>
              </a:rPr>
              <a:t>Chacune de ces spécialités évoque une région, une tradition, une recette et le savoir-faire  français.</a:t>
            </a:r>
          </a:p>
          <a:p>
            <a:pPr marL="0" indent="0" algn="just">
              <a:buFont typeface="Arial" charset="0"/>
              <a:buNone/>
            </a:pPr>
            <a:endParaRPr lang="fr-FR" sz="300" b="1" smtClean="0">
              <a:solidFill>
                <a:schemeClr val="tx1"/>
              </a:solidFill>
            </a:endParaRPr>
          </a:p>
          <a:p>
            <a:pPr marL="0" indent="0" algn="just">
              <a:buFont typeface="Arial" charset="0"/>
              <a:buNone/>
            </a:pPr>
            <a:r>
              <a:rPr lang="fr-FR" sz="1800" b="1" smtClean="0">
                <a:solidFill>
                  <a:schemeClr val="tx1"/>
                </a:solidFill>
              </a:rPr>
              <a:t>Un Code des Usages. </a:t>
            </a:r>
            <a:r>
              <a:rPr lang="fr-FR" sz="1600" smtClean="0">
                <a:solidFill>
                  <a:schemeClr val="tx1"/>
                </a:solidFill>
              </a:rPr>
              <a:t>Le </a:t>
            </a:r>
            <a:r>
              <a:rPr lang="fr-FR" sz="1600" i="1" smtClean="0">
                <a:solidFill>
                  <a:schemeClr val="tx1"/>
                </a:solidFill>
              </a:rPr>
              <a:t>Code des usages</a:t>
            </a:r>
            <a:r>
              <a:rPr lang="fr-FR" sz="1600" smtClean="0">
                <a:solidFill>
                  <a:schemeClr val="tx1"/>
                </a:solidFill>
              </a:rPr>
              <a:t> de la charcuterie a été créé en 1968 pour répertorier les usages de l’ensemble des produits et des procédés de fabrication des charcuteries, des salaisons et des conserves de viande. </a:t>
            </a:r>
          </a:p>
          <a:p>
            <a:pPr marL="0" indent="0" algn="just">
              <a:buFont typeface="Arial" charset="0"/>
              <a:buNone/>
            </a:pPr>
            <a:r>
              <a:rPr lang="fr-FR" sz="1600" smtClean="0">
                <a:solidFill>
                  <a:schemeClr val="tx1"/>
                </a:solidFill>
              </a:rPr>
              <a:t>Il protège l’utilisation des noms des spécialités charcutières françaises. </a:t>
            </a:r>
          </a:p>
          <a:p>
            <a:pPr marL="0" indent="0" algn="just">
              <a:buFont typeface="Arial" charset="0"/>
              <a:buNone/>
            </a:pPr>
            <a:r>
              <a:rPr lang="fr-FR" sz="1600" smtClean="0">
                <a:solidFill>
                  <a:schemeClr val="tx1"/>
                </a:solidFill>
              </a:rPr>
              <a:t>Il garantit également la manière dont elles sont fabriquées.</a:t>
            </a:r>
          </a:p>
          <a:p>
            <a:pPr marL="0" indent="0" algn="just">
              <a:buFont typeface="Arial" charset="0"/>
              <a:buNone/>
            </a:pPr>
            <a:r>
              <a:rPr lang="fr-FR" sz="1600" smtClean="0">
                <a:solidFill>
                  <a:schemeClr val="tx1"/>
                </a:solidFill>
              </a:rPr>
              <a:t>Ce référentiel est validé par l’administration française </a:t>
            </a:r>
          </a:p>
          <a:p>
            <a:pPr marL="0" indent="0"/>
            <a:endParaRPr lang="fr-FR" sz="1600" smtClean="0">
              <a:solidFill>
                <a:schemeClr val="tx1"/>
              </a:solidFill>
            </a:endParaRPr>
          </a:p>
        </p:txBody>
      </p:sp>
      <p:pic>
        <p:nvPicPr>
          <p:cNvPr id="45059" name="Image 11" descr="Capture d’écran 2013-10-24 à 16.11.40.png"/>
          <p:cNvPicPr>
            <a:picLocks noChangeAspect="1"/>
          </p:cNvPicPr>
          <p:nvPr/>
        </p:nvPicPr>
        <p:blipFill>
          <a:blip r:embed="rId2"/>
          <a:srcRect/>
          <a:stretch>
            <a:fillRect/>
          </a:stretch>
        </p:blipFill>
        <p:spPr bwMode="auto">
          <a:xfrm>
            <a:off x="803275" y="4603750"/>
            <a:ext cx="3068638" cy="1752600"/>
          </a:xfrm>
          <a:prstGeom prst="rect">
            <a:avLst/>
          </a:prstGeom>
          <a:noFill/>
          <a:ln w="9525">
            <a:noFill/>
            <a:miter lim="800000"/>
            <a:headEnd/>
            <a:tailEnd/>
          </a:ln>
        </p:spPr>
      </p:pic>
      <p:sp>
        <p:nvSpPr>
          <p:cNvPr id="2" name="Espace réservé du numéro de diapositive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B29B0FC-C7A7-4403-BC6E-2E29814E8616}" type="slidenum">
              <a:rPr lang="fr-FR" sz="1200">
                <a:solidFill>
                  <a:schemeClr val="tx1">
                    <a:tint val="75000"/>
                  </a:schemeClr>
                </a:solidFill>
                <a:latin typeface="+mn-lt"/>
                <a:cs typeface="+mn-cs"/>
              </a:rPr>
              <a:pPr algn="r" fontAlgn="auto">
                <a:spcBef>
                  <a:spcPts val="0"/>
                </a:spcBef>
                <a:spcAft>
                  <a:spcPts val="0"/>
                </a:spcAft>
                <a:defRPr/>
              </a:pPr>
              <a:t>13</a:t>
            </a:fld>
            <a:endParaRPr lang="fr-FR" sz="1200">
              <a:solidFill>
                <a:schemeClr val="tx1">
                  <a:tint val="75000"/>
                </a:schemeClr>
              </a:solidFill>
              <a:latin typeface="+mn-lt"/>
              <a:cs typeface="+mn-cs"/>
            </a:endParaRPr>
          </a:p>
        </p:txBody>
      </p:sp>
      <p:sp>
        <p:nvSpPr>
          <p:cNvPr id="45061" name="ZoneTexte 2"/>
          <p:cNvSpPr txBox="1">
            <a:spLocks noChangeArrowheads="1"/>
          </p:cNvSpPr>
          <p:nvPr/>
        </p:nvSpPr>
        <p:spPr bwMode="auto">
          <a:xfrm>
            <a:off x="295275" y="247650"/>
            <a:ext cx="5138738" cy="831850"/>
          </a:xfrm>
          <a:prstGeom prst="rect">
            <a:avLst/>
          </a:prstGeom>
          <a:noFill/>
          <a:ln w="9525">
            <a:noFill/>
            <a:miter lim="800000"/>
            <a:headEnd/>
            <a:tailEnd/>
          </a:ln>
        </p:spPr>
        <p:txBody>
          <a:bodyPr wrap="none">
            <a:spAutoFit/>
          </a:bodyPr>
          <a:lstStyle/>
          <a:p>
            <a:r>
              <a:rPr lang="en-GB" sz="2400" b="1">
                <a:latin typeface="Calibri" pitchFamily="34" charset="0"/>
              </a:rPr>
              <a:t>Le Code des Usages de </a:t>
            </a:r>
            <a:r>
              <a:rPr lang="fr-FR" sz="2400" b="1">
                <a:latin typeface="Calibri" pitchFamily="34" charset="0"/>
              </a:rPr>
              <a:t>La charcuterie, </a:t>
            </a:r>
          </a:p>
          <a:p>
            <a:r>
              <a:rPr lang="fr-FR" sz="2400" b="1">
                <a:latin typeface="Calibri" pitchFamily="34" charset="0"/>
              </a:rPr>
              <a:t>monument gastronomique français</a:t>
            </a:r>
            <a:r>
              <a:rPr lang="en-GB" sz="2400">
                <a:latin typeface="Calibri" pitchFamily="34" charset="0"/>
              </a:rPr>
              <a:t> </a:t>
            </a:r>
            <a:endParaRPr lang="fr-FR" sz="2400">
              <a:latin typeface="Calibri" pitchFamily="34" charset="0"/>
            </a:endParaRPr>
          </a:p>
        </p:txBody>
      </p:sp>
      <p:pic>
        <p:nvPicPr>
          <p:cNvPr id="45062" name="Image 6" descr="toque.png"/>
          <p:cNvPicPr>
            <a:picLocks noChangeAspect="1"/>
          </p:cNvPicPr>
          <p:nvPr/>
        </p:nvPicPr>
        <p:blipFill>
          <a:blip r:embed="rId3"/>
          <a:srcRect/>
          <a:stretch>
            <a:fillRect/>
          </a:stretch>
        </p:blipFill>
        <p:spPr bwMode="auto">
          <a:xfrm>
            <a:off x="6553200" y="231775"/>
            <a:ext cx="795338" cy="923925"/>
          </a:xfrm>
          <a:prstGeom prst="rect">
            <a:avLst/>
          </a:prstGeom>
          <a:noFill/>
          <a:ln w="9525">
            <a:noFill/>
            <a:miter lim="800000"/>
            <a:headEnd/>
            <a:tailEnd/>
          </a:ln>
        </p:spPr>
      </p:pic>
      <p:pic>
        <p:nvPicPr>
          <p:cNvPr id="45063" name="Image 7" descr="cdu2011.jpg"/>
          <p:cNvPicPr>
            <a:picLocks noChangeAspect="1"/>
          </p:cNvPicPr>
          <p:nvPr/>
        </p:nvPicPr>
        <p:blipFill>
          <a:blip r:embed="rId4"/>
          <a:srcRect/>
          <a:stretch>
            <a:fillRect/>
          </a:stretch>
        </p:blipFill>
        <p:spPr bwMode="auto">
          <a:xfrm>
            <a:off x="6553200" y="3630613"/>
            <a:ext cx="1955800" cy="254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u contenu 2"/>
          <p:cNvSpPr>
            <a:spLocks noGrp="1"/>
          </p:cNvSpPr>
          <p:nvPr>
            <p:ph idx="1"/>
          </p:nvPr>
        </p:nvSpPr>
        <p:spPr>
          <a:xfrm>
            <a:off x="4341813" y="536575"/>
            <a:ext cx="4684712" cy="3929063"/>
          </a:xfrm>
        </p:spPr>
        <p:txBody>
          <a:bodyPr/>
          <a:lstStyle/>
          <a:p>
            <a:pPr marL="0" indent="0" algn="r">
              <a:spcBef>
                <a:spcPts val="2375"/>
              </a:spcBef>
              <a:buFont typeface="Arial" charset="0"/>
              <a:buNone/>
            </a:pPr>
            <a:r>
              <a:rPr lang="fr-FR" sz="2400" smtClean="0"/>
              <a:t>Chaque Charcuterie est l’expression d’</a:t>
            </a:r>
            <a:r>
              <a:rPr lang="fr-FR" sz="2800" b="1" smtClean="0"/>
              <a:t>un terroir</a:t>
            </a:r>
            <a:r>
              <a:rPr lang="fr-FR" sz="2400" smtClean="0"/>
              <a:t>.</a:t>
            </a:r>
          </a:p>
          <a:p>
            <a:pPr marL="0" indent="0" algn="r">
              <a:spcBef>
                <a:spcPct val="0"/>
              </a:spcBef>
              <a:buFont typeface="Arial" charset="0"/>
              <a:buNone/>
            </a:pPr>
            <a:r>
              <a:rPr lang="fr-FR" sz="2400" smtClean="0"/>
              <a:t>. </a:t>
            </a:r>
          </a:p>
        </p:txBody>
      </p:sp>
      <p:pic>
        <p:nvPicPr>
          <p:cNvPr id="26626" name="Image 5"/>
          <p:cNvPicPr>
            <a:picLocks noChangeAspect="1"/>
          </p:cNvPicPr>
          <p:nvPr/>
        </p:nvPicPr>
        <p:blipFill>
          <a:blip r:embed="rId2"/>
          <a:srcRect/>
          <a:stretch>
            <a:fillRect/>
          </a:stretch>
        </p:blipFill>
        <p:spPr bwMode="auto">
          <a:xfrm>
            <a:off x="14288" y="20638"/>
            <a:ext cx="3249612" cy="3248025"/>
          </a:xfrm>
          <a:prstGeom prst="rect">
            <a:avLst/>
          </a:prstGeom>
          <a:noFill/>
          <a:ln w="9525">
            <a:noFill/>
            <a:miter lim="800000"/>
            <a:headEnd/>
            <a:tailEnd/>
          </a:ln>
        </p:spPr>
      </p:pic>
      <p:pic>
        <p:nvPicPr>
          <p:cNvPr id="26627" name="Image 7"/>
          <p:cNvPicPr>
            <a:picLocks noChangeAspect="1"/>
          </p:cNvPicPr>
          <p:nvPr/>
        </p:nvPicPr>
        <p:blipFill>
          <a:blip r:embed="rId3"/>
          <a:srcRect/>
          <a:stretch>
            <a:fillRect/>
          </a:stretch>
        </p:blipFill>
        <p:spPr bwMode="auto">
          <a:xfrm>
            <a:off x="2670175" y="536575"/>
            <a:ext cx="1724025" cy="1724025"/>
          </a:xfrm>
          <a:prstGeom prst="rect">
            <a:avLst/>
          </a:prstGeom>
          <a:noFill/>
          <a:ln w="9525">
            <a:noFill/>
            <a:miter lim="800000"/>
            <a:headEnd/>
            <a:tailEnd/>
          </a:ln>
        </p:spPr>
      </p:pic>
      <p:pic>
        <p:nvPicPr>
          <p:cNvPr id="26628" name="Image 9"/>
          <p:cNvPicPr>
            <a:picLocks noChangeAspect="1"/>
          </p:cNvPicPr>
          <p:nvPr/>
        </p:nvPicPr>
        <p:blipFill>
          <a:blip r:embed="rId4"/>
          <a:srcRect/>
          <a:stretch>
            <a:fillRect/>
          </a:stretch>
        </p:blipFill>
        <p:spPr bwMode="auto">
          <a:xfrm>
            <a:off x="4583113" y="1744663"/>
            <a:ext cx="1936750" cy="1935162"/>
          </a:xfrm>
          <a:prstGeom prst="rect">
            <a:avLst/>
          </a:prstGeom>
          <a:noFill/>
          <a:ln w="9525">
            <a:noFill/>
            <a:miter lim="800000"/>
            <a:headEnd/>
            <a:tailEnd/>
          </a:ln>
        </p:spPr>
      </p:pic>
      <p:pic>
        <p:nvPicPr>
          <p:cNvPr id="26629" name="Image 12"/>
          <p:cNvPicPr>
            <a:picLocks noChangeAspect="1"/>
          </p:cNvPicPr>
          <p:nvPr/>
        </p:nvPicPr>
        <p:blipFill>
          <a:blip r:embed="rId5"/>
          <a:srcRect/>
          <a:stretch>
            <a:fillRect/>
          </a:stretch>
        </p:blipFill>
        <p:spPr bwMode="auto">
          <a:xfrm>
            <a:off x="4364038" y="3927475"/>
            <a:ext cx="1819275" cy="1820863"/>
          </a:xfrm>
          <a:prstGeom prst="rect">
            <a:avLst/>
          </a:prstGeom>
          <a:noFill/>
          <a:ln w="9525">
            <a:noFill/>
            <a:miter lim="800000"/>
            <a:headEnd/>
            <a:tailEnd/>
          </a:ln>
        </p:spPr>
      </p:pic>
      <p:pic>
        <p:nvPicPr>
          <p:cNvPr id="26630" name="Image 21"/>
          <p:cNvPicPr>
            <a:picLocks noChangeAspect="1"/>
          </p:cNvPicPr>
          <p:nvPr/>
        </p:nvPicPr>
        <p:blipFill>
          <a:blip r:embed="rId6"/>
          <a:srcRect/>
          <a:stretch>
            <a:fillRect/>
          </a:stretch>
        </p:blipFill>
        <p:spPr bwMode="auto">
          <a:xfrm>
            <a:off x="6642100" y="2905125"/>
            <a:ext cx="2044700" cy="2044700"/>
          </a:xfrm>
          <a:prstGeom prst="rect">
            <a:avLst/>
          </a:prstGeom>
          <a:noFill/>
          <a:ln w="9525">
            <a:noFill/>
            <a:miter lim="800000"/>
            <a:headEnd/>
            <a:tailEnd/>
          </a:ln>
        </p:spPr>
      </p:pic>
      <p:sp>
        <p:nvSpPr>
          <p:cNvPr id="26631" name="Espace réservé du contenu 2"/>
          <p:cNvSpPr txBox="1">
            <a:spLocks/>
          </p:cNvSpPr>
          <p:nvPr/>
        </p:nvSpPr>
        <p:spPr bwMode="auto">
          <a:xfrm>
            <a:off x="366713" y="3367088"/>
            <a:ext cx="4794250" cy="3929062"/>
          </a:xfrm>
          <a:prstGeom prst="rect">
            <a:avLst/>
          </a:prstGeom>
          <a:noFill/>
          <a:ln w="9525">
            <a:noFill/>
            <a:miter lim="800000"/>
            <a:headEnd/>
            <a:tailEnd/>
          </a:ln>
        </p:spPr>
        <p:txBody>
          <a:bodyPr/>
          <a:lstStyle/>
          <a:p>
            <a:pPr>
              <a:spcBef>
                <a:spcPts val="2375"/>
              </a:spcBef>
              <a:buFont typeface="Arial" charset="0"/>
              <a:buNone/>
            </a:pPr>
            <a:r>
              <a:rPr lang="fr-FR" sz="2400">
                <a:solidFill>
                  <a:srgbClr val="404040"/>
                </a:solidFill>
                <a:latin typeface="Calibri" pitchFamily="34" charset="0"/>
              </a:rPr>
              <a:t>Terre de contrastes</a:t>
            </a:r>
          </a:p>
          <a:p>
            <a:pPr>
              <a:spcBef>
                <a:spcPts val="2375"/>
              </a:spcBef>
              <a:buFont typeface="Arial" charset="0"/>
              <a:buNone/>
            </a:pPr>
            <a:r>
              <a:rPr lang="fr-FR" sz="2400">
                <a:solidFill>
                  <a:srgbClr val="404040"/>
                </a:solidFill>
                <a:latin typeface="Calibri" pitchFamily="34" charset="0"/>
              </a:rPr>
              <a:t>En France, chaque région a ses spécialités</a:t>
            </a:r>
          </a:p>
        </p:txBody>
      </p:sp>
      <p:sp>
        <p:nvSpPr>
          <p:cNvPr id="2" name="Espace réservé du numéro de diapositive 1"/>
          <p:cNvSpPr>
            <a:spLocks noGrp="1"/>
          </p:cNvSpPr>
          <p:nvPr>
            <p:ph type="sldNum" sz="quarter" idx="12"/>
          </p:nvPr>
        </p:nvSpPr>
        <p:spPr/>
        <p:txBody>
          <a:bodyPr/>
          <a:lstStyle/>
          <a:p>
            <a:pPr>
              <a:defRPr/>
            </a:pPr>
            <a:fld id="{2571EDC4-9E6C-4B82-8037-BEE08B79E9BA}" type="slidenum">
              <a:rPr lang="fr-FR"/>
              <a:pPr>
                <a:defRPr/>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8687"/>
          </a:xfrm>
        </p:spPr>
        <p:txBody>
          <a:bodyPr rtlCol="0">
            <a:normAutofit fontScale="90000"/>
          </a:bodyPr>
          <a:lstStyle/>
          <a:p>
            <a:pPr algn="r" fontAlgn="auto">
              <a:spcAft>
                <a:spcPts val="0"/>
              </a:spcAft>
              <a:defRPr/>
            </a:pPr>
            <a:r>
              <a:rPr lang="fr-FR" dirty="0">
                <a:solidFill>
                  <a:srgbClr val="E16DA8"/>
                </a:solidFill>
              </a:rPr>
              <a:t>Les charcuteries françaises</a:t>
            </a:r>
            <a:br>
              <a:rPr lang="fr-FR" dirty="0">
                <a:solidFill>
                  <a:srgbClr val="E16DA8"/>
                </a:solidFill>
              </a:rPr>
            </a:br>
            <a:r>
              <a:rPr lang="fr-FR" b="1" dirty="0" smtClean="0">
                <a:solidFill>
                  <a:srgbClr val="E16DA8"/>
                </a:solidFill>
              </a:rPr>
              <a:t>un Tour de France gastronomique </a:t>
            </a:r>
            <a:endParaRPr lang="fr-FR" b="1" dirty="0">
              <a:solidFill>
                <a:srgbClr val="E16DA8"/>
              </a:solidFill>
            </a:endParaRPr>
          </a:p>
        </p:txBody>
      </p:sp>
      <p:pic>
        <p:nvPicPr>
          <p:cNvPr id="27650" name="Image 3" descr="Carte Charcuteries Francaise.pdf"/>
          <p:cNvPicPr>
            <a:picLocks noChangeAspect="1"/>
          </p:cNvPicPr>
          <p:nvPr/>
        </p:nvPicPr>
        <p:blipFill>
          <a:blip r:embed="rId2"/>
          <a:srcRect/>
          <a:stretch>
            <a:fillRect/>
          </a:stretch>
        </p:blipFill>
        <p:spPr bwMode="auto">
          <a:xfrm>
            <a:off x="3273425" y="1417638"/>
            <a:ext cx="3173413" cy="4491037"/>
          </a:xfrm>
          <a:prstGeom prst="rect">
            <a:avLst/>
          </a:prstGeom>
          <a:noFill/>
          <a:ln w="9525">
            <a:noFill/>
            <a:miter lim="800000"/>
            <a:headEnd/>
            <a:tailEnd/>
          </a:ln>
        </p:spPr>
      </p:pic>
      <p:pic>
        <p:nvPicPr>
          <p:cNvPr id="27651" name="Image 6"/>
          <p:cNvPicPr>
            <a:picLocks noChangeAspect="1"/>
          </p:cNvPicPr>
          <p:nvPr/>
        </p:nvPicPr>
        <p:blipFill>
          <a:blip r:embed="rId3"/>
          <a:srcRect/>
          <a:stretch>
            <a:fillRect/>
          </a:stretch>
        </p:blipFill>
        <p:spPr bwMode="auto">
          <a:xfrm>
            <a:off x="1377950" y="3981450"/>
            <a:ext cx="1096963" cy="1108075"/>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6BBA9EA4-8F74-4A96-9125-609977EFAF94}" type="slidenum">
              <a:rPr lang="fr-FR"/>
              <a:pPr>
                <a:defRPr/>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a:xfrm>
            <a:off x="914400" y="122238"/>
            <a:ext cx="8229600" cy="1143000"/>
          </a:xfrm>
        </p:spPr>
        <p:txBody>
          <a:bodyPr/>
          <a:lstStyle/>
          <a:p>
            <a:r>
              <a:rPr lang="fr-FR" smtClean="0"/>
              <a:t>Bretagne . Pays de la Loire </a:t>
            </a:r>
          </a:p>
        </p:txBody>
      </p:sp>
      <p:sp>
        <p:nvSpPr>
          <p:cNvPr id="4" name="Espace réservé du numéro de diapositive 3"/>
          <p:cNvSpPr>
            <a:spLocks noGrp="1"/>
          </p:cNvSpPr>
          <p:nvPr>
            <p:ph type="sldNum" sz="quarter" idx="12"/>
          </p:nvPr>
        </p:nvSpPr>
        <p:spPr/>
        <p:txBody>
          <a:bodyPr/>
          <a:lstStyle/>
          <a:p>
            <a:pPr>
              <a:defRPr/>
            </a:pPr>
            <a:fld id="{2CD16FF3-8072-4C52-B5AC-4F7FDBF45C7D}" type="slidenum">
              <a:rPr lang="fr-FR"/>
              <a:pPr>
                <a:defRPr/>
              </a:pPr>
              <a:t>16</a:t>
            </a:fld>
            <a:endParaRPr lang="fr-FR"/>
          </a:p>
        </p:txBody>
      </p:sp>
      <p:pic>
        <p:nvPicPr>
          <p:cNvPr id="28675" name="Image 5" descr="mascotte.gif"/>
          <p:cNvPicPr>
            <a:picLocks noChangeAspect="1"/>
          </p:cNvPicPr>
          <p:nvPr/>
        </p:nvPicPr>
        <p:blipFill>
          <a:blip r:embed="rId2"/>
          <a:srcRect/>
          <a:stretch>
            <a:fillRect/>
          </a:stretch>
        </p:blipFill>
        <p:spPr bwMode="auto">
          <a:xfrm>
            <a:off x="250825" y="258763"/>
            <a:ext cx="1206500" cy="1362075"/>
          </a:xfrm>
          <a:prstGeom prst="rect">
            <a:avLst/>
          </a:prstGeom>
          <a:noFill/>
          <a:ln w="9525">
            <a:noFill/>
            <a:miter lim="800000"/>
            <a:headEnd/>
            <a:tailEnd/>
          </a:ln>
        </p:spPr>
      </p:pic>
      <p:pic>
        <p:nvPicPr>
          <p:cNvPr id="28676" name="Image 6" descr="ile_de_brehat.jpg"/>
          <p:cNvPicPr>
            <a:picLocks noChangeAspect="1"/>
          </p:cNvPicPr>
          <p:nvPr/>
        </p:nvPicPr>
        <p:blipFill>
          <a:blip r:embed="rId3"/>
          <a:srcRect/>
          <a:stretch>
            <a:fillRect/>
          </a:stretch>
        </p:blipFill>
        <p:spPr bwMode="auto">
          <a:xfrm>
            <a:off x="250825" y="1763713"/>
            <a:ext cx="2736850" cy="1563687"/>
          </a:xfrm>
          <a:prstGeom prst="rect">
            <a:avLst/>
          </a:prstGeom>
          <a:noFill/>
          <a:ln w="9525">
            <a:noFill/>
            <a:miter lim="800000"/>
            <a:headEnd/>
            <a:tailEnd/>
          </a:ln>
        </p:spPr>
      </p:pic>
      <p:pic>
        <p:nvPicPr>
          <p:cNvPr id="28677" name="Image 7" descr="Fotolia_39043752_M-e1408446946840.jpg"/>
          <p:cNvPicPr>
            <a:picLocks noChangeAspect="1"/>
          </p:cNvPicPr>
          <p:nvPr/>
        </p:nvPicPr>
        <p:blipFill>
          <a:blip r:embed="rId4"/>
          <a:srcRect/>
          <a:stretch>
            <a:fillRect/>
          </a:stretch>
        </p:blipFill>
        <p:spPr bwMode="auto">
          <a:xfrm>
            <a:off x="730250" y="4098925"/>
            <a:ext cx="2406650" cy="1597025"/>
          </a:xfrm>
          <a:prstGeom prst="rect">
            <a:avLst/>
          </a:prstGeom>
          <a:noFill/>
          <a:ln w="9525">
            <a:noFill/>
            <a:miter lim="800000"/>
            <a:headEnd/>
            <a:tailEnd/>
          </a:ln>
        </p:spPr>
      </p:pic>
      <p:sp>
        <p:nvSpPr>
          <p:cNvPr id="28678" name="ZoneTexte 8"/>
          <p:cNvSpPr txBox="1">
            <a:spLocks noChangeArrowheads="1"/>
          </p:cNvSpPr>
          <p:nvPr/>
        </p:nvSpPr>
        <p:spPr bwMode="auto">
          <a:xfrm>
            <a:off x="628650" y="3586163"/>
            <a:ext cx="2609850" cy="368300"/>
          </a:xfrm>
          <a:prstGeom prst="rect">
            <a:avLst/>
          </a:prstGeom>
          <a:noFill/>
          <a:ln w="9525">
            <a:noFill/>
            <a:miter lim="800000"/>
            <a:headEnd/>
            <a:tailEnd/>
          </a:ln>
        </p:spPr>
        <p:txBody>
          <a:bodyPr wrap="none">
            <a:spAutoFit/>
          </a:bodyPr>
          <a:lstStyle/>
          <a:p>
            <a:r>
              <a:rPr lang="fr-FR">
                <a:latin typeface="Calibri" pitchFamily="34" charset="0"/>
              </a:rPr>
              <a:t>Pâté de campagne Breton</a:t>
            </a:r>
          </a:p>
        </p:txBody>
      </p:sp>
      <p:pic>
        <p:nvPicPr>
          <p:cNvPr id="28679" name="Image 9" descr="andouille_de_guemene.jpg"/>
          <p:cNvPicPr>
            <a:picLocks noChangeAspect="1"/>
          </p:cNvPicPr>
          <p:nvPr/>
        </p:nvPicPr>
        <p:blipFill>
          <a:blip r:embed="rId5"/>
          <a:srcRect/>
          <a:stretch>
            <a:fillRect/>
          </a:stretch>
        </p:blipFill>
        <p:spPr bwMode="auto">
          <a:xfrm>
            <a:off x="4048125" y="4113213"/>
            <a:ext cx="3327400" cy="1582737"/>
          </a:xfrm>
          <a:prstGeom prst="rect">
            <a:avLst/>
          </a:prstGeom>
          <a:noFill/>
          <a:ln w="9525">
            <a:noFill/>
            <a:miter lim="800000"/>
            <a:headEnd/>
            <a:tailEnd/>
          </a:ln>
        </p:spPr>
      </p:pic>
      <p:pic>
        <p:nvPicPr>
          <p:cNvPr id="28680" name="Image 10" descr="Pot de rillettes.jpg"/>
          <p:cNvPicPr>
            <a:picLocks noChangeAspect="1"/>
          </p:cNvPicPr>
          <p:nvPr/>
        </p:nvPicPr>
        <p:blipFill>
          <a:blip r:embed="rId6"/>
          <a:srcRect/>
          <a:stretch>
            <a:fillRect/>
          </a:stretch>
        </p:blipFill>
        <p:spPr bwMode="auto">
          <a:xfrm>
            <a:off x="3627438" y="1657350"/>
            <a:ext cx="1871662" cy="1776413"/>
          </a:xfrm>
          <a:prstGeom prst="rect">
            <a:avLst/>
          </a:prstGeom>
          <a:noFill/>
          <a:ln w="9525">
            <a:noFill/>
            <a:miter lim="800000"/>
            <a:headEnd/>
            <a:tailEnd/>
          </a:ln>
        </p:spPr>
      </p:pic>
      <p:sp>
        <p:nvSpPr>
          <p:cNvPr id="28681" name="ZoneTexte 11"/>
          <p:cNvSpPr txBox="1">
            <a:spLocks noChangeArrowheads="1"/>
          </p:cNvSpPr>
          <p:nvPr/>
        </p:nvSpPr>
        <p:spPr bwMode="auto">
          <a:xfrm>
            <a:off x="4562475" y="3536950"/>
            <a:ext cx="2335213" cy="369888"/>
          </a:xfrm>
          <a:prstGeom prst="rect">
            <a:avLst/>
          </a:prstGeom>
          <a:noFill/>
          <a:ln w="9525">
            <a:noFill/>
            <a:miter lim="800000"/>
            <a:headEnd/>
            <a:tailEnd/>
          </a:ln>
        </p:spPr>
        <p:txBody>
          <a:bodyPr wrap="none">
            <a:spAutoFit/>
          </a:bodyPr>
          <a:lstStyle/>
          <a:p>
            <a:r>
              <a:rPr lang="fr-FR">
                <a:latin typeface="Calibri" pitchFamily="34" charset="0"/>
              </a:rPr>
              <a:t>Andouille de Guéméné</a:t>
            </a:r>
          </a:p>
        </p:txBody>
      </p:sp>
      <p:sp>
        <p:nvSpPr>
          <p:cNvPr id="28682" name="ZoneTexte 12"/>
          <p:cNvSpPr txBox="1">
            <a:spLocks noChangeArrowheads="1"/>
          </p:cNvSpPr>
          <p:nvPr/>
        </p:nvSpPr>
        <p:spPr bwMode="auto">
          <a:xfrm>
            <a:off x="3868738" y="1265238"/>
            <a:ext cx="1801812" cy="369887"/>
          </a:xfrm>
          <a:prstGeom prst="rect">
            <a:avLst/>
          </a:prstGeom>
          <a:noFill/>
          <a:ln w="9525">
            <a:noFill/>
            <a:miter lim="800000"/>
            <a:headEnd/>
            <a:tailEnd/>
          </a:ln>
        </p:spPr>
        <p:txBody>
          <a:bodyPr wrap="none">
            <a:spAutoFit/>
          </a:bodyPr>
          <a:lstStyle/>
          <a:p>
            <a:r>
              <a:rPr lang="fr-FR">
                <a:latin typeface="Calibri" pitchFamily="34" charset="0"/>
              </a:rPr>
              <a:t>Rillettes de Tours</a:t>
            </a:r>
          </a:p>
        </p:txBody>
      </p:sp>
      <p:pic>
        <p:nvPicPr>
          <p:cNvPr id="28683" name="Image 13" descr="img_recette_120682898248f8702672238.jpg"/>
          <p:cNvPicPr>
            <a:picLocks noChangeAspect="1"/>
          </p:cNvPicPr>
          <p:nvPr/>
        </p:nvPicPr>
        <p:blipFill>
          <a:blip r:embed="rId7"/>
          <a:srcRect/>
          <a:stretch>
            <a:fillRect/>
          </a:stretch>
        </p:blipFill>
        <p:spPr bwMode="auto">
          <a:xfrm>
            <a:off x="6248400" y="1808163"/>
            <a:ext cx="2438400" cy="1625600"/>
          </a:xfrm>
          <a:prstGeom prst="rect">
            <a:avLst/>
          </a:prstGeom>
          <a:noFill/>
          <a:ln w="9525">
            <a:noFill/>
            <a:miter lim="800000"/>
            <a:headEnd/>
            <a:tailEnd/>
          </a:ln>
        </p:spPr>
      </p:pic>
      <p:sp>
        <p:nvSpPr>
          <p:cNvPr id="28684" name="ZoneTexte 14"/>
          <p:cNvSpPr txBox="1">
            <a:spLocks noChangeArrowheads="1"/>
          </p:cNvSpPr>
          <p:nvPr/>
        </p:nvSpPr>
        <p:spPr bwMode="auto">
          <a:xfrm>
            <a:off x="6700838" y="1328738"/>
            <a:ext cx="1974850" cy="368300"/>
          </a:xfrm>
          <a:prstGeom prst="rect">
            <a:avLst/>
          </a:prstGeom>
          <a:noFill/>
          <a:ln w="9525">
            <a:noFill/>
            <a:miter lim="800000"/>
            <a:headEnd/>
            <a:tailEnd/>
          </a:ln>
        </p:spPr>
        <p:txBody>
          <a:bodyPr wrap="none">
            <a:spAutoFit/>
          </a:bodyPr>
          <a:lstStyle/>
          <a:p>
            <a:r>
              <a:rPr lang="fr-FR">
                <a:latin typeface="Calibri" pitchFamily="34" charset="0"/>
              </a:rPr>
              <a:t>Jambon de Vendée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a:xfrm>
            <a:off x="457200" y="0"/>
            <a:ext cx="8229600" cy="1143000"/>
          </a:xfrm>
        </p:spPr>
        <p:txBody>
          <a:bodyPr/>
          <a:lstStyle/>
          <a:p>
            <a:r>
              <a:rPr lang="fr-FR" smtClean="0"/>
              <a:t>Ile-de-France</a:t>
            </a:r>
          </a:p>
        </p:txBody>
      </p:sp>
      <p:sp>
        <p:nvSpPr>
          <p:cNvPr id="4" name="Espace réservé du numéro de diapositive 3"/>
          <p:cNvSpPr>
            <a:spLocks noGrp="1"/>
          </p:cNvSpPr>
          <p:nvPr>
            <p:ph type="sldNum" sz="quarter" idx="12"/>
          </p:nvPr>
        </p:nvSpPr>
        <p:spPr/>
        <p:txBody>
          <a:bodyPr/>
          <a:lstStyle/>
          <a:p>
            <a:pPr>
              <a:defRPr/>
            </a:pPr>
            <a:fld id="{802F167B-1EFF-4A52-BF2A-EF3ED242F4D8}" type="slidenum">
              <a:rPr lang="fr-FR"/>
              <a:pPr>
                <a:defRPr/>
              </a:pPr>
              <a:t>17</a:t>
            </a:fld>
            <a:endParaRPr lang="fr-FR"/>
          </a:p>
        </p:txBody>
      </p:sp>
      <p:pic>
        <p:nvPicPr>
          <p:cNvPr id="29699" name="Image 5" descr="notre-dame-de-paris-a.jpg"/>
          <p:cNvPicPr>
            <a:picLocks noChangeAspect="1"/>
          </p:cNvPicPr>
          <p:nvPr/>
        </p:nvPicPr>
        <p:blipFill>
          <a:blip r:embed="rId2"/>
          <a:srcRect/>
          <a:stretch>
            <a:fillRect/>
          </a:stretch>
        </p:blipFill>
        <p:spPr bwMode="auto">
          <a:xfrm>
            <a:off x="457200" y="947738"/>
            <a:ext cx="1600200" cy="2238375"/>
          </a:xfrm>
          <a:prstGeom prst="rect">
            <a:avLst/>
          </a:prstGeom>
          <a:noFill/>
          <a:ln w="9525">
            <a:noFill/>
            <a:miter lim="800000"/>
            <a:headEnd/>
            <a:tailEnd/>
          </a:ln>
        </p:spPr>
      </p:pic>
      <p:pic>
        <p:nvPicPr>
          <p:cNvPr id="29700" name="Image 7" descr="c2c9986c-d107-11de-a21d-18226593b3c5.jpg"/>
          <p:cNvPicPr>
            <a:picLocks noChangeAspect="1"/>
          </p:cNvPicPr>
          <p:nvPr/>
        </p:nvPicPr>
        <p:blipFill>
          <a:blip r:embed="rId3"/>
          <a:srcRect/>
          <a:stretch>
            <a:fillRect/>
          </a:stretch>
        </p:blipFill>
        <p:spPr bwMode="auto">
          <a:xfrm>
            <a:off x="2057400" y="947738"/>
            <a:ext cx="4495800" cy="2238375"/>
          </a:xfrm>
          <a:prstGeom prst="rect">
            <a:avLst/>
          </a:prstGeom>
          <a:noFill/>
          <a:ln w="9525">
            <a:noFill/>
            <a:miter lim="800000"/>
            <a:headEnd/>
            <a:tailEnd/>
          </a:ln>
        </p:spPr>
      </p:pic>
      <p:pic>
        <p:nvPicPr>
          <p:cNvPr id="29701" name="Image 8" descr="VERSAILLES Fotolia_10278963_Subscription_L.jpg"/>
          <p:cNvPicPr>
            <a:picLocks noChangeAspect="1"/>
          </p:cNvPicPr>
          <p:nvPr/>
        </p:nvPicPr>
        <p:blipFill>
          <a:blip r:embed="rId4"/>
          <a:srcRect/>
          <a:stretch>
            <a:fillRect/>
          </a:stretch>
        </p:blipFill>
        <p:spPr bwMode="auto">
          <a:xfrm>
            <a:off x="5661025" y="947738"/>
            <a:ext cx="2924175" cy="2238375"/>
          </a:xfrm>
          <a:prstGeom prst="rect">
            <a:avLst/>
          </a:prstGeom>
          <a:noFill/>
          <a:ln w="9525">
            <a:noFill/>
            <a:miter lim="800000"/>
            <a:headEnd/>
            <a:tailEnd/>
          </a:ln>
        </p:spPr>
      </p:pic>
      <p:pic>
        <p:nvPicPr>
          <p:cNvPr id="29702" name="Image 10" descr="819_01c200fa.jpg"/>
          <p:cNvPicPr>
            <a:picLocks noChangeAspect="1"/>
          </p:cNvPicPr>
          <p:nvPr/>
        </p:nvPicPr>
        <p:blipFill>
          <a:blip r:embed="rId5"/>
          <a:srcRect/>
          <a:stretch>
            <a:fillRect/>
          </a:stretch>
        </p:blipFill>
        <p:spPr bwMode="auto">
          <a:xfrm>
            <a:off x="723900" y="4314825"/>
            <a:ext cx="1762125" cy="1128713"/>
          </a:xfrm>
          <a:prstGeom prst="rect">
            <a:avLst/>
          </a:prstGeom>
          <a:noFill/>
          <a:ln w="9525">
            <a:noFill/>
            <a:miter lim="800000"/>
            <a:headEnd/>
            <a:tailEnd/>
          </a:ln>
        </p:spPr>
      </p:pic>
      <p:pic>
        <p:nvPicPr>
          <p:cNvPr id="29703" name="Image 11" descr="13081.jpg"/>
          <p:cNvPicPr>
            <a:picLocks noChangeAspect="1"/>
          </p:cNvPicPr>
          <p:nvPr/>
        </p:nvPicPr>
        <p:blipFill>
          <a:blip r:embed="rId6"/>
          <a:srcRect/>
          <a:stretch>
            <a:fillRect/>
          </a:stretch>
        </p:blipFill>
        <p:spPr bwMode="auto">
          <a:xfrm>
            <a:off x="3219450" y="4244975"/>
            <a:ext cx="1995488" cy="1198563"/>
          </a:xfrm>
          <a:prstGeom prst="rect">
            <a:avLst/>
          </a:prstGeom>
          <a:noFill/>
          <a:ln w="9525">
            <a:noFill/>
            <a:miter lim="800000"/>
            <a:headEnd/>
            <a:tailEnd/>
          </a:ln>
        </p:spPr>
      </p:pic>
      <p:pic>
        <p:nvPicPr>
          <p:cNvPr id="29704" name="Image 12" descr="andouillette-658x635.jpg"/>
          <p:cNvPicPr>
            <a:picLocks noChangeAspect="1"/>
          </p:cNvPicPr>
          <p:nvPr/>
        </p:nvPicPr>
        <p:blipFill>
          <a:blip r:embed="rId7"/>
          <a:srcRect/>
          <a:stretch>
            <a:fillRect/>
          </a:stretch>
        </p:blipFill>
        <p:spPr bwMode="auto">
          <a:xfrm>
            <a:off x="5786438" y="4244975"/>
            <a:ext cx="2235200" cy="1357313"/>
          </a:xfrm>
          <a:prstGeom prst="rect">
            <a:avLst/>
          </a:prstGeom>
          <a:noFill/>
          <a:ln w="9525">
            <a:noFill/>
            <a:miter lim="800000"/>
            <a:headEnd/>
            <a:tailEnd/>
          </a:ln>
        </p:spPr>
      </p:pic>
      <p:sp>
        <p:nvSpPr>
          <p:cNvPr id="29705" name="ZoneTexte 13"/>
          <p:cNvSpPr txBox="1">
            <a:spLocks noChangeArrowheads="1"/>
          </p:cNvSpPr>
          <p:nvPr/>
        </p:nvSpPr>
        <p:spPr bwMode="auto">
          <a:xfrm>
            <a:off x="723900" y="3638550"/>
            <a:ext cx="1762125" cy="369888"/>
          </a:xfrm>
          <a:prstGeom prst="rect">
            <a:avLst/>
          </a:prstGeom>
          <a:noFill/>
          <a:ln w="9525">
            <a:noFill/>
            <a:miter lim="800000"/>
            <a:headEnd/>
            <a:tailEnd/>
          </a:ln>
        </p:spPr>
        <p:txBody>
          <a:bodyPr wrap="none">
            <a:spAutoFit/>
          </a:bodyPr>
          <a:lstStyle/>
          <a:p>
            <a:r>
              <a:rPr lang="fr-FR">
                <a:latin typeface="Calibri" pitchFamily="34" charset="0"/>
              </a:rPr>
              <a:t>Jambon de Paris</a:t>
            </a:r>
          </a:p>
        </p:txBody>
      </p:sp>
      <p:sp>
        <p:nvSpPr>
          <p:cNvPr id="29706" name="ZoneTexte 14"/>
          <p:cNvSpPr txBox="1">
            <a:spLocks noChangeArrowheads="1"/>
          </p:cNvSpPr>
          <p:nvPr/>
        </p:nvSpPr>
        <p:spPr bwMode="auto">
          <a:xfrm>
            <a:off x="3398838" y="3798888"/>
            <a:ext cx="1638300" cy="369887"/>
          </a:xfrm>
          <a:prstGeom prst="rect">
            <a:avLst/>
          </a:prstGeom>
          <a:noFill/>
          <a:ln w="9525">
            <a:noFill/>
            <a:miter lim="800000"/>
            <a:headEnd/>
            <a:tailEnd/>
          </a:ln>
        </p:spPr>
        <p:txBody>
          <a:bodyPr wrap="none">
            <a:spAutoFit/>
          </a:bodyPr>
          <a:lstStyle/>
          <a:p>
            <a:r>
              <a:rPr lang="fr-FR">
                <a:latin typeface="Calibri" pitchFamily="34" charset="0"/>
              </a:rPr>
              <a:t>Saucisson à l’ail</a:t>
            </a:r>
          </a:p>
        </p:txBody>
      </p:sp>
      <p:sp>
        <p:nvSpPr>
          <p:cNvPr id="29707" name="ZoneTexte 15"/>
          <p:cNvSpPr txBox="1">
            <a:spLocks noChangeArrowheads="1"/>
          </p:cNvSpPr>
          <p:nvPr/>
        </p:nvSpPr>
        <p:spPr bwMode="auto">
          <a:xfrm>
            <a:off x="5786438" y="3786188"/>
            <a:ext cx="2303462" cy="369887"/>
          </a:xfrm>
          <a:prstGeom prst="rect">
            <a:avLst/>
          </a:prstGeom>
          <a:noFill/>
          <a:ln w="9525">
            <a:noFill/>
            <a:miter lim="800000"/>
            <a:headEnd/>
            <a:tailEnd/>
          </a:ln>
        </p:spPr>
        <p:txBody>
          <a:bodyPr wrap="none">
            <a:spAutoFit/>
          </a:bodyPr>
          <a:lstStyle/>
          <a:p>
            <a:r>
              <a:rPr lang="fr-FR">
                <a:latin typeface="Calibri" pitchFamily="34" charset="0"/>
              </a:rPr>
              <a:t>Andouillette de Troyes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a:xfrm>
            <a:off x="457200" y="0"/>
            <a:ext cx="8229600" cy="1143000"/>
          </a:xfrm>
        </p:spPr>
        <p:txBody>
          <a:bodyPr/>
          <a:lstStyle/>
          <a:p>
            <a:r>
              <a:rPr lang="fr-FR" smtClean="0"/>
              <a:t>Sud-Ouest</a:t>
            </a:r>
          </a:p>
        </p:txBody>
      </p:sp>
      <p:sp>
        <p:nvSpPr>
          <p:cNvPr id="4" name="Espace réservé du numéro de diapositive 3"/>
          <p:cNvSpPr>
            <a:spLocks noGrp="1"/>
          </p:cNvSpPr>
          <p:nvPr>
            <p:ph type="sldNum" sz="quarter" idx="12"/>
          </p:nvPr>
        </p:nvSpPr>
        <p:spPr/>
        <p:txBody>
          <a:bodyPr/>
          <a:lstStyle/>
          <a:p>
            <a:pPr>
              <a:defRPr/>
            </a:pPr>
            <a:fld id="{946B718D-F9FF-4C84-84FC-4AD11F83E6D5}" type="slidenum">
              <a:rPr lang="fr-FR"/>
              <a:pPr>
                <a:defRPr/>
              </a:pPr>
              <a:t>18</a:t>
            </a:fld>
            <a:endParaRPr lang="fr-FR"/>
          </a:p>
        </p:txBody>
      </p:sp>
      <p:pic>
        <p:nvPicPr>
          <p:cNvPr id="30723" name="Image 7" descr="croix.basque.gif"/>
          <p:cNvPicPr>
            <a:picLocks noChangeAspect="1"/>
          </p:cNvPicPr>
          <p:nvPr/>
        </p:nvPicPr>
        <p:blipFill>
          <a:blip r:embed="rId2"/>
          <a:srcRect/>
          <a:stretch>
            <a:fillRect/>
          </a:stretch>
        </p:blipFill>
        <p:spPr bwMode="auto">
          <a:xfrm>
            <a:off x="2295525" y="274638"/>
            <a:ext cx="863600" cy="863600"/>
          </a:xfrm>
          <a:prstGeom prst="rect">
            <a:avLst/>
          </a:prstGeom>
          <a:noFill/>
          <a:ln w="9525">
            <a:noFill/>
            <a:miter lim="800000"/>
            <a:headEnd/>
            <a:tailEnd/>
          </a:ln>
        </p:spPr>
      </p:pic>
      <p:pic>
        <p:nvPicPr>
          <p:cNvPr id="30724" name="Image 9" descr="7c204.jpg"/>
          <p:cNvPicPr>
            <a:picLocks noChangeAspect="1"/>
          </p:cNvPicPr>
          <p:nvPr/>
        </p:nvPicPr>
        <p:blipFill>
          <a:blip r:embed="rId3"/>
          <a:srcRect/>
          <a:stretch>
            <a:fillRect/>
          </a:stretch>
        </p:blipFill>
        <p:spPr bwMode="auto">
          <a:xfrm>
            <a:off x="2133600" y="1138238"/>
            <a:ext cx="2197100" cy="1619250"/>
          </a:xfrm>
          <a:prstGeom prst="rect">
            <a:avLst/>
          </a:prstGeom>
          <a:noFill/>
          <a:ln w="9525">
            <a:noFill/>
            <a:miter lim="800000"/>
            <a:headEnd/>
            <a:tailEnd/>
          </a:ln>
        </p:spPr>
      </p:pic>
      <p:pic>
        <p:nvPicPr>
          <p:cNvPr id="30725" name="Image 10" descr="angleterre-juniors-landes-et-falaises-du-devon-PAAEXTM10-00043365.jpg"/>
          <p:cNvPicPr>
            <a:picLocks noChangeAspect="1"/>
          </p:cNvPicPr>
          <p:nvPr/>
        </p:nvPicPr>
        <p:blipFill>
          <a:blip r:embed="rId4"/>
          <a:srcRect/>
          <a:stretch>
            <a:fillRect/>
          </a:stretch>
        </p:blipFill>
        <p:spPr bwMode="auto">
          <a:xfrm>
            <a:off x="44450" y="1138238"/>
            <a:ext cx="2139950" cy="1624012"/>
          </a:xfrm>
          <a:prstGeom prst="rect">
            <a:avLst/>
          </a:prstGeom>
          <a:noFill/>
          <a:ln w="9525">
            <a:noFill/>
            <a:miter lim="800000"/>
            <a:headEnd/>
            <a:tailEnd/>
          </a:ln>
        </p:spPr>
      </p:pic>
      <p:pic>
        <p:nvPicPr>
          <p:cNvPr id="30726" name="Image 11" descr="aquitaine.jpg"/>
          <p:cNvPicPr>
            <a:picLocks noChangeAspect="1"/>
          </p:cNvPicPr>
          <p:nvPr/>
        </p:nvPicPr>
        <p:blipFill>
          <a:blip r:embed="rId5"/>
          <a:srcRect/>
          <a:stretch>
            <a:fillRect/>
          </a:stretch>
        </p:blipFill>
        <p:spPr bwMode="auto">
          <a:xfrm>
            <a:off x="4330700" y="1138238"/>
            <a:ext cx="2522538" cy="1624012"/>
          </a:xfrm>
          <a:prstGeom prst="rect">
            <a:avLst/>
          </a:prstGeom>
          <a:noFill/>
          <a:ln w="9525">
            <a:noFill/>
            <a:miter lim="800000"/>
            <a:headEnd/>
            <a:tailEnd/>
          </a:ln>
        </p:spPr>
      </p:pic>
      <p:pic>
        <p:nvPicPr>
          <p:cNvPr id="30727" name="Image 13" descr="412781produit_455.jpg"/>
          <p:cNvPicPr>
            <a:picLocks noChangeAspect="1"/>
          </p:cNvPicPr>
          <p:nvPr/>
        </p:nvPicPr>
        <p:blipFill>
          <a:blip r:embed="rId6"/>
          <a:srcRect/>
          <a:stretch>
            <a:fillRect/>
          </a:stretch>
        </p:blipFill>
        <p:spPr bwMode="auto">
          <a:xfrm>
            <a:off x="296863" y="3111500"/>
            <a:ext cx="1939925" cy="1179513"/>
          </a:xfrm>
          <a:prstGeom prst="rect">
            <a:avLst/>
          </a:prstGeom>
          <a:noFill/>
          <a:ln w="9525">
            <a:noFill/>
            <a:miter lim="800000"/>
            <a:headEnd/>
            <a:tailEnd/>
          </a:ln>
        </p:spPr>
      </p:pic>
      <p:sp>
        <p:nvSpPr>
          <p:cNvPr id="30728" name="ZoneTexte 14"/>
          <p:cNvSpPr txBox="1">
            <a:spLocks noChangeArrowheads="1"/>
          </p:cNvSpPr>
          <p:nvPr/>
        </p:nvSpPr>
        <p:spPr bwMode="auto">
          <a:xfrm>
            <a:off x="295275" y="2811463"/>
            <a:ext cx="1838325" cy="368300"/>
          </a:xfrm>
          <a:prstGeom prst="rect">
            <a:avLst/>
          </a:prstGeom>
          <a:noFill/>
          <a:ln w="9525">
            <a:noFill/>
            <a:miter lim="800000"/>
            <a:headEnd/>
            <a:tailEnd/>
          </a:ln>
        </p:spPr>
        <p:txBody>
          <a:bodyPr wrap="none">
            <a:spAutoFit/>
          </a:bodyPr>
          <a:lstStyle/>
          <a:p>
            <a:r>
              <a:rPr lang="fr-FR">
                <a:latin typeface="Calibri" pitchFamily="34" charset="0"/>
              </a:rPr>
              <a:t>Gratton Bordelais</a:t>
            </a:r>
          </a:p>
        </p:txBody>
      </p:sp>
      <p:sp>
        <p:nvSpPr>
          <p:cNvPr id="30729" name="ZoneTexte 16"/>
          <p:cNvSpPr txBox="1">
            <a:spLocks noChangeArrowheads="1"/>
          </p:cNvSpPr>
          <p:nvPr/>
        </p:nvSpPr>
        <p:spPr bwMode="auto">
          <a:xfrm>
            <a:off x="3328988" y="2798763"/>
            <a:ext cx="2078037" cy="369887"/>
          </a:xfrm>
          <a:prstGeom prst="rect">
            <a:avLst/>
          </a:prstGeom>
          <a:noFill/>
          <a:ln w="9525">
            <a:noFill/>
            <a:miter lim="800000"/>
            <a:headEnd/>
            <a:tailEnd/>
          </a:ln>
        </p:spPr>
        <p:txBody>
          <a:bodyPr wrap="none">
            <a:spAutoFit/>
          </a:bodyPr>
          <a:lstStyle/>
          <a:p>
            <a:r>
              <a:rPr lang="fr-FR">
                <a:latin typeface="Calibri" pitchFamily="34" charset="0"/>
              </a:rPr>
              <a:t>Jambon de Bayonne </a:t>
            </a:r>
          </a:p>
        </p:txBody>
      </p:sp>
      <p:pic>
        <p:nvPicPr>
          <p:cNvPr id="30730" name="Image 18" descr="84448.jpg"/>
          <p:cNvPicPr>
            <a:picLocks noChangeAspect="1"/>
          </p:cNvPicPr>
          <p:nvPr/>
        </p:nvPicPr>
        <p:blipFill>
          <a:blip r:embed="rId7"/>
          <a:srcRect/>
          <a:stretch>
            <a:fillRect/>
          </a:stretch>
        </p:blipFill>
        <p:spPr bwMode="auto">
          <a:xfrm>
            <a:off x="3387725" y="3927475"/>
            <a:ext cx="2498725" cy="1446213"/>
          </a:xfrm>
          <a:prstGeom prst="rect">
            <a:avLst/>
          </a:prstGeom>
          <a:noFill/>
          <a:ln w="9525">
            <a:noFill/>
            <a:miter lim="800000"/>
            <a:headEnd/>
            <a:tailEnd/>
          </a:ln>
        </p:spPr>
      </p:pic>
      <p:pic>
        <p:nvPicPr>
          <p:cNvPr id="30731" name="Image 19" descr="boudin-basque.jpg"/>
          <p:cNvPicPr>
            <a:picLocks noChangeAspect="1"/>
          </p:cNvPicPr>
          <p:nvPr/>
        </p:nvPicPr>
        <p:blipFill>
          <a:blip r:embed="rId8"/>
          <a:srcRect/>
          <a:stretch>
            <a:fillRect/>
          </a:stretch>
        </p:blipFill>
        <p:spPr bwMode="auto">
          <a:xfrm>
            <a:off x="6180138" y="3111500"/>
            <a:ext cx="2514600" cy="1539875"/>
          </a:xfrm>
          <a:prstGeom prst="rect">
            <a:avLst/>
          </a:prstGeom>
          <a:noFill/>
          <a:ln w="9525">
            <a:noFill/>
            <a:miter lim="800000"/>
            <a:headEnd/>
            <a:tailEnd/>
          </a:ln>
        </p:spPr>
      </p:pic>
      <p:sp>
        <p:nvSpPr>
          <p:cNvPr id="30732" name="ZoneTexte 20"/>
          <p:cNvSpPr txBox="1">
            <a:spLocks noChangeArrowheads="1"/>
          </p:cNvSpPr>
          <p:nvPr/>
        </p:nvSpPr>
        <p:spPr bwMode="auto">
          <a:xfrm>
            <a:off x="6645275" y="2801938"/>
            <a:ext cx="1584325" cy="368300"/>
          </a:xfrm>
          <a:prstGeom prst="rect">
            <a:avLst/>
          </a:prstGeom>
          <a:noFill/>
          <a:ln w="9525">
            <a:noFill/>
            <a:miter lim="800000"/>
            <a:headEnd/>
            <a:tailEnd/>
          </a:ln>
        </p:spPr>
        <p:txBody>
          <a:bodyPr wrap="none">
            <a:spAutoFit/>
          </a:bodyPr>
          <a:lstStyle/>
          <a:p>
            <a:r>
              <a:rPr lang="fr-FR">
                <a:latin typeface="Calibri" pitchFamily="34" charset="0"/>
              </a:rPr>
              <a:t>Boudin Basque</a:t>
            </a:r>
          </a:p>
        </p:txBody>
      </p:sp>
      <p:pic>
        <p:nvPicPr>
          <p:cNvPr id="30733" name="Image 21" descr="000000000000015920_E1.jpg"/>
          <p:cNvPicPr>
            <a:picLocks noChangeAspect="1"/>
          </p:cNvPicPr>
          <p:nvPr/>
        </p:nvPicPr>
        <p:blipFill>
          <a:blip r:embed="rId9"/>
          <a:srcRect/>
          <a:stretch>
            <a:fillRect/>
          </a:stretch>
        </p:blipFill>
        <p:spPr bwMode="auto">
          <a:xfrm>
            <a:off x="6924675" y="1363663"/>
            <a:ext cx="2009775" cy="1173162"/>
          </a:xfrm>
          <a:prstGeom prst="rect">
            <a:avLst/>
          </a:prstGeom>
          <a:noFill/>
          <a:ln w="9525">
            <a:noFill/>
            <a:miter lim="800000"/>
            <a:headEnd/>
            <a:tailEnd/>
          </a:ln>
        </p:spPr>
      </p:pic>
      <p:pic>
        <p:nvPicPr>
          <p:cNvPr id="30734" name="Image 22" descr="15305-0w0h0_Clos_Montgrand_Charcutier_Lacaune_Saucisse_Seche_Label_Rouge_Lacaune.jpg"/>
          <p:cNvPicPr>
            <a:picLocks noChangeAspect="1"/>
          </p:cNvPicPr>
          <p:nvPr/>
        </p:nvPicPr>
        <p:blipFill>
          <a:blip r:embed="rId10"/>
          <a:srcRect/>
          <a:stretch>
            <a:fillRect/>
          </a:stretch>
        </p:blipFill>
        <p:spPr bwMode="auto">
          <a:xfrm>
            <a:off x="977900" y="4575175"/>
            <a:ext cx="2001838" cy="1222375"/>
          </a:xfrm>
          <a:prstGeom prst="rect">
            <a:avLst/>
          </a:prstGeom>
          <a:noFill/>
          <a:ln w="9525">
            <a:noFill/>
            <a:miter lim="800000"/>
            <a:headEnd/>
            <a:tailEnd/>
          </a:ln>
        </p:spPr>
      </p:pic>
      <p:sp>
        <p:nvSpPr>
          <p:cNvPr id="30735" name="ZoneTexte 24"/>
          <p:cNvSpPr txBox="1">
            <a:spLocks noChangeArrowheads="1"/>
          </p:cNvSpPr>
          <p:nvPr/>
        </p:nvSpPr>
        <p:spPr bwMode="auto">
          <a:xfrm>
            <a:off x="161925" y="4391025"/>
            <a:ext cx="2565400" cy="368300"/>
          </a:xfrm>
          <a:prstGeom prst="rect">
            <a:avLst/>
          </a:prstGeom>
          <a:noFill/>
          <a:ln w="9525">
            <a:noFill/>
            <a:miter lim="800000"/>
            <a:headEnd/>
            <a:tailEnd/>
          </a:ln>
        </p:spPr>
        <p:txBody>
          <a:bodyPr wrap="none">
            <a:spAutoFit/>
          </a:bodyPr>
          <a:lstStyle/>
          <a:p>
            <a:r>
              <a:rPr lang="fr-FR">
                <a:latin typeface="Calibri" pitchFamily="34" charset="0"/>
              </a:rPr>
              <a:t>Saucisson sec de Lacaune</a:t>
            </a:r>
          </a:p>
        </p:txBody>
      </p:sp>
      <p:sp>
        <p:nvSpPr>
          <p:cNvPr id="30736" name="ZoneTexte 25"/>
          <p:cNvSpPr txBox="1">
            <a:spLocks noChangeArrowheads="1"/>
          </p:cNvSpPr>
          <p:nvPr/>
        </p:nvSpPr>
        <p:spPr bwMode="auto">
          <a:xfrm>
            <a:off x="6911975" y="935038"/>
            <a:ext cx="2165350" cy="368300"/>
          </a:xfrm>
          <a:prstGeom prst="rect">
            <a:avLst/>
          </a:prstGeom>
          <a:noFill/>
          <a:ln w="9525">
            <a:noFill/>
            <a:miter lim="800000"/>
            <a:headEnd/>
            <a:tailEnd/>
          </a:ln>
        </p:spPr>
        <p:txBody>
          <a:bodyPr wrap="none">
            <a:spAutoFit/>
          </a:bodyPr>
          <a:lstStyle/>
          <a:p>
            <a:r>
              <a:rPr lang="fr-FR">
                <a:latin typeface="Calibri" pitchFamily="34" charset="0"/>
              </a:rPr>
              <a:t>Saucisse de Toulouse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p:txBody>
          <a:bodyPr/>
          <a:lstStyle/>
          <a:p>
            <a:r>
              <a:rPr lang="fr-FR" smtClean="0"/>
              <a:t>Auvergne-Rhône-Alpes</a:t>
            </a:r>
          </a:p>
        </p:txBody>
      </p:sp>
      <p:sp>
        <p:nvSpPr>
          <p:cNvPr id="4" name="Espace réservé du numéro de diapositive 3"/>
          <p:cNvSpPr>
            <a:spLocks noGrp="1"/>
          </p:cNvSpPr>
          <p:nvPr>
            <p:ph type="sldNum" sz="quarter" idx="12"/>
          </p:nvPr>
        </p:nvSpPr>
        <p:spPr/>
        <p:txBody>
          <a:bodyPr/>
          <a:lstStyle/>
          <a:p>
            <a:pPr>
              <a:defRPr/>
            </a:pPr>
            <a:fld id="{187DB981-6B57-435F-9EDE-654322271364}" type="slidenum">
              <a:rPr lang="fr-FR"/>
              <a:pPr>
                <a:defRPr/>
              </a:pPr>
              <a:t>19</a:t>
            </a:fld>
            <a:endParaRPr lang="fr-FR"/>
          </a:p>
        </p:txBody>
      </p:sp>
      <p:pic>
        <p:nvPicPr>
          <p:cNvPr id="31747" name="Image 6" descr="0215cf37616b6a4d16a3bfd315c7ca7f_large.jpeg"/>
          <p:cNvPicPr>
            <a:picLocks noChangeAspect="1"/>
          </p:cNvPicPr>
          <p:nvPr/>
        </p:nvPicPr>
        <p:blipFill>
          <a:blip r:embed="rId2"/>
          <a:srcRect/>
          <a:stretch>
            <a:fillRect/>
          </a:stretch>
        </p:blipFill>
        <p:spPr bwMode="auto">
          <a:xfrm>
            <a:off x="468313" y="1238250"/>
            <a:ext cx="2844800" cy="1778000"/>
          </a:xfrm>
          <a:prstGeom prst="rect">
            <a:avLst/>
          </a:prstGeom>
          <a:noFill/>
          <a:ln w="9525">
            <a:noFill/>
            <a:miter lim="800000"/>
            <a:headEnd/>
            <a:tailEnd/>
          </a:ln>
        </p:spPr>
      </p:pic>
      <p:pic>
        <p:nvPicPr>
          <p:cNvPr id="31748" name="Image 8" descr="lac-d-annecy-22.jpg"/>
          <p:cNvPicPr>
            <a:picLocks noChangeAspect="1"/>
          </p:cNvPicPr>
          <p:nvPr/>
        </p:nvPicPr>
        <p:blipFill>
          <a:blip r:embed="rId3"/>
          <a:srcRect/>
          <a:stretch>
            <a:fillRect/>
          </a:stretch>
        </p:blipFill>
        <p:spPr bwMode="auto">
          <a:xfrm>
            <a:off x="3297238" y="1238250"/>
            <a:ext cx="2701925" cy="1778000"/>
          </a:xfrm>
          <a:prstGeom prst="rect">
            <a:avLst/>
          </a:prstGeom>
          <a:noFill/>
          <a:ln w="9525">
            <a:noFill/>
            <a:miter lim="800000"/>
            <a:headEnd/>
            <a:tailEnd/>
          </a:ln>
        </p:spPr>
      </p:pic>
      <p:pic>
        <p:nvPicPr>
          <p:cNvPr id="31749" name="Image 9" descr="vignes (6).jpg"/>
          <p:cNvPicPr>
            <a:picLocks noChangeAspect="1"/>
          </p:cNvPicPr>
          <p:nvPr/>
        </p:nvPicPr>
        <p:blipFill>
          <a:blip r:embed="rId4"/>
          <a:srcRect/>
          <a:stretch>
            <a:fillRect/>
          </a:stretch>
        </p:blipFill>
        <p:spPr bwMode="auto">
          <a:xfrm>
            <a:off x="5964238" y="1238250"/>
            <a:ext cx="2616200" cy="1743075"/>
          </a:xfrm>
          <a:prstGeom prst="rect">
            <a:avLst/>
          </a:prstGeom>
          <a:noFill/>
          <a:ln w="9525">
            <a:noFill/>
            <a:miter lim="800000"/>
            <a:headEnd/>
            <a:tailEnd/>
          </a:ln>
        </p:spPr>
      </p:pic>
      <p:pic>
        <p:nvPicPr>
          <p:cNvPr id="31750" name="Image 11" descr="Sopressata_RosetteLyon.jpg"/>
          <p:cNvPicPr>
            <a:picLocks noChangeAspect="1"/>
          </p:cNvPicPr>
          <p:nvPr/>
        </p:nvPicPr>
        <p:blipFill>
          <a:blip r:embed="rId5"/>
          <a:srcRect/>
          <a:stretch>
            <a:fillRect/>
          </a:stretch>
        </p:blipFill>
        <p:spPr bwMode="auto">
          <a:xfrm>
            <a:off x="142875" y="3705225"/>
            <a:ext cx="2228850" cy="1624013"/>
          </a:xfrm>
          <a:prstGeom prst="rect">
            <a:avLst/>
          </a:prstGeom>
          <a:noFill/>
          <a:ln w="9525">
            <a:noFill/>
            <a:miter lim="800000"/>
            <a:headEnd/>
            <a:tailEnd/>
          </a:ln>
        </p:spPr>
      </p:pic>
      <p:sp>
        <p:nvSpPr>
          <p:cNvPr id="31751" name="ZoneTexte 12"/>
          <p:cNvSpPr txBox="1">
            <a:spLocks noChangeArrowheads="1"/>
          </p:cNvSpPr>
          <p:nvPr/>
        </p:nvSpPr>
        <p:spPr bwMode="auto">
          <a:xfrm>
            <a:off x="304800" y="3336925"/>
            <a:ext cx="1682750" cy="368300"/>
          </a:xfrm>
          <a:prstGeom prst="rect">
            <a:avLst/>
          </a:prstGeom>
          <a:noFill/>
          <a:ln w="9525">
            <a:noFill/>
            <a:miter lim="800000"/>
            <a:headEnd/>
            <a:tailEnd/>
          </a:ln>
        </p:spPr>
        <p:txBody>
          <a:bodyPr wrap="none">
            <a:spAutoFit/>
          </a:bodyPr>
          <a:lstStyle/>
          <a:p>
            <a:r>
              <a:rPr lang="fr-FR">
                <a:latin typeface="Calibri" pitchFamily="34" charset="0"/>
              </a:rPr>
              <a:t>Rosette de Lyon</a:t>
            </a:r>
          </a:p>
        </p:txBody>
      </p:sp>
      <p:sp>
        <p:nvSpPr>
          <p:cNvPr id="31752" name="ZoneTexte 13"/>
          <p:cNvSpPr txBox="1">
            <a:spLocks noChangeArrowheads="1"/>
          </p:cNvSpPr>
          <p:nvPr/>
        </p:nvSpPr>
        <p:spPr bwMode="auto">
          <a:xfrm>
            <a:off x="2371725" y="3338513"/>
            <a:ext cx="2325688" cy="369887"/>
          </a:xfrm>
          <a:prstGeom prst="rect">
            <a:avLst/>
          </a:prstGeom>
          <a:noFill/>
          <a:ln w="9525">
            <a:noFill/>
            <a:miter lim="800000"/>
            <a:headEnd/>
            <a:tailEnd/>
          </a:ln>
        </p:spPr>
        <p:txBody>
          <a:bodyPr wrap="none">
            <a:spAutoFit/>
          </a:bodyPr>
          <a:lstStyle/>
          <a:p>
            <a:r>
              <a:rPr lang="fr-FR">
                <a:latin typeface="Calibri" pitchFamily="34" charset="0"/>
              </a:rPr>
              <a:t>Andouillette Lyonnaise</a:t>
            </a:r>
          </a:p>
        </p:txBody>
      </p:sp>
      <p:pic>
        <p:nvPicPr>
          <p:cNvPr id="31753" name="Image 14" descr="andouillette-ficelle.jpg"/>
          <p:cNvPicPr>
            <a:picLocks noChangeAspect="1"/>
          </p:cNvPicPr>
          <p:nvPr/>
        </p:nvPicPr>
        <p:blipFill>
          <a:blip r:embed="rId6"/>
          <a:srcRect/>
          <a:stretch>
            <a:fillRect/>
          </a:stretch>
        </p:blipFill>
        <p:spPr bwMode="auto">
          <a:xfrm>
            <a:off x="2397125" y="3749675"/>
            <a:ext cx="2312988" cy="1535113"/>
          </a:xfrm>
          <a:prstGeom prst="rect">
            <a:avLst/>
          </a:prstGeom>
          <a:noFill/>
          <a:ln w="9525">
            <a:noFill/>
            <a:miter lim="800000"/>
            <a:headEnd/>
            <a:tailEnd/>
          </a:ln>
        </p:spPr>
      </p:pic>
      <p:pic>
        <p:nvPicPr>
          <p:cNvPr id="31754" name="Image 15" descr="I-Grande-2075-epices-saucisses-herbes-sans-colorant-5-kg.net.jpg"/>
          <p:cNvPicPr>
            <a:picLocks noChangeAspect="1"/>
          </p:cNvPicPr>
          <p:nvPr/>
        </p:nvPicPr>
        <p:blipFill>
          <a:blip r:embed="rId7"/>
          <a:srcRect/>
          <a:stretch>
            <a:fillRect/>
          </a:stretch>
        </p:blipFill>
        <p:spPr bwMode="auto">
          <a:xfrm>
            <a:off x="7272338" y="3722688"/>
            <a:ext cx="1746250" cy="1833562"/>
          </a:xfrm>
          <a:prstGeom prst="rect">
            <a:avLst/>
          </a:prstGeom>
          <a:noFill/>
          <a:ln w="9525">
            <a:noFill/>
            <a:miter lim="800000"/>
            <a:headEnd/>
            <a:tailEnd/>
          </a:ln>
        </p:spPr>
      </p:pic>
      <p:sp>
        <p:nvSpPr>
          <p:cNvPr id="31755" name="ZoneTexte 16"/>
          <p:cNvSpPr txBox="1">
            <a:spLocks noChangeArrowheads="1"/>
          </p:cNvSpPr>
          <p:nvPr/>
        </p:nvSpPr>
        <p:spPr bwMode="auto">
          <a:xfrm>
            <a:off x="7177088" y="3311525"/>
            <a:ext cx="1841500" cy="368300"/>
          </a:xfrm>
          <a:prstGeom prst="rect">
            <a:avLst/>
          </a:prstGeom>
          <a:noFill/>
          <a:ln w="9525">
            <a:noFill/>
            <a:miter lim="800000"/>
            <a:headEnd/>
            <a:tailEnd/>
          </a:ln>
        </p:spPr>
        <p:txBody>
          <a:bodyPr wrap="none">
            <a:spAutoFit/>
          </a:bodyPr>
          <a:lstStyle/>
          <a:p>
            <a:r>
              <a:rPr lang="fr-FR">
                <a:latin typeface="Calibri" pitchFamily="34" charset="0"/>
              </a:rPr>
              <a:t>Saucisse d’herbes</a:t>
            </a:r>
          </a:p>
        </p:txBody>
      </p:sp>
      <p:pic>
        <p:nvPicPr>
          <p:cNvPr id="31756" name="Picture 4"/>
          <p:cNvPicPr>
            <a:picLocks noChangeAspect="1" noChangeArrowheads="1"/>
          </p:cNvPicPr>
          <p:nvPr/>
        </p:nvPicPr>
        <p:blipFill>
          <a:blip r:embed="rId8"/>
          <a:srcRect/>
          <a:stretch>
            <a:fillRect/>
          </a:stretch>
        </p:blipFill>
        <p:spPr bwMode="auto">
          <a:xfrm>
            <a:off x="4932363" y="3749675"/>
            <a:ext cx="2032000" cy="1781175"/>
          </a:xfrm>
          <a:prstGeom prst="rect">
            <a:avLst/>
          </a:prstGeom>
          <a:noFill/>
          <a:ln w="9525">
            <a:noFill/>
            <a:miter lim="800000"/>
            <a:headEnd/>
            <a:tailEnd/>
          </a:ln>
        </p:spPr>
      </p:pic>
      <p:sp>
        <p:nvSpPr>
          <p:cNvPr id="31757" name="ZoneTexte 17"/>
          <p:cNvSpPr txBox="1">
            <a:spLocks noChangeArrowheads="1"/>
          </p:cNvSpPr>
          <p:nvPr/>
        </p:nvSpPr>
        <p:spPr bwMode="auto">
          <a:xfrm>
            <a:off x="5060950" y="3316288"/>
            <a:ext cx="1903413" cy="369887"/>
          </a:xfrm>
          <a:prstGeom prst="rect">
            <a:avLst/>
          </a:prstGeom>
          <a:noFill/>
          <a:ln w="9525">
            <a:noFill/>
            <a:miter lim="800000"/>
            <a:headEnd/>
            <a:tailEnd/>
          </a:ln>
        </p:spPr>
        <p:txBody>
          <a:bodyPr wrap="none">
            <a:spAutoFit/>
          </a:bodyPr>
          <a:lstStyle/>
          <a:p>
            <a:r>
              <a:rPr lang="fr-FR">
                <a:latin typeface="Calibri" pitchFamily="34" charset="0"/>
              </a:rPr>
              <a:t>Jambon d’Ardèche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088" y="284163"/>
            <a:ext cx="8502650" cy="884237"/>
          </a:xfrm>
        </p:spPr>
        <p:txBody>
          <a:bodyPr rtlCol="0">
            <a:normAutofit fontScale="90000"/>
          </a:bodyPr>
          <a:lstStyle/>
          <a:p>
            <a:pPr fontAlgn="auto">
              <a:spcBef>
                <a:spcPts val="0"/>
              </a:spcBef>
              <a:spcAft>
                <a:spcPts val="0"/>
              </a:spcAft>
              <a:defRPr/>
            </a:pPr>
            <a:r>
              <a:rPr lang="fr-CA" sz="4000" dirty="0" smtClean="0">
                <a:solidFill>
                  <a:prstClr val="black"/>
                </a:solidFill>
                <a:ea typeface="+mn-ea"/>
                <a:cs typeface="+mn-cs"/>
              </a:rPr>
              <a:t/>
            </a:r>
            <a:br>
              <a:rPr lang="fr-CA" sz="4000" dirty="0" smtClean="0">
                <a:solidFill>
                  <a:prstClr val="black"/>
                </a:solidFill>
                <a:ea typeface="+mn-ea"/>
                <a:cs typeface="+mn-cs"/>
              </a:rPr>
            </a:br>
            <a:r>
              <a:rPr lang="fr-CA" sz="4000" dirty="0" smtClean="0">
                <a:solidFill>
                  <a:prstClr val="black"/>
                </a:solidFill>
                <a:ea typeface="+mn-ea"/>
                <a:cs typeface="+mn-cs"/>
              </a:rPr>
              <a:t>L</a:t>
            </a:r>
            <a:r>
              <a:rPr lang="fr-CA" sz="4000" dirty="0">
                <a:solidFill>
                  <a:prstClr val="black"/>
                </a:solidFill>
                <a:ea typeface="+mn-ea"/>
                <a:cs typeface="+mn-cs"/>
              </a:rPr>
              <a:t>’ industrie charcutière </a:t>
            </a:r>
            <a:r>
              <a:rPr lang="fr-CA" sz="4000" dirty="0" smtClean="0">
                <a:solidFill>
                  <a:prstClr val="black"/>
                </a:solidFill>
                <a:ea typeface="+mn-ea"/>
                <a:cs typeface="+mn-cs"/>
              </a:rPr>
              <a:t>française</a:t>
            </a:r>
            <a:r>
              <a:rPr lang="fr-CA" sz="4000" dirty="0">
                <a:solidFill>
                  <a:prstClr val="black"/>
                </a:solidFill>
                <a:ea typeface="+mn-ea"/>
                <a:cs typeface="+mn-cs"/>
              </a:rPr>
              <a:t/>
            </a:r>
            <a:br>
              <a:rPr lang="fr-CA" sz="4000" dirty="0">
                <a:solidFill>
                  <a:prstClr val="black"/>
                </a:solidFill>
                <a:ea typeface="+mn-ea"/>
                <a:cs typeface="+mn-cs"/>
              </a:rPr>
            </a:br>
            <a:endParaRPr lang="fr-FR" b="1" dirty="0">
              <a:solidFill>
                <a:srgbClr val="E16DA8"/>
              </a:solidFill>
            </a:endParaRPr>
          </a:p>
        </p:txBody>
      </p:sp>
      <p:sp>
        <p:nvSpPr>
          <p:cNvPr id="3" name="Espace réservé du contenu 2"/>
          <p:cNvSpPr>
            <a:spLocks noGrp="1"/>
          </p:cNvSpPr>
          <p:nvPr>
            <p:ph idx="1"/>
          </p:nvPr>
        </p:nvSpPr>
        <p:spPr>
          <a:xfrm>
            <a:off x="277813" y="1030288"/>
            <a:ext cx="8056562" cy="4930775"/>
          </a:xfrm>
        </p:spPr>
        <p:txBody>
          <a:bodyPr>
            <a:noAutofit/>
          </a:bodyPr>
          <a:lstStyle/>
          <a:p>
            <a:pPr marL="0" indent="0">
              <a:spcBef>
                <a:spcPct val="0"/>
              </a:spcBef>
              <a:buFont typeface="Arial" charset="0"/>
              <a:buNone/>
            </a:pPr>
            <a:endParaRPr lang="fr-FR" sz="1600" b="1" smtClean="0"/>
          </a:p>
          <a:p>
            <a:pPr marL="0" indent="0" algn="just">
              <a:spcBef>
                <a:spcPct val="0"/>
              </a:spcBef>
              <a:buFont typeface="Arial" charset="0"/>
              <a:buNone/>
            </a:pPr>
            <a:r>
              <a:rPr lang="fr-FR" sz="1800" b="1" smtClean="0">
                <a:solidFill>
                  <a:schemeClr val="tx1"/>
                </a:solidFill>
              </a:rPr>
              <a:t>La FICT </a:t>
            </a:r>
            <a:r>
              <a:rPr lang="fr-FR" sz="1800" smtClean="0">
                <a:solidFill>
                  <a:schemeClr val="tx1"/>
                </a:solidFill>
              </a:rPr>
              <a:t>(Fédération Française des Industriels Charcutiers Traiteurs Transformateurs de Viandes) une fédération professionnelle, représentative des industries charcutières, traiteurs et transformatrices de viandes existe depuis 1924.</a:t>
            </a:r>
          </a:p>
          <a:p>
            <a:pPr marL="0" indent="0" algn="just">
              <a:spcBef>
                <a:spcPct val="0"/>
              </a:spcBef>
              <a:buFont typeface="Arial" charset="0"/>
              <a:buNone/>
            </a:pPr>
            <a:endParaRPr lang="fr-FR" sz="1800" smtClean="0">
              <a:solidFill>
                <a:schemeClr val="tx1"/>
              </a:solidFill>
            </a:endParaRPr>
          </a:p>
          <a:p>
            <a:pPr marL="0" indent="0">
              <a:spcBef>
                <a:spcPct val="0"/>
              </a:spcBef>
            </a:pPr>
            <a:r>
              <a:rPr lang="fr-FR" sz="1800" b="1" smtClean="0">
                <a:solidFill>
                  <a:schemeClr val="tx1"/>
                </a:solidFill>
              </a:rPr>
              <a:t> 250 entreprises</a:t>
            </a:r>
          </a:p>
          <a:p>
            <a:pPr marL="712788" lvl="1" indent="-349250">
              <a:buFont typeface="Wingdings" pitchFamily="2" charset="2"/>
              <a:buChar char="ü"/>
            </a:pPr>
            <a:r>
              <a:rPr lang="fr-FR" sz="1800" smtClean="0">
                <a:solidFill>
                  <a:schemeClr val="tx1"/>
                </a:solidFill>
              </a:rPr>
              <a:t>  majoritairement des PME</a:t>
            </a:r>
          </a:p>
          <a:p>
            <a:pPr marL="712788" lvl="1" indent="-349250">
              <a:spcBef>
                <a:spcPct val="0"/>
              </a:spcBef>
              <a:buFont typeface="Wingdings" pitchFamily="2" charset="2"/>
              <a:buChar char="ü"/>
            </a:pPr>
            <a:r>
              <a:rPr lang="fr-FR" sz="1800" smtClean="0">
                <a:solidFill>
                  <a:schemeClr val="tx1"/>
                </a:solidFill>
              </a:rPr>
              <a:t>  implantées souvent depuis des générations, dans toutes  les régions  françaises</a:t>
            </a:r>
          </a:p>
          <a:p>
            <a:pPr marL="712788" lvl="1" indent="-349250">
              <a:spcBef>
                <a:spcPct val="0"/>
              </a:spcBef>
              <a:buFont typeface="Arial" charset="0"/>
              <a:buNone/>
            </a:pPr>
            <a:endParaRPr lang="fr-FR" sz="1800" smtClean="0">
              <a:solidFill>
                <a:schemeClr val="tx1"/>
              </a:solidFill>
            </a:endParaRPr>
          </a:p>
          <a:p>
            <a:pPr marL="0" indent="0">
              <a:spcBef>
                <a:spcPct val="0"/>
              </a:spcBef>
            </a:pPr>
            <a:r>
              <a:rPr lang="fr-FR" sz="1800" b="1" smtClean="0">
                <a:solidFill>
                  <a:schemeClr val="tx1"/>
                </a:solidFill>
              </a:rPr>
              <a:t> 40.000 personnes employées</a:t>
            </a:r>
          </a:p>
          <a:p>
            <a:pPr marL="0" indent="0">
              <a:spcBef>
                <a:spcPct val="0"/>
              </a:spcBef>
              <a:buFont typeface="Arial" charset="0"/>
              <a:buNone/>
            </a:pPr>
            <a:endParaRPr lang="fr-FR" sz="1800" b="1" smtClean="0">
              <a:solidFill>
                <a:schemeClr val="tx1"/>
              </a:solidFill>
            </a:endParaRPr>
          </a:p>
          <a:p>
            <a:pPr marL="0" indent="0">
              <a:spcBef>
                <a:spcPct val="0"/>
              </a:spcBef>
            </a:pPr>
            <a:r>
              <a:rPr lang="fr-FR" sz="1800" b="1" smtClean="0">
                <a:solidFill>
                  <a:schemeClr val="tx1"/>
                </a:solidFill>
              </a:rPr>
              <a:t> 1,2 million de tonnes de produits fabriqués</a:t>
            </a:r>
          </a:p>
          <a:p>
            <a:pPr marL="0" indent="0">
              <a:spcBef>
                <a:spcPct val="0"/>
              </a:spcBef>
              <a:buFont typeface="Arial" charset="0"/>
              <a:buNone/>
            </a:pPr>
            <a:endParaRPr lang="fr-FR" sz="1800" b="1" smtClean="0">
              <a:solidFill>
                <a:schemeClr val="tx1"/>
              </a:solidFill>
            </a:endParaRPr>
          </a:p>
          <a:p>
            <a:pPr marL="0" indent="0">
              <a:spcBef>
                <a:spcPct val="0"/>
              </a:spcBef>
            </a:pPr>
            <a:r>
              <a:rPr lang="fr-FR" sz="1800" b="1" smtClean="0">
                <a:solidFill>
                  <a:schemeClr val="tx1"/>
                </a:solidFill>
              </a:rPr>
              <a:t> 7 milliards d’€ de chiffre d’affaires </a:t>
            </a:r>
          </a:p>
          <a:p>
            <a:pPr marL="0" indent="0">
              <a:spcBef>
                <a:spcPct val="0"/>
              </a:spcBef>
            </a:pPr>
            <a:endParaRPr lang="fr-FR" sz="1800" b="1" smtClean="0">
              <a:solidFill>
                <a:schemeClr val="tx1"/>
              </a:solidFill>
            </a:endParaRPr>
          </a:p>
          <a:p>
            <a:pPr marL="0" indent="0">
              <a:spcBef>
                <a:spcPct val="0"/>
              </a:spcBef>
            </a:pPr>
            <a:r>
              <a:rPr lang="fr-FR" sz="1800" b="1" smtClean="0">
                <a:solidFill>
                  <a:schemeClr val="tx1"/>
                </a:solidFill>
              </a:rPr>
              <a:t> 315 millions d’€ de charcuterie-salaison à base de porc sont exportés</a:t>
            </a:r>
          </a:p>
          <a:p>
            <a:pPr marL="0" indent="0">
              <a:spcBef>
                <a:spcPct val="0"/>
              </a:spcBef>
              <a:buFont typeface="Arial" charset="0"/>
              <a:buNone/>
            </a:pPr>
            <a:endParaRPr lang="fr-FR" sz="1800" b="1" smtClean="0">
              <a:solidFill>
                <a:schemeClr val="tx1"/>
              </a:solidFill>
            </a:endParaRPr>
          </a:p>
          <a:p>
            <a:pPr marL="712788" lvl="1" indent="-349250">
              <a:spcBef>
                <a:spcPts val="1175"/>
              </a:spcBef>
              <a:buFont typeface="Arial" charset="0"/>
              <a:buChar char="•"/>
            </a:pPr>
            <a:endParaRPr lang="fr-FR" sz="1600" smtClean="0">
              <a:solidFill>
                <a:schemeClr val="tx1"/>
              </a:solidFill>
            </a:endParaRPr>
          </a:p>
        </p:txBody>
      </p:sp>
      <p:sp>
        <p:nvSpPr>
          <p:cNvPr id="6" name="Espace réservé du numéro de diapositive 5"/>
          <p:cNvSpPr>
            <a:spLocks noGrp="1"/>
          </p:cNvSpPr>
          <p:nvPr>
            <p:ph type="sldNum" sz="quarter" idx="12"/>
          </p:nvPr>
        </p:nvSpPr>
        <p:spPr/>
        <p:txBody>
          <a:bodyPr/>
          <a:lstStyle/>
          <a:p>
            <a:pPr>
              <a:defRPr/>
            </a:pPr>
            <a:fld id="{6C1721CB-7A78-4813-BD7D-012A1EE11CBE}" type="slidenum">
              <a:rPr lang="fr-FR"/>
              <a:pPr>
                <a:defRPr/>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a:xfrm>
            <a:off x="457200" y="0"/>
            <a:ext cx="8229600" cy="1143000"/>
          </a:xfrm>
        </p:spPr>
        <p:txBody>
          <a:bodyPr/>
          <a:lstStyle/>
          <a:p>
            <a:r>
              <a:rPr lang="fr-FR" sz="3600" smtClean="0"/>
              <a:t>Les plats traditionnels régionaux</a:t>
            </a:r>
            <a:br>
              <a:rPr lang="fr-FR" sz="3600" smtClean="0"/>
            </a:br>
            <a:r>
              <a:rPr lang="fr-FR" sz="3600" smtClean="0"/>
              <a:t>Un vrai équilibre des repas </a:t>
            </a:r>
          </a:p>
        </p:txBody>
      </p:sp>
      <p:sp>
        <p:nvSpPr>
          <p:cNvPr id="4" name="Espace réservé du numéro de diapositive 3"/>
          <p:cNvSpPr>
            <a:spLocks noGrp="1"/>
          </p:cNvSpPr>
          <p:nvPr>
            <p:ph type="sldNum" sz="quarter" idx="12"/>
          </p:nvPr>
        </p:nvSpPr>
        <p:spPr/>
        <p:txBody>
          <a:bodyPr/>
          <a:lstStyle/>
          <a:p>
            <a:pPr>
              <a:defRPr/>
            </a:pPr>
            <a:fld id="{D5CBAA3C-2A7D-4BBD-8ED6-48EECB432CC0}" type="slidenum">
              <a:rPr lang="fr-FR"/>
              <a:pPr>
                <a:defRPr/>
              </a:pPr>
              <a:t>20</a:t>
            </a:fld>
            <a:endParaRPr lang="fr-FR"/>
          </a:p>
        </p:txBody>
      </p:sp>
      <p:pic>
        <p:nvPicPr>
          <p:cNvPr id="32771" name="Image 4" descr="Tarte fondante à l'andouillette basque.jpg"/>
          <p:cNvPicPr>
            <a:picLocks noChangeAspect="1"/>
          </p:cNvPicPr>
          <p:nvPr/>
        </p:nvPicPr>
        <p:blipFill>
          <a:blip r:embed="rId2"/>
          <a:srcRect/>
          <a:stretch>
            <a:fillRect/>
          </a:stretch>
        </p:blipFill>
        <p:spPr bwMode="auto">
          <a:xfrm>
            <a:off x="3446463" y="3930650"/>
            <a:ext cx="2352675" cy="1858963"/>
          </a:xfrm>
          <a:prstGeom prst="rect">
            <a:avLst/>
          </a:prstGeom>
          <a:noFill/>
          <a:ln w="9525">
            <a:noFill/>
            <a:miter lim="800000"/>
            <a:headEnd/>
            <a:tailEnd/>
          </a:ln>
        </p:spPr>
      </p:pic>
      <p:pic>
        <p:nvPicPr>
          <p:cNvPr id="32772" name="Image 5" descr="Potée d'Auvergne.jpg"/>
          <p:cNvPicPr>
            <a:picLocks noChangeAspect="1"/>
          </p:cNvPicPr>
          <p:nvPr/>
        </p:nvPicPr>
        <p:blipFill>
          <a:blip r:embed="rId3"/>
          <a:srcRect/>
          <a:stretch>
            <a:fillRect/>
          </a:stretch>
        </p:blipFill>
        <p:spPr bwMode="auto">
          <a:xfrm>
            <a:off x="3349625" y="1514475"/>
            <a:ext cx="2327275" cy="1838325"/>
          </a:xfrm>
          <a:prstGeom prst="rect">
            <a:avLst/>
          </a:prstGeom>
          <a:noFill/>
          <a:ln w="9525">
            <a:noFill/>
            <a:miter lim="800000"/>
            <a:headEnd/>
            <a:tailEnd/>
          </a:ln>
        </p:spPr>
      </p:pic>
      <p:pic>
        <p:nvPicPr>
          <p:cNvPr id="32773" name="Image 6" descr="Choucroute d'Alsace.jpg"/>
          <p:cNvPicPr>
            <a:picLocks noChangeAspect="1"/>
          </p:cNvPicPr>
          <p:nvPr/>
        </p:nvPicPr>
        <p:blipFill>
          <a:blip r:embed="rId4"/>
          <a:srcRect/>
          <a:stretch>
            <a:fillRect/>
          </a:stretch>
        </p:blipFill>
        <p:spPr bwMode="auto">
          <a:xfrm>
            <a:off x="511175" y="1676400"/>
            <a:ext cx="2128838" cy="1668463"/>
          </a:xfrm>
          <a:prstGeom prst="rect">
            <a:avLst/>
          </a:prstGeom>
          <a:noFill/>
          <a:ln w="9525">
            <a:noFill/>
            <a:miter lim="800000"/>
            <a:headEnd/>
            <a:tailEnd/>
          </a:ln>
        </p:spPr>
      </p:pic>
      <p:pic>
        <p:nvPicPr>
          <p:cNvPr id="32774" name="Image 8" descr="Capture d’écran 2013-10-31 à 10.57.23.png"/>
          <p:cNvPicPr>
            <a:picLocks noChangeAspect="1"/>
          </p:cNvPicPr>
          <p:nvPr/>
        </p:nvPicPr>
        <p:blipFill>
          <a:blip r:embed="rId5"/>
          <a:srcRect/>
          <a:stretch>
            <a:fillRect/>
          </a:stretch>
        </p:blipFill>
        <p:spPr bwMode="auto">
          <a:xfrm>
            <a:off x="614363" y="3921125"/>
            <a:ext cx="1889125" cy="1879600"/>
          </a:xfrm>
          <a:prstGeom prst="rect">
            <a:avLst/>
          </a:prstGeom>
          <a:noFill/>
          <a:ln w="9525">
            <a:noFill/>
            <a:miter lim="800000"/>
            <a:headEnd/>
            <a:tailEnd/>
          </a:ln>
        </p:spPr>
      </p:pic>
      <p:sp>
        <p:nvSpPr>
          <p:cNvPr id="32775" name="ZoneTexte 9"/>
          <p:cNvSpPr txBox="1">
            <a:spLocks noChangeArrowheads="1"/>
          </p:cNvSpPr>
          <p:nvPr/>
        </p:nvSpPr>
        <p:spPr bwMode="auto">
          <a:xfrm>
            <a:off x="279400" y="1209675"/>
            <a:ext cx="2559050" cy="369888"/>
          </a:xfrm>
          <a:prstGeom prst="rect">
            <a:avLst/>
          </a:prstGeom>
          <a:noFill/>
          <a:ln w="9525">
            <a:noFill/>
            <a:miter lim="800000"/>
            <a:headEnd/>
            <a:tailEnd/>
          </a:ln>
        </p:spPr>
        <p:txBody>
          <a:bodyPr wrap="none">
            <a:spAutoFit/>
          </a:bodyPr>
          <a:lstStyle/>
          <a:p>
            <a:r>
              <a:rPr lang="fr-FR">
                <a:latin typeface="Calibri" pitchFamily="34" charset="0"/>
              </a:rPr>
              <a:t>La choucroute alsacienne</a:t>
            </a:r>
          </a:p>
        </p:txBody>
      </p:sp>
      <p:sp>
        <p:nvSpPr>
          <p:cNvPr id="32776" name="ZoneTexte 10"/>
          <p:cNvSpPr txBox="1">
            <a:spLocks noChangeArrowheads="1"/>
          </p:cNvSpPr>
          <p:nvPr/>
        </p:nvSpPr>
        <p:spPr bwMode="auto">
          <a:xfrm>
            <a:off x="3446463" y="1144588"/>
            <a:ext cx="2124075" cy="369887"/>
          </a:xfrm>
          <a:prstGeom prst="rect">
            <a:avLst/>
          </a:prstGeom>
          <a:noFill/>
          <a:ln w="9525">
            <a:noFill/>
            <a:miter lim="800000"/>
            <a:headEnd/>
            <a:tailEnd/>
          </a:ln>
        </p:spPr>
        <p:txBody>
          <a:bodyPr wrap="none">
            <a:spAutoFit/>
          </a:bodyPr>
          <a:lstStyle/>
          <a:p>
            <a:r>
              <a:rPr lang="fr-FR">
                <a:latin typeface="Calibri" pitchFamily="34" charset="0"/>
              </a:rPr>
              <a:t>La potée d’Auvergne</a:t>
            </a:r>
          </a:p>
        </p:txBody>
      </p:sp>
      <p:sp>
        <p:nvSpPr>
          <p:cNvPr id="32777" name="ZoneTexte 11"/>
          <p:cNvSpPr txBox="1">
            <a:spLocks noChangeArrowheads="1"/>
          </p:cNvSpPr>
          <p:nvPr/>
        </p:nvSpPr>
        <p:spPr bwMode="auto">
          <a:xfrm>
            <a:off x="279400" y="3324225"/>
            <a:ext cx="2317750" cy="646113"/>
          </a:xfrm>
          <a:prstGeom prst="rect">
            <a:avLst/>
          </a:prstGeom>
          <a:noFill/>
          <a:ln w="9525">
            <a:noFill/>
            <a:miter lim="800000"/>
            <a:headEnd/>
            <a:tailEnd/>
          </a:ln>
        </p:spPr>
        <p:txBody>
          <a:bodyPr>
            <a:spAutoFit/>
          </a:bodyPr>
          <a:lstStyle/>
          <a:p>
            <a:pPr algn="ctr"/>
            <a:r>
              <a:rPr lang="fr-FR">
                <a:latin typeface="Calibri" pitchFamily="34" charset="0"/>
              </a:rPr>
              <a:t>Le petit salé </a:t>
            </a:r>
          </a:p>
          <a:p>
            <a:pPr algn="ctr"/>
            <a:r>
              <a:rPr lang="fr-FR">
                <a:latin typeface="Calibri" pitchFamily="34" charset="0"/>
              </a:rPr>
              <a:t>franc-comtois </a:t>
            </a:r>
          </a:p>
        </p:txBody>
      </p:sp>
      <p:sp>
        <p:nvSpPr>
          <p:cNvPr id="32778" name="ZoneTexte 12"/>
          <p:cNvSpPr txBox="1">
            <a:spLocks noChangeArrowheads="1"/>
          </p:cNvSpPr>
          <p:nvPr/>
        </p:nvSpPr>
        <p:spPr bwMode="auto">
          <a:xfrm>
            <a:off x="6437313" y="1209675"/>
            <a:ext cx="2370137" cy="369888"/>
          </a:xfrm>
          <a:prstGeom prst="rect">
            <a:avLst/>
          </a:prstGeom>
          <a:noFill/>
          <a:ln w="9525">
            <a:noFill/>
            <a:miter lim="800000"/>
            <a:headEnd/>
            <a:tailEnd/>
          </a:ln>
        </p:spPr>
        <p:txBody>
          <a:bodyPr wrap="none">
            <a:spAutoFit/>
          </a:bodyPr>
          <a:lstStyle/>
          <a:p>
            <a:r>
              <a:rPr lang="fr-FR">
                <a:latin typeface="Calibri" pitchFamily="34" charset="0"/>
              </a:rPr>
              <a:t>Le cassoulet toulousain</a:t>
            </a:r>
          </a:p>
        </p:txBody>
      </p:sp>
      <p:sp>
        <p:nvSpPr>
          <p:cNvPr id="32779" name="ZoneTexte 14"/>
          <p:cNvSpPr txBox="1">
            <a:spLocks noChangeArrowheads="1"/>
          </p:cNvSpPr>
          <p:nvPr/>
        </p:nvSpPr>
        <p:spPr bwMode="auto">
          <a:xfrm>
            <a:off x="6370638" y="3433763"/>
            <a:ext cx="2514600" cy="369887"/>
          </a:xfrm>
          <a:prstGeom prst="rect">
            <a:avLst/>
          </a:prstGeom>
          <a:noFill/>
          <a:ln w="9525">
            <a:noFill/>
            <a:miter lim="800000"/>
            <a:headEnd/>
            <a:tailEnd/>
          </a:ln>
        </p:spPr>
        <p:txBody>
          <a:bodyPr wrap="none">
            <a:spAutoFit/>
          </a:bodyPr>
          <a:lstStyle/>
          <a:p>
            <a:r>
              <a:rPr lang="fr-FR">
                <a:latin typeface="Calibri" pitchFamily="34" charset="0"/>
              </a:rPr>
              <a:t>Le boudin à la normande</a:t>
            </a:r>
          </a:p>
        </p:txBody>
      </p:sp>
      <p:sp>
        <p:nvSpPr>
          <p:cNvPr id="32780" name="ZoneTexte 15"/>
          <p:cNvSpPr txBox="1">
            <a:spLocks noChangeArrowheads="1"/>
          </p:cNvSpPr>
          <p:nvPr/>
        </p:nvSpPr>
        <p:spPr bwMode="auto">
          <a:xfrm>
            <a:off x="2597150" y="3403600"/>
            <a:ext cx="3773488" cy="368300"/>
          </a:xfrm>
          <a:prstGeom prst="rect">
            <a:avLst/>
          </a:prstGeom>
          <a:noFill/>
          <a:ln w="9525">
            <a:noFill/>
            <a:miter lim="800000"/>
            <a:headEnd/>
            <a:tailEnd/>
          </a:ln>
        </p:spPr>
        <p:txBody>
          <a:bodyPr wrap="none">
            <a:spAutoFit/>
          </a:bodyPr>
          <a:lstStyle/>
          <a:p>
            <a:r>
              <a:rPr lang="fr-FR">
                <a:latin typeface="Calibri" pitchFamily="34" charset="0"/>
              </a:rPr>
              <a:t>Tarte fondante à l'andouillette basque</a:t>
            </a:r>
          </a:p>
        </p:txBody>
      </p:sp>
      <p:pic>
        <p:nvPicPr>
          <p:cNvPr id="32781" name="Image 2" descr="Capture d’écran 2013-10-31 à 17.03.19.png"/>
          <p:cNvPicPr>
            <a:picLocks noChangeAspect="1"/>
          </p:cNvPicPr>
          <p:nvPr/>
        </p:nvPicPr>
        <p:blipFill>
          <a:blip r:embed="rId6"/>
          <a:srcRect/>
          <a:stretch>
            <a:fillRect/>
          </a:stretch>
        </p:blipFill>
        <p:spPr bwMode="auto">
          <a:xfrm>
            <a:off x="6367463" y="1543050"/>
            <a:ext cx="2336800" cy="1781175"/>
          </a:xfrm>
          <a:prstGeom prst="rect">
            <a:avLst/>
          </a:prstGeom>
          <a:noFill/>
          <a:ln w="9525">
            <a:noFill/>
            <a:miter lim="800000"/>
            <a:headEnd/>
            <a:tailEnd/>
          </a:ln>
        </p:spPr>
      </p:pic>
      <p:pic>
        <p:nvPicPr>
          <p:cNvPr id="32782" name="Image 7" descr="boudin-blanc-aux-pommes.jpg"/>
          <p:cNvPicPr>
            <a:picLocks noChangeAspect="1"/>
          </p:cNvPicPr>
          <p:nvPr/>
        </p:nvPicPr>
        <p:blipFill>
          <a:blip r:embed="rId7"/>
          <a:srcRect/>
          <a:stretch>
            <a:fillRect/>
          </a:stretch>
        </p:blipFill>
        <p:spPr bwMode="auto">
          <a:xfrm>
            <a:off x="6664325" y="3803650"/>
            <a:ext cx="1866900" cy="18684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850" y="1585913"/>
            <a:ext cx="7991475" cy="4200525"/>
          </a:xfrm>
        </p:spPr>
        <p:txBody>
          <a:bodyPr rtlCol="0">
            <a:normAutofit/>
          </a:bodyPr>
          <a:lstStyle/>
          <a:p>
            <a:pPr algn="just" fontAlgn="auto">
              <a:spcAft>
                <a:spcPts val="0"/>
              </a:spcAft>
              <a:buFont typeface="Arial" panose="020B0604020202020204" pitchFamily="34" charset="0"/>
              <a:buChar char="•"/>
              <a:defRPr/>
            </a:pPr>
            <a:r>
              <a:rPr lang="fr-FR" sz="2500" dirty="0" smtClean="0">
                <a:solidFill>
                  <a:schemeClr val="tx1">
                    <a:lumMod val="75000"/>
                    <a:lumOff val="25000"/>
                  </a:schemeClr>
                </a:solidFill>
              </a:rPr>
              <a:t>Faire connaître et apprécier les charcuteries et  salaisons françaises</a:t>
            </a:r>
          </a:p>
          <a:p>
            <a:pPr marL="0" indent="361950" algn="just" fontAlgn="auto">
              <a:spcAft>
                <a:spcPts val="0"/>
              </a:spcAft>
              <a:buFont typeface="Arial"/>
              <a:buNone/>
              <a:defRPr/>
            </a:pPr>
            <a:endParaRPr lang="fr-FR" sz="2500" dirty="0" smtClean="0">
              <a:solidFill>
                <a:schemeClr val="tx1">
                  <a:lumMod val="75000"/>
                  <a:lumOff val="25000"/>
                </a:schemeClr>
              </a:solidFill>
            </a:endParaRPr>
          </a:p>
          <a:p>
            <a:pPr algn="just" fontAlgn="auto">
              <a:spcAft>
                <a:spcPts val="0"/>
              </a:spcAft>
              <a:buFont typeface="Arial" panose="020B0604020202020204" pitchFamily="34" charset="0"/>
              <a:buChar char="•"/>
              <a:defRPr/>
            </a:pPr>
            <a:r>
              <a:rPr lang="fr-FR" sz="2500" dirty="0" smtClean="0">
                <a:solidFill>
                  <a:schemeClr val="tx1">
                    <a:lumMod val="75000"/>
                    <a:lumOff val="25000"/>
                  </a:schemeClr>
                </a:solidFill>
              </a:rPr>
              <a:t>Proposer des produits pratiques avec du goût et  des textures qui apportent une nouveauté au consommateur japonais</a:t>
            </a:r>
          </a:p>
          <a:p>
            <a:pPr marL="361950" indent="0" algn="just" fontAlgn="auto">
              <a:spcAft>
                <a:spcPts val="0"/>
              </a:spcAft>
              <a:buFont typeface="Arial"/>
              <a:buNone/>
              <a:defRPr/>
            </a:pPr>
            <a:endParaRPr lang="fr-FR" sz="2500" dirty="0" smtClean="0">
              <a:solidFill>
                <a:schemeClr val="tx1">
                  <a:lumMod val="75000"/>
                  <a:lumOff val="25000"/>
                </a:schemeClr>
              </a:solidFill>
            </a:endParaRPr>
          </a:p>
          <a:p>
            <a:pPr algn="just" fontAlgn="auto">
              <a:spcAft>
                <a:spcPts val="0"/>
              </a:spcAft>
              <a:buFont typeface="Arial" panose="020B0604020202020204" pitchFamily="34" charset="0"/>
              <a:buChar char="•"/>
              <a:defRPr/>
            </a:pPr>
            <a:r>
              <a:rPr lang="fr-FR" sz="2500" dirty="0" smtClean="0">
                <a:solidFill>
                  <a:schemeClr val="tx1">
                    <a:lumMod val="75000"/>
                    <a:lumOff val="25000"/>
                  </a:schemeClr>
                </a:solidFill>
              </a:rPr>
              <a:t>Faire déguster un morceau de France, de sa culture, de sa tradition, de ses savoir-faire</a:t>
            </a:r>
          </a:p>
          <a:p>
            <a:pPr marL="0" indent="0" fontAlgn="auto">
              <a:spcAft>
                <a:spcPts val="0"/>
              </a:spcAft>
              <a:buFont typeface="Arial"/>
              <a:buNone/>
              <a:defRPr/>
            </a:pPr>
            <a:endParaRPr lang="fr-FR" sz="2500" dirty="0" smtClean="0">
              <a:solidFill>
                <a:schemeClr val="tx1">
                  <a:lumMod val="75000"/>
                  <a:lumOff val="25000"/>
                </a:schemeClr>
              </a:solidFill>
            </a:endParaRPr>
          </a:p>
          <a:p>
            <a:pPr fontAlgn="auto">
              <a:spcAft>
                <a:spcPts val="0"/>
              </a:spcAft>
              <a:buFont typeface="Arial" panose="020B0604020202020204" pitchFamily="34" charset="0"/>
              <a:buChar char="•"/>
              <a:defRPr/>
            </a:pPr>
            <a:endParaRPr lang="fr-FR" sz="2500" dirty="0" smtClean="0">
              <a:solidFill>
                <a:schemeClr val="tx1">
                  <a:lumMod val="75000"/>
                  <a:lumOff val="25000"/>
                </a:schemeClr>
              </a:solidFill>
            </a:endParaRPr>
          </a:p>
        </p:txBody>
      </p:sp>
      <p:sp>
        <p:nvSpPr>
          <p:cNvPr id="3" name="ZoneTexte 2"/>
          <p:cNvSpPr txBox="1"/>
          <p:nvPr/>
        </p:nvSpPr>
        <p:spPr>
          <a:xfrm>
            <a:off x="-133350" y="95250"/>
            <a:ext cx="9144000" cy="1158875"/>
          </a:xfrm>
          <a:prstGeom prst="rect">
            <a:avLst/>
          </a:prstGeom>
          <a:noFill/>
        </p:spPr>
        <p:txBody>
          <a:bodyPr>
            <a:spAutoFit/>
          </a:bodyPr>
          <a:lstStyle/>
          <a:p>
            <a:pPr algn="r"/>
            <a:r>
              <a:rPr lang="fr-CA" sz="3500">
                <a:latin typeface="Calibri" pitchFamily="34" charset="0"/>
              </a:rPr>
              <a:t>L’ambition des charcuteries françaises </a:t>
            </a:r>
          </a:p>
          <a:p>
            <a:pPr algn="r"/>
            <a:r>
              <a:rPr lang="fr-CA" sz="3500">
                <a:latin typeface="Calibri" pitchFamily="34" charset="0"/>
              </a:rPr>
              <a:t>au Japon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a:xfrm>
            <a:off x="457200" y="588963"/>
            <a:ext cx="8229600" cy="1143000"/>
          </a:xfrm>
        </p:spPr>
        <p:txBody>
          <a:bodyPr/>
          <a:lstStyle/>
          <a:p>
            <a:pPr algn="r"/>
            <a:r>
              <a:rPr lang="fr-FR" smtClean="0">
                <a:solidFill>
                  <a:srgbClr val="E16DA8"/>
                </a:solidFill>
              </a:rPr>
              <a:t>Les charcuteries françaises </a:t>
            </a:r>
            <a:br>
              <a:rPr lang="fr-FR" smtClean="0">
                <a:solidFill>
                  <a:srgbClr val="E16DA8"/>
                </a:solidFill>
              </a:rPr>
            </a:br>
            <a:r>
              <a:rPr lang="fr-FR" smtClean="0">
                <a:solidFill>
                  <a:srgbClr val="E16DA8"/>
                </a:solidFill>
              </a:rPr>
              <a:t>créent l’ambiance</a:t>
            </a:r>
            <a:br>
              <a:rPr lang="fr-FR" smtClean="0">
                <a:solidFill>
                  <a:srgbClr val="E16DA8"/>
                </a:solidFill>
              </a:rPr>
            </a:br>
            <a:endParaRPr lang="fr-FR" b="1" smtClean="0">
              <a:solidFill>
                <a:srgbClr val="E16DA8"/>
              </a:solidFill>
            </a:endParaRPr>
          </a:p>
        </p:txBody>
      </p:sp>
      <p:pic>
        <p:nvPicPr>
          <p:cNvPr id="34818" name="Image 10"/>
          <p:cNvPicPr>
            <a:picLocks noChangeAspect="1"/>
          </p:cNvPicPr>
          <p:nvPr/>
        </p:nvPicPr>
        <p:blipFill>
          <a:blip r:embed="rId2"/>
          <a:srcRect/>
          <a:stretch>
            <a:fillRect/>
          </a:stretch>
        </p:blipFill>
        <p:spPr bwMode="auto">
          <a:xfrm>
            <a:off x="1871663" y="1819275"/>
            <a:ext cx="5327650" cy="3552825"/>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118FF3CA-B709-4EB7-8E92-58A6A7333CCA}" type="slidenum">
              <a:rPr lang="fr-FR"/>
              <a:pPr>
                <a:defRPr/>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5463" y="2173288"/>
            <a:ext cx="8250237" cy="769937"/>
          </a:xfrm>
          <a:prstGeom prst="rect">
            <a:avLst/>
          </a:prstGeom>
          <a:noFill/>
        </p:spPr>
        <p:txBody>
          <a:bodyPr>
            <a:spAutoFit/>
          </a:bodyPr>
          <a:lstStyle/>
          <a:p>
            <a:pPr algn="ctr" fontAlgn="auto">
              <a:spcBef>
                <a:spcPts val="0"/>
              </a:spcBef>
              <a:spcAft>
                <a:spcPts val="0"/>
              </a:spcAft>
              <a:defRPr/>
            </a:pPr>
            <a:r>
              <a:rPr lang="fr-FR" sz="4400" dirty="0">
                <a:solidFill>
                  <a:schemeClr val="tx1">
                    <a:lumMod val="75000"/>
                    <a:lumOff val="25000"/>
                  </a:schemeClr>
                </a:solidFill>
                <a:latin typeface="+mj-lt"/>
                <a:ea typeface="+mj-ea"/>
                <a:cs typeface="+mj-cs"/>
              </a:rPr>
              <a:t>MERCI DE VOTRE ATTENTION ! </a:t>
            </a:r>
          </a:p>
        </p:txBody>
      </p:sp>
      <p:pic>
        <p:nvPicPr>
          <p:cNvPr id="35842" name="Image 4" descr="FICT.jpg"/>
          <p:cNvPicPr>
            <a:picLocks noChangeAspect="1"/>
          </p:cNvPicPr>
          <p:nvPr/>
        </p:nvPicPr>
        <p:blipFill>
          <a:blip r:embed="rId2"/>
          <a:srcRect/>
          <a:stretch>
            <a:fillRect/>
          </a:stretch>
        </p:blipFill>
        <p:spPr bwMode="auto">
          <a:xfrm>
            <a:off x="525463" y="390525"/>
            <a:ext cx="1693862" cy="1017588"/>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defRPr/>
            </a:pPr>
            <a:fld id="{4C049CDD-F110-41F3-939C-59E51FFAA12D}" type="slidenum">
              <a:rPr lang="fr-FR"/>
              <a:pPr>
                <a:defRPr/>
              </a:pPr>
              <a:t>23</a:t>
            </a:fld>
            <a:endParaRPr lang="fr-FR"/>
          </a:p>
        </p:txBody>
      </p:sp>
      <p:pic>
        <p:nvPicPr>
          <p:cNvPr id="35844" name="Image 7" descr="Capture d’écran 2013-10-31 à 17.30.56.png"/>
          <p:cNvPicPr>
            <a:picLocks noChangeAspect="1"/>
          </p:cNvPicPr>
          <p:nvPr/>
        </p:nvPicPr>
        <p:blipFill>
          <a:blip r:embed="rId3"/>
          <a:srcRect/>
          <a:stretch>
            <a:fillRect/>
          </a:stretch>
        </p:blipFill>
        <p:spPr bwMode="auto">
          <a:xfrm>
            <a:off x="3654425" y="3048000"/>
            <a:ext cx="2174875" cy="1449388"/>
          </a:xfrm>
          <a:prstGeom prst="rect">
            <a:avLst/>
          </a:prstGeom>
          <a:noFill/>
          <a:ln w="9525">
            <a:noFill/>
            <a:miter lim="800000"/>
            <a:headEnd/>
            <a:tailEnd/>
          </a:ln>
        </p:spPr>
      </p:pic>
      <p:pic>
        <p:nvPicPr>
          <p:cNvPr id="35845" name="Image 10" descr="Capture d’écran 2013-10-31 à 17.34.44.png"/>
          <p:cNvPicPr>
            <a:picLocks noChangeAspect="1"/>
          </p:cNvPicPr>
          <p:nvPr/>
        </p:nvPicPr>
        <p:blipFill>
          <a:blip r:embed="rId4"/>
          <a:srcRect/>
          <a:stretch>
            <a:fillRect/>
          </a:stretch>
        </p:blipFill>
        <p:spPr bwMode="auto">
          <a:xfrm>
            <a:off x="711200" y="4699000"/>
            <a:ext cx="8064500" cy="215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088" y="284163"/>
            <a:ext cx="8502650" cy="884237"/>
          </a:xfrm>
        </p:spPr>
        <p:txBody>
          <a:bodyPr rtlCol="0">
            <a:normAutofit fontScale="90000"/>
          </a:bodyPr>
          <a:lstStyle/>
          <a:p>
            <a:pPr fontAlgn="auto">
              <a:spcBef>
                <a:spcPts val="0"/>
              </a:spcBef>
              <a:spcAft>
                <a:spcPts val="0"/>
              </a:spcAft>
              <a:defRPr/>
            </a:pPr>
            <a:r>
              <a:rPr lang="fr-CA" sz="4000" dirty="0" smtClean="0">
                <a:solidFill>
                  <a:prstClr val="black"/>
                </a:solidFill>
                <a:ea typeface="+mn-ea"/>
                <a:cs typeface="+mn-cs"/>
              </a:rPr>
              <a:t/>
            </a:r>
            <a:br>
              <a:rPr lang="fr-CA" sz="4000" dirty="0" smtClean="0">
                <a:solidFill>
                  <a:prstClr val="black"/>
                </a:solidFill>
                <a:ea typeface="+mn-ea"/>
                <a:cs typeface="+mn-cs"/>
              </a:rPr>
            </a:br>
            <a:r>
              <a:rPr lang="fr-CA" sz="4000" dirty="0" smtClean="0">
                <a:solidFill>
                  <a:prstClr val="black"/>
                </a:solidFill>
                <a:ea typeface="+mn-ea"/>
                <a:cs typeface="+mn-cs"/>
              </a:rPr>
              <a:t>L</a:t>
            </a:r>
            <a:r>
              <a:rPr lang="fr-CA" sz="4000" dirty="0">
                <a:solidFill>
                  <a:prstClr val="black"/>
                </a:solidFill>
                <a:ea typeface="+mn-ea"/>
                <a:cs typeface="+mn-cs"/>
              </a:rPr>
              <a:t>’ industrie charcutière française en 2015</a:t>
            </a:r>
            <a:br>
              <a:rPr lang="fr-CA" sz="4000" dirty="0">
                <a:solidFill>
                  <a:prstClr val="black"/>
                </a:solidFill>
                <a:ea typeface="+mn-ea"/>
                <a:cs typeface="+mn-cs"/>
              </a:rPr>
            </a:br>
            <a:endParaRPr lang="fr-FR" b="1" dirty="0">
              <a:solidFill>
                <a:srgbClr val="E16DA8"/>
              </a:solidFill>
            </a:endParaRPr>
          </a:p>
        </p:txBody>
      </p:sp>
      <p:sp>
        <p:nvSpPr>
          <p:cNvPr id="3" name="Espace réservé du contenu 2"/>
          <p:cNvSpPr>
            <a:spLocks noGrp="1"/>
          </p:cNvSpPr>
          <p:nvPr>
            <p:ph idx="1"/>
          </p:nvPr>
        </p:nvSpPr>
        <p:spPr>
          <a:xfrm>
            <a:off x="161925" y="1030288"/>
            <a:ext cx="3854450" cy="4930775"/>
          </a:xfrm>
        </p:spPr>
        <p:txBody>
          <a:bodyPr>
            <a:noAutofit/>
          </a:bodyPr>
          <a:lstStyle/>
          <a:p>
            <a:r>
              <a:rPr lang="fr-FR" sz="1800" b="1" smtClean="0">
                <a:solidFill>
                  <a:schemeClr val="tx1"/>
                </a:solidFill>
              </a:rPr>
              <a:t>Une grande diversité de produits </a:t>
            </a:r>
          </a:p>
          <a:p>
            <a:pPr>
              <a:spcBef>
                <a:spcPts val="600"/>
              </a:spcBef>
            </a:pPr>
            <a:r>
              <a:rPr lang="fr-FR" sz="1600" smtClean="0">
                <a:solidFill>
                  <a:schemeClr val="tx1"/>
                </a:solidFill>
              </a:rPr>
              <a:t>Jambons cuits 260 000 T  </a:t>
            </a:r>
          </a:p>
          <a:p>
            <a:pPr>
              <a:spcBef>
                <a:spcPts val="600"/>
              </a:spcBef>
            </a:pPr>
            <a:r>
              <a:rPr lang="fr-FR" sz="1600" smtClean="0">
                <a:solidFill>
                  <a:schemeClr val="tx1"/>
                </a:solidFill>
              </a:rPr>
              <a:t>Jambons sec s 42 000 T </a:t>
            </a:r>
          </a:p>
          <a:p>
            <a:pPr>
              <a:spcBef>
                <a:spcPts val="600"/>
              </a:spcBef>
            </a:pPr>
            <a:r>
              <a:rPr lang="fr-FR" sz="1600" smtClean="0">
                <a:solidFill>
                  <a:schemeClr val="tx1"/>
                </a:solidFill>
              </a:rPr>
              <a:t>Saucissons secs 109 000 T </a:t>
            </a:r>
          </a:p>
          <a:p>
            <a:pPr>
              <a:spcBef>
                <a:spcPts val="600"/>
              </a:spcBef>
            </a:pPr>
            <a:r>
              <a:rPr lang="fr-FR" sz="1600" smtClean="0">
                <a:solidFill>
                  <a:schemeClr val="tx1"/>
                </a:solidFill>
              </a:rPr>
              <a:t>Saucisses cuites (à cuire )186 000 T</a:t>
            </a:r>
          </a:p>
          <a:p>
            <a:pPr>
              <a:spcBef>
                <a:spcPts val="600"/>
              </a:spcBef>
            </a:pPr>
            <a:r>
              <a:rPr lang="fr-FR" sz="1600" smtClean="0">
                <a:solidFill>
                  <a:schemeClr val="tx1"/>
                </a:solidFill>
              </a:rPr>
              <a:t>Pâtés 107 000 T  </a:t>
            </a:r>
          </a:p>
          <a:p>
            <a:pPr>
              <a:spcBef>
                <a:spcPts val="600"/>
              </a:spcBef>
            </a:pPr>
            <a:r>
              <a:rPr lang="fr-FR" sz="1600" smtClean="0">
                <a:solidFill>
                  <a:schemeClr val="tx1"/>
                </a:solidFill>
              </a:rPr>
              <a:t>Rillettes 30 000 T  </a:t>
            </a:r>
          </a:p>
          <a:p>
            <a:pPr>
              <a:spcBef>
                <a:spcPts val="600"/>
              </a:spcBef>
            </a:pPr>
            <a:r>
              <a:rPr lang="fr-FR" sz="1600" smtClean="0">
                <a:solidFill>
                  <a:schemeClr val="tx1"/>
                </a:solidFill>
              </a:rPr>
              <a:t>Charcuteries pâtissières  84 000 T</a:t>
            </a:r>
          </a:p>
          <a:p>
            <a:pPr>
              <a:spcBef>
                <a:spcPts val="600"/>
              </a:spcBef>
              <a:buFont typeface="Arial" charset="0"/>
              <a:buNone/>
            </a:pPr>
            <a:endParaRPr lang="fr-FR" sz="1800" smtClean="0">
              <a:solidFill>
                <a:schemeClr val="tx1"/>
              </a:solidFill>
            </a:endParaRPr>
          </a:p>
          <a:p>
            <a:pPr>
              <a:spcBef>
                <a:spcPct val="0"/>
              </a:spcBef>
            </a:pPr>
            <a:r>
              <a:rPr lang="fr-FR" sz="1800" b="1" smtClean="0">
                <a:solidFill>
                  <a:schemeClr val="tx1"/>
                </a:solidFill>
              </a:rPr>
              <a:t>L’industrie charcutière française s’appuie sur un réseau d’éleveurs et d’abatteurs très qualifiés, produisant 2,2 millions de tonnes de Porc Français</a:t>
            </a:r>
          </a:p>
          <a:p>
            <a:pPr lvl="1">
              <a:spcBef>
                <a:spcPts val="1175"/>
              </a:spcBef>
              <a:buFont typeface="Arial" charset="0"/>
              <a:buChar char="•"/>
            </a:pPr>
            <a:endParaRPr lang="fr-FR" sz="1800" smtClean="0">
              <a:solidFill>
                <a:schemeClr val="tx1"/>
              </a:solidFill>
            </a:endParaRPr>
          </a:p>
        </p:txBody>
      </p:sp>
      <p:sp>
        <p:nvSpPr>
          <p:cNvPr id="6" name="Espace réservé du numéro de diapositive 5"/>
          <p:cNvSpPr>
            <a:spLocks noGrp="1"/>
          </p:cNvSpPr>
          <p:nvPr>
            <p:ph type="sldNum" sz="quarter" idx="12"/>
          </p:nvPr>
        </p:nvSpPr>
        <p:spPr/>
        <p:txBody>
          <a:bodyPr/>
          <a:lstStyle/>
          <a:p>
            <a:pPr>
              <a:defRPr/>
            </a:pPr>
            <a:fld id="{C9FB2E04-1CC9-4B24-BFCE-64D101E58E55}" type="slidenum">
              <a:rPr lang="fr-FR"/>
              <a:pPr>
                <a:defRPr/>
              </a:pPr>
              <a:t>3</a:t>
            </a:fld>
            <a:endParaRPr lang="fr-FR" dirty="0"/>
          </a:p>
        </p:txBody>
      </p:sp>
      <p:pic>
        <p:nvPicPr>
          <p:cNvPr id="20484" name="Picture 3"/>
          <p:cNvPicPr>
            <a:picLocks noChangeAspect="1" noChangeArrowheads="1"/>
          </p:cNvPicPr>
          <p:nvPr/>
        </p:nvPicPr>
        <p:blipFill>
          <a:blip r:embed="rId3"/>
          <a:srcRect/>
          <a:stretch>
            <a:fillRect/>
          </a:stretch>
        </p:blipFill>
        <p:spPr bwMode="auto">
          <a:xfrm>
            <a:off x="3830638" y="1168400"/>
            <a:ext cx="5184775" cy="4199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5250" y="180975"/>
            <a:ext cx="8820150" cy="1169988"/>
          </a:xfrm>
          <a:prstGeom prst="rect">
            <a:avLst/>
          </a:prstGeom>
          <a:noFill/>
        </p:spPr>
        <p:txBody>
          <a:bodyPr>
            <a:spAutoFit/>
          </a:bodyPr>
          <a:lstStyle/>
          <a:p>
            <a:pPr algn="r" fontAlgn="auto">
              <a:spcBef>
                <a:spcPts val="0"/>
              </a:spcBef>
              <a:spcAft>
                <a:spcPts val="0"/>
              </a:spcAft>
              <a:defRPr/>
            </a:pPr>
            <a:r>
              <a:rPr lang="fr-CA" sz="3500" dirty="0">
                <a:latin typeface="+mj-lt"/>
                <a:cs typeface="+mn-cs"/>
              </a:rPr>
              <a:t>Les exportations françaises de charcuterie salaisons</a:t>
            </a:r>
          </a:p>
        </p:txBody>
      </p:sp>
      <p:sp>
        <p:nvSpPr>
          <p:cNvPr id="23554" name="Espace réservé du contenu 1"/>
          <p:cNvSpPr>
            <a:spLocks noGrp="1"/>
          </p:cNvSpPr>
          <p:nvPr>
            <p:ph idx="1"/>
          </p:nvPr>
        </p:nvSpPr>
        <p:spPr>
          <a:xfrm>
            <a:off x="595313" y="1495425"/>
            <a:ext cx="8334375" cy="2451100"/>
          </a:xfrm>
        </p:spPr>
        <p:txBody>
          <a:bodyPr/>
          <a:lstStyle/>
          <a:p>
            <a:pPr marL="0" indent="0" algn="r">
              <a:buFont typeface="Arial" charset="0"/>
              <a:buNone/>
            </a:pPr>
            <a:endParaRPr lang="fr-CA" sz="1700" smtClean="0"/>
          </a:p>
          <a:p>
            <a:pPr marL="0" indent="0" algn="r">
              <a:buFont typeface="Arial" charset="0"/>
              <a:buNone/>
            </a:pPr>
            <a:endParaRPr lang="fr-CA" sz="1800" smtClean="0"/>
          </a:p>
          <a:p>
            <a:pPr marL="0" indent="0" algn="r">
              <a:buFont typeface="Arial" charset="0"/>
              <a:buNone/>
            </a:pPr>
            <a:endParaRPr lang="fr-CA" sz="1800" smtClean="0"/>
          </a:p>
          <a:p>
            <a:pPr marL="0" indent="0" algn="r">
              <a:buFont typeface="Arial" charset="0"/>
              <a:buNone/>
            </a:pPr>
            <a:endParaRPr lang="fr-CA" sz="1800" smtClean="0"/>
          </a:p>
          <a:p>
            <a:pPr marL="0" indent="0" algn="r">
              <a:buFont typeface="Arial" charset="0"/>
              <a:buNone/>
            </a:pPr>
            <a:endParaRPr lang="fr-CA" sz="1800" smtClean="0"/>
          </a:p>
        </p:txBody>
      </p:sp>
      <p:sp>
        <p:nvSpPr>
          <p:cNvPr id="5" name="Espace réservé du contenu 2"/>
          <p:cNvSpPr txBox="1">
            <a:spLocks/>
          </p:cNvSpPr>
          <p:nvPr/>
        </p:nvSpPr>
        <p:spPr>
          <a:xfrm>
            <a:off x="700088" y="1350963"/>
            <a:ext cx="3217862" cy="4738687"/>
          </a:xfrm>
          <a:prstGeom prst="rect">
            <a:avLst/>
          </a:prstGeom>
        </p:spPr>
        <p:txBody>
          <a:bodyPr/>
          <a:lstStyle/>
          <a:p>
            <a:pPr algn="just">
              <a:spcBef>
                <a:spcPct val="20000"/>
              </a:spcBef>
              <a:buFont typeface="Arial" charset="0"/>
              <a:buNone/>
            </a:pPr>
            <a:r>
              <a:rPr lang="fr-FR" sz="1600" b="1">
                <a:latin typeface="Calibri" pitchFamily="34" charset="0"/>
              </a:rPr>
              <a:t>Principaux clients de la France </a:t>
            </a:r>
          </a:p>
          <a:p>
            <a:pPr algn="just">
              <a:spcBef>
                <a:spcPct val="20000"/>
              </a:spcBef>
              <a:buFont typeface="Arial" charset="0"/>
              <a:buNone/>
            </a:pPr>
            <a:r>
              <a:rPr lang="fr-FR" sz="1600" i="1">
                <a:latin typeface="Calibri" pitchFamily="34" charset="0"/>
              </a:rPr>
              <a:t>(en millions d’€)</a:t>
            </a:r>
          </a:p>
          <a:p>
            <a:pPr algn="just">
              <a:spcBef>
                <a:spcPct val="20000"/>
              </a:spcBef>
              <a:buFont typeface="Arial" charset="0"/>
              <a:buChar char="•"/>
            </a:pPr>
            <a:r>
              <a:rPr lang="fr-FR" sz="1600">
                <a:latin typeface="Calibri" pitchFamily="34" charset="0"/>
              </a:rPr>
              <a:t> Belgique (100)</a:t>
            </a:r>
          </a:p>
          <a:p>
            <a:pPr algn="just">
              <a:spcBef>
                <a:spcPct val="20000"/>
              </a:spcBef>
              <a:buFont typeface="Arial" charset="0"/>
              <a:buChar char="•"/>
            </a:pPr>
            <a:r>
              <a:rPr lang="fr-FR" sz="1600">
                <a:latin typeface="Calibri" pitchFamily="34" charset="0"/>
              </a:rPr>
              <a:t> Allemagne (72)</a:t>
            </a:r>
          </a:p>
          <a:p>
            <a:pPr algn="just">
              <a:spcBef>
                <a:spcPct val="20000"/>
              </a:spcBef>
              <a:buFont typeface="Arial" charset="0"/>
              <a:buChar char="•"/>
            </a:pPr>
            <a:r>
              <a:rPr lang="fr-FR" sz="1600">
                <a:latin typeface="Calibri" pitchFamily="34" charset="0"/>
              </a:rPr>
              <a:t> Royaume Uni (35)</a:t>
            </a:r>
          </a:p>
          <a:p>
            <a:pPr algn="just">
              <a:spcBef>
                <a:spcPct val="20000"/>
              </a:spcBef>
              <a:buFont typeface="Arial" charset="0"/>
              <a:buChar char="•"/>
            </a:pPr>
            <a:r>
              <a:rPr lang="fr-FR" sz="1600">
                <a:latin typeface="Calibri" pitchFamily="34" charset="0"/>
              </a:rPr>
              <a:t> Italie (14)</a:t>
            </a:r>
          </a:p>
          <a:p>
            <a:pPr algn="just">
              <a:spcBef>
                <a:spcPct val="20000"/>
              </a:spcBef>
              <a:buFont typeface="Arial" charset="0"/>
              <a:buChar char="•"/>
            </a:pPr>
            <a:r>
              <a:rPr lang="fr-FR" sz="1600">
                <a:latin typeface="Calibri" pitchFamily="34" charset="0"/>
              </a:rPr>
              <a:t> Espagne (13)</a:t>
            </a:r>
          </a:p>
          <a:p>
            <a:pPr algn="just">
              <a:spcBef>
                <a:spcPts val="600"/>
              </a:spcBef>
              <a:buFont typeface="Arial" charset="0"/>
              <a:buNone/>
            </a:pPr>
            <a:r>
              <a:rPr lang="fr-FR" sz="1600" b="1">
                <a:latin typeface="Calibri" pitchFamily="34" charset="0"/>
              </a:rPr>
              <a:t>Parts de marché de la France UE </a:t>
            </a:r>
            <a:r>
              <a:rPr lang="fr-FR" sz="1600" i="1">
                <a:latin typeface="Calibri" pitchFamily="34" charset="0"/>
              </a:rPr>
              <a:t>(en valeur)</a:t>
            </a:r>
          </a:p>
          <a:p>
            <a:pPr algn="just">
              <a:spcBef>
                <a:spcPct val="20000"/>
              </a:spcBef>
              <a:buFont typeface="Arial" charset="0"/>
              <a:buChar char="•"/>
            </a:pPr>
            <a:r>
              <a:rPr lang="fr-FR" sz="1600">
                <a:latin typeface="Calibri" pitchFamily="34" charset="0"/>
              </a:rPr>
              <a:t> Belgique (28,3%)</a:t>
            </a:r>
          </a:p>
          <a:p>
            <a:pPr algn="just">
              <a:spcBef>
                <a:spcPct val="20000"/>
              </a:spcBef>
              <a:buFont typeface="Arial" charset="0"/>
              <a:buChar char="•"/>
            </a:pPr>
            <a:r>
              <a:rPr lang="fr-FR" sz="1600">
                <a:latin typeface="Calibri" pitchFamily="34" charset="0"/>
              </a:rPr>
              <a:t> Espagne (9,9%)</a:t>
            </a:r>
          </a:p>
          <a:p>
            <a:pPr algn="just">
              <a:spcBef>
                <a:spcPct val="20000"/>
              </a:spcBef>
              <a:buFont typeface="Arial" charset="0"/>
              <a:buChar char="•"/>
            </a:pPr>
            <a:r>
              <a:rPr lang="fr-FR" sz="1600">
                <a:latin typeface="Calibri" pitchFamily="34" charset="0"/>
              </a:rPr>
              <a:t> Allemagne (7,9%)</a:t>
            </a:r>
          </a:p>
          <a:p>
            <a:pPr algn="just">
              <a:spcBef>
                <a:spcPct val="20000"/>
              </a:spcBef>
              <a:buFont typeface="Arial" charset="0"/>
              <a:buChar char="•"/>
            </a:pPr>
            <a:r>
              <a:rPr lang="fr-FR" sz="1600">
                <a:latin typeface="Calibri" pitchFamily="34" charset="0"/>
              </a:rPr>
              <a:t> Italie (6,4%)</a:t>
            </a:r>
          </a:p>
          <a:p>
            <a:pPr algn="just">
              <a:spcBef>
                <a:spcPct val="20000"/>
              </a:spcBef>
              <a:buFont typeface="Arial" charset="0"/>
              <a:buChar char="•"/>
            </a:pPr>
            <a:r>
              <a:rPr lang="fr-FR" sz="1600">
                <a:latin typeface="Calibri" pitchFamily="34" charset="0"/>
              </a:rPr>
              <a:t> Portugal (5,3%)</a:t>
            </a:r>
          </a:p>
          <a:p>
            <a:pPr algn="just">
              <a:spcBef>
                <a:spcPct val="20000"/>
              </a:spcBef>
              <a:buFont typeface="Arial" charset="0"/>
              <a:buChar char="•"/>
            </a:pPr>
            <a:r>
              <a:rPr lang="fr-FR" sz="1600">
                <a:latin typeface="Calibri" pitchFamily="34" charset="0"/>
              </a:rPr>
              <a:t> Royaume Uni (2,4%)</a:t>
            </a:r>
          </a:p>
          <a:p>
            <a:pPr algn="just">
              <a:spcBef>
                <a:spcPct val="20000"/>
              </a:spcBef>
              <a:buFont typeface="Arial" charset="0"/>
              <a:buChar char="•"/>
            </a:pPr>
            <a:r>
              <a:rPr lang="fr-FR" sz="1600">
                <a:latin typeface="Calibri" pitchFamily="34" charset="0"/>
              </a:rPr>
              <a:t> Pologne (1,7%)</a:t>
            </a:r>
          </a:p>
          <a:p>
            <a:pPr algn="just">
              <a:spcBef>
                <a:spcPct val="20000"/>
              </a:spcBef>
              <a:buFont typeface="Arial" charset="0"/>
              <a:buNone/>
            </a:pPr>
            <a:endParaRPr lang="fr-FR" sz="1600" b="1">
              <a:latin typeface="Calibri" pitchFamily="34" charset="0"/>
            </a:endParaRPr>
          </a:p>
        </p:txBody>
      </p:sp>
      <p:sp>
        <p:nvSpPr>
          <p:cNvPr id="7" name="Espace réservé du contenu 2"/>
          <p:cNvSpPr txBox="1">
            <a:spLocks/>
          </p:cNvSpPr>
          <p:nvPr/>
        </p:nvSpPr>
        <p:spPr>
          <a:xfrm>
            <a:off x="4724400" y="1495425"/>
            <a:ext cx="3217863" cy="4418013"/>
          </a:xfrm>
          <a:prstGeom prst="rect">
            <a:avLst/>
          </a:prstGeom>
        </p:spPr>
        <p:txBody>
          <a:bodyPr/>
          <a:lstStyle/>
          <a:p>
            <a:pPr algn="just">
              <a:spcBef>
                <a:spcPct val="20000"/>
              </a:spcBef>
              <a:buFont typeface="Arial" charset="0"/>
              <a:buNone/>
            </a:pPr>
            <a:r>
              <a:rPr lang="fr-FR" sz="1600" b="1" dirty="0">
                <a:latin typeface="Calibri" pitchFamily="34" charset="0"/>
              </a:rPr>
              <a:t>Parts de marché de la France dans les importations des pays tiers </a:t>
            </a:r>
            <a:r>
              <a:rPr lang="fr-FR" sz="1600" i="1" dirty="0">
                <a:latin typeface="Calibri" pitchFamily="34" charset="0"/>
              </a:rPr>
              <a:t>(en valeur)</a:t>
            </a:r>
          </a:p>
          <a:p>
            <a:pPr algn="just">
              <a:spcBef>
                <a:spcPct val="20000"/>
              </a:spcBef>
              <a:buFont typeface="Arial" charset="0"/>
              <a:buChar char="•"/>
            </a:pPr>
            <a:r>
              <a:rPr lang="fr-FR" sz="1600" dirty="0">
                <a:latin typeface="Calibri" pitchFamily="34" charset="0"/>
              </a:rPr>
              <a:t> Singapour (8,2%)</a:t>
            </a:r>
          </a:p>
          <a:p>
            <a:pPr algn="just">
              <a:spcBef>
                <a:spcPct val="20000"/>
              </a:spcBef>
              <a:buFont typeface="Arial" charset="0"/>
              <a:buChar char="•"/>
            </a:pPr>
            <a:r>
              <a:rPr lang="fr-FR" sz="1600" dirty="0">
                <a:latin typeface="Calibri" pitchFamily="34" charset="0"/>
              </a:rPr>
              <a:t> Suisse (5,2%)</a:t>
            </a:r>
          </a:p>
          <a:p>
            <a:pPr algn="just">
              <a:spcBef>
                <a:spcPct val="20000"/>
              </a:spcBef>
              <a:buFont typeface="Arial" charset="0"/>
              <a:buChar char="•"/>
            </a:pPr>
            <a:r>
              <a:rPr lang="fr-FR" sz="1600" dirty="0">
                <a:latin typeface="Calibri" pitchFamily="34" charset="0"/>
              </a:rPr>
              <a:t> Norvège (2,7%)</a:t>
            </a:r>
          </a:p>
          <a:p>
            <a:pPr algn="just">
              <a:spcBef>
                <a:spcPct val="20000"/>
              </a:spcBef>
              <a:buFont typeface="Arial" charset="0"/>
              <a:buChar char="•"/>
            </a:pPr>
            <a:r>
              <a:rPr lang="fr-FR" sz="1600" dirty="0">
                <a:latin typeface="Calibri" pitchFamily="34" charset="0"/>
              </a:rPr>
              <a:t> Brésil (0,8%)</a:t>
            </a:r>
          </a:p>
          <a:p>
            <a:pPr algn="just">
              <a:spcBef>
                <a:spcPct val="20000"/>
              </a:spcBef>
              <a:buFont typeface="Arial" charset="0"/>
              <a:buChar char="•"/>
            </a:pPr>
            <a:r>
              <a:rPr lang="fr-FR" sz="1600" dirty="0">
                <a:latin typeface="Calibri" pitchFamily="34" charset="0"/>
              </a:rPr>
              <a:t> Chine +HK (0,7%)</a:t>
            </a:r>
          </a:p>
          <a:p>
            <a:pPr algn="just">
              <a:spcBef>
                <a:spcPct val="20000"/>
              </a:spcBef>
              <a:buFont typeface="Arial" charset="0"/>
              <a:buChar char="•"/>
            </a:pPr>
            <a:r>
              <a:rPr lang="fr-FR" sz="1600" dirty="0">
                <a:latin typeface="Calibri" pitchFamily="34" charset="0"/>
              </a:rPr>
              <a:t> Taiwan (0,5%)</a:t>
            </a:r>
          </a:p>
          <a:p>
            <a:pPr algn="just">
              <a:spcBef>
                <a:spcPct val="20000"/>
              </a:spcBef>
              <a:buFont typeface="Arial" charset="0"/>
              <a:buChar char="•"/>
            </a:pPr>
            <a:r>
              <a:rPr lang="fr-FR" sz="1600" dirty="0">
                <a:latin typeface="Calibri" pitchFamily="34" charset="0"/>
              </a:rPr>
              <a:t> Russie (0,4%)</a:t>
            </a:r>
          </a:p>
          <a:p>
            <a:pPr algn="just">
              <a:spcBef>
                <a:spcPct val="20000"/>
              </a:spcBef>
              <a:buFont typeface="Arial" charset="0"/>
              <a:buChar char="•"/>
            </a:pPr>
            <a:r>
              <a:rPr lang="fr-FR" sz="1600" dirty="0">
                <a:latin typeface="Calibri" pitchFamily="34" charset="0"/>
              </a:rPr>
              <a:t> Japon (0,2</a:t>
            </a:r>
            <a:r>
              <a:rPr lang="fr-FR" sz="1600" dirty="0" smtClean="0">
                <a:latin typeface="Calibri" pitchFamily="34" charset="0"/>
              </a:rPr>
              <a:t>%) </a:t>
            </a:r>
            <a:r>
              <a:rPr lang="fr-FR" sz="1600" dirty="0" smtClean="0">
                <a:latin typeface="Calibri" pitchFamily="34" charset="0"/>
                <a:sym typeface="Wingdings" panose="05000000000000000000" pitchFamily="2" charset="2"/>
              </a:rPr>
              <a:t> 60 T (soit 824 K€)</a:t>
            </a:r>
            <a:endParaRPr lang="fr-FR" sz="1600" dirty="0">
              <a:latin typeface="Calibri" pitchFamily="34" charset="0"/>
            </a:endParaRPr>
          </a:p>
          <a:p>
            <a:pPr algn="just">
              <a:spcBef>
                <a:spcPct val="20000"/>
              </a:spcBef>
              <a:buFont typeface="Arial" charset="0"/>
              <a:buChar char="•"/>
            </a:pPr>
            <a:r>
              <a:rPr lang="fr-FR" sz="1600" dirty="0">
                <a:latin typeface="Calibri" pitchFamily="34" charset="0"/>
              </a:rPr>
              <a:t> USA (0,1%)</a:t>
            </a:r>
          </a:p>
          <a:p>
            <a:pPr algn="just">
              <a:spcBef>
                <a:spcPct val="20000"/>
              </a:spcBef>
              <a:buFont typeface="Arial" charset="0"/>
              <a:buChar char="•"/>
            </a:pPr>
            <a:r>
              <a:rPr lang="fr-FR" sz="1600" dirty="0">
                <a:latin typeface="Calibri" pitchFamily="34" charset="0"/>
              </a:rPr>
              <a:t> Corée du Sud (0,0%)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5250" y="180975"/>
            <a:ext cx="8820150" cy="625475"/>
          </a:xfrm>
          <a:prstGeom prst="rect">
            <a:avLst/>
          </a:prstGeom>
          <a:noFill/>
        </p:spPr>
        <p:txBody>
          <a:bodyPr>
            <a:spAutoFit/>
          </a:bodyPr>
          <a:lstStyle/>
          <a:p>
            <a:pPr algn="r"/>
            <a:r>
              <a:rPr lang="fr-CA" sz="3500">
                <a:latin typeface="Calibri" pitchFamily="34" charset="0"/>
              </a:rPr>
              <a:t>Le JAPON MARCHE A FORT POTENTIEL</a:t>
            </a:r>
          </a:p>
        </p:txBody>
      </p:sp>
      <p:sp>
        <p:nvSpPr>
          <p:cNvPr id="9" name="Espace réservé du contenu 1"/>
          <p:cNvSpPr>
            <a:spLocks noGrp="1"/>
          </p:cNvSpPr>
          <p:nvPr>
            <p:ph idx="1"/>
          </p:nvPr>
        </p:nvSpPr>
        <p:spPr>
          <a:xfrm>
            <a:off x="390525" y="1549400"/>
            <a:ext cx="8229600" cy="4525963"/>
          </a:xfrm>
        </p:spPr>
        <p:txBody>
          <a:bodyPr>
            <a:normAutofit/>
          </a:bodyPr>
          <a:lstStyle/>
          <a:p>
            <a:pPr marL="0" indent="0">
              <a:buFont typeface="Arial" charset="0"/>
              <a:buNone/>
            </a:pPr>
            <a:r>
              <a:rPr lang="fr-FR" sz="2000" smtClean="0">
                <a:solidFill>
                  <a:schemeClr val="tx1"/>
                </a:solidFill>
              </a:rPr>
              <a:t>Le Japon est l’un des plus gros marchés potentiels du monde pour la charcuterie française (fort pouvoir d'achat + image France très favorable + effet de mode bistrots français). </a:t>
            </a:r>
          </a:p>
          <a:p>
            <a:pPr marL="0" indent="0">
              <a:buFont typeface="Arial" charset="0"/>
              <a:buNone/>
            </a:pPr>
            <a:r>
              <a:rPr lang="fr-FR" sz="2000" smtClean="0">
                <a:solidFill>
                  <a:schemeClr val="tx1"/>
                </a:solidFill>
              </a:rPr>
              <a:t>Le Japon est un marché alimentaire où les consommateurs attachent une forte importance au plaisir de manger et aux produits alimentaires de qualité (une alimentation saine et variée / des produits traditionnels / des produits respectueux de l’environnement). </a:t>
            </a:r>
          </a:p>
          <a:p>
            <a:pPr marL="0" indent="0">
              <a:buFont typeface="Arial" charset="0"/>
              <a:buNone/>
            </a:pPr>
            <a:r>
              <a:rPr lang="fr-FR" sz="2000" smtClean="0">
                <a:solidFill>
                  <a:schemeClr val="tx1"/>
                </a:solidFill>
              </a:rPr>
              <a:t>Les produits français bénéficient d’une bonne notoriété et sont considérés comme des produits de qualité (jambon de Bayonne, saucissons secs, pâtés, rillettes, saucisses de Morteau et de Montbéliard…). Des perspectives commerciales ont d’ores et déjà été identifiées par les entreprises de notre secteur, mais les barrières non tarifaires freinent encore les exportations des produits de charcuterie-salaison vers cette destination.</a:t>
            </a:r>
          </a:p>
          <a:p>
            <a:pPr marL="0" indent="0">
              <a:buFont typeface="Arial" charset="0"/>
              <a:buNone/>
            </a:pPr>
            <a:endParaRPr lang="fr-FR" sz="2000" smtClean="0">
              <a:solidFill>
                <a:schemeClr val="tx1"/>
              </a:solidFill>
            </a:endParaRPr>
          </a:p>
          <a:p>
            <a:pPr marL="0" indent="0" algn="r">
              <a:buFont typeface="Arial" charset="0"/>
              <a:buNone/>
            </a:pPr>
            <a:endParaRPr lang="fr-CA" sz="2000" smtClean="0"/>
          </a:p>
          <a:p>
            <a:pPr marL="0" indent="0" algn="r">
              <a:buFont typeface="Arial" charset="0"/>
              <a:buNone/>
            </a:pPr>
            <a:endParaRPr lang="fr-CA" sz="1800" smtClean="0"/>
          </a:p>
          <a:p>
            <a:pPr marL="0" indent="0" algn="r">
              <a:buFont typeface="Arial" charset="0"/>
              <a:buNone/>
            </a:pPr>
            <a:endParaRPr lang="fr-CA" sz="1800" smtClean="0"/>
          </a:p>
          <a:p>
            <a:pPr marL="0" indent="0" algn="r">
              <a:buFont typeface="Arial" charset="0"/>
              <a:buNone/>
            </a:pPr>
            <a:endParaRPr lang="fr-CA" sz="1800" smtClean="0"/>
          </a:p>
        </p:txBody>
      </p:sp>
      <p:pic>
        <p:nvPicPr>
          <p:cNvPr id="3074" name="Image 4" descr="Résultat de recherche d'images pour &quot;drapeau japon&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623" y="357985"/>
            <a:ext cx="1346937" cy="89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5250" y="180975"/>
            <a:ext cx="8820150" cy="625475"/>
          </a:xfrm>
          <a:prstGeom prst="rect">
            <a:avLst/>
          </a:prstGeom>
          <a:noFill/>
        </p:spPr>
        <p:txBody>
          <a:bodyPr>
            <a:spAutoFit/>
          </a:bodyPr>
          <a:lstStyle/>
          <a:p>
            <a:pPr algn="r"/>
            <a:r>
              <a:rPr lang="fr-CA" sz="3500">
                <a:latin typeface="Calibri" pitchFamily="34" charset="0"/>
              </a:rPr>
              <a:t>Le JAPON MARCHE A FORT POTENTIEL</a:t>
            </a:r>
          </a:p>
        </p:txBody>
      </p:sp>
      <p:sp>
        <p:nvSpPr>
          <p:cNvPr id="9" name="Espace réservé du contenu 1"/>
          <p:cNvSpPr>
            <a:spLocks noGrp="1"/>
          </p:cNvSpPr>
          <p:nvPr>
            <p:ph idx="1"/>
          </p:nvPr>
        </p:nvSpPr>
        <p:spPr>
          <a:xfrm>
            <a:off x="390525" y="1549400"/>
            <a:ext cx="8229600" cy="4525963"/>
          </a:xfrm>
        </p:spPr>
        <p:txBody>
          <a:bodyPr>
            <a:normAutofit/>
          </a:bodyPr>
          <a:lstStyle/>
          <a:p>
            <a:pPr marL="0" indent="0">
              <a:buFont typeface="Arial" charset="0"/>
              <a:buNone/>
            </a:pPr>
            <a:endParaRPr lang="fr-FR" sz="2000" dirty="0">
              <a:solidFill>
                <a:schemeClr val="tx1"/>
              </a:solidFill>
            </a:endParaRPr>
          </a:p>
          <a:p>
            <a:pPr marL="0" indent="0">
              <a:buNone/>
            </a:pPr>
            <a:r>
              <a:rPr lang="fr-FR" sz="2000" dirty="0" smtClean="0">
                <a:solidFill>
                  <a:schemeClr val="tx1"/>
                </a:solidFill>
              </a:rPr>
              <a:t>Les Etats-Unis sont de loin, le principal fournisseur du Japon avec  39 </a:t>
            </a:r>
            <a:r>
              <a:rPr lang="fr-FR" sz="2000" dirty="0">
                <a:solidFill>
                  <a:schemeClr val="tx1"/>
                </a:solidFill>
              </a:rPr>
              <a:t>932 tonnes, soit </a:t>
            </a:r>
            <a:r>
              <a:rPr lang="fr-FR" sz="2000" dirty="0" smtClean="0">
                <a:solidFill>
                  <a:schemeClr val="tx1"/>
                </a:solidFill>
              </a:rPr>
              <a:t>119 millions d’€ (22% de part de marché en valeur)</a:t>
            </a:r>
          </a:p>
          <a:p>
            <a:pPr marL="0" indent="0">
              <a:buFont typeface="Arial" charset="0"/>
              <a:buNone/>
            </a:pPr>
            <a:endParaRPr lang="fr-FR" sz="2000" dirty="0" smtClean="0">
              <a:solidFill>
                <a:schemeClr val="tx1"/>
              </a:solidFill>
            </a:endParaRPr>
          </a:p>
          <a:p>
            <a:pPr marL="0" indent="0">
              <a:buNone/>
            </a:pPr>
            <a:r>
              <a:rPr lang="fr-FR" sz="2000" dirty="0"/>
              <a:t>Le </a:t>
            </a:r>
            <a:r>
              <a:rPr lang="fr-FR" sz="2000" dirty="0" smtClean="0"/>
              <a:t>Danemark  </a:t>
            </a:r>
            <a:r>
              <a:rPr lang="fr-FR" sz="2000" i="1" dirty="0" smtClean="0"/>
              <a:t>(5 217 t soit 17 millions d’€ et 3,1% de part de marché en valeur)  </a:t>
            </a:r>
            <a:r>
              <a:rPr lang="fr-FR" sz="2000" dirty="0"/>
              <a:t>, l’Italie </a:t>
            </a:r>
            <a:r>
              <a:rPr lang="fr-FR" sz="2000" i="1" dirty="0" smtClean="0"/>
              <a:t>(3 500 t soit 35 millions d€ et 6,6% de part de marché en valeur)</a:t>
            </a:r>
            <a:r>
              <a:rPr lang="fr-FR" sz="2000" dirty="0" smtClean="0"/>
              <a:t> et </a:t>
            </a:r>
            <a:r>
              <a:rPr lang="fr-FR" sz="2000" dirty="0"/>
              <a:t>l’Espagne </a:t>
            </a:r>
            <a:r>
              <a:rPr lang="fr-FR" sz="2000" i="1" dirty="0" smtClean="0"/>
              <a:t>(915 t soit 9 millions d€ et 1,8% de part de marché en valeur) </a:t>
            </a:r>
            <a:r>
              <a:rPr lang="fr-FR" sz="2000" dirty="0" smtClean="0"/>
              <a:t>sont </a:t>
            </a:r>
            <a:r>
              <a:rPr lang="fr-FR" sz="2000" dirty="0"/>
              <a:t>les principaux fournisseurs européens</a:t>
            </a:r>
            <a:r>
              <a:rPr lang="fr-FR" sz="2000" dirty="0" smtClean="0"/>
              <a:t>.</a:t>
            </a:r>
          </a:p>
          <a:p>
            <a:pPr marL="0" indent="0">
              <a:buNone/>
            </a:pPr>
            <a:endParaRPr lang="fr-FR" sz="2000" dirty="0"/>
          </a:p>
          <a:p>
            <a:pPr marL="0" indent="0">
              <a:buNone/>
            </a:pPr>
            <a:r>
              <a:rPr lang="fr-FR" sz="2000" dirty="0"/>
              <a:t>Les exportations françaises de charcuterie/salaison </a:t>
            </a:r>
            <a:r>
              <a:rPr lang="fr-FR" sz="2000" dirty="0" smtClean="0"/>
              <a:t>restent faibles  </a:t>
            </a:r>
            <a:r>
              <a:rPr lang="fr-FR" sz="2000" dirty="0"/>
              <a:t>puisque la France a exporté 68 t </a:t>
            </a:r>
            <a:r>
              <a:rPr lang="fr-FR" sz="2000" i="1" dirty="0" smtClean="0"/>
              <a:t>(soit 824 000 € et 0,2% de part de marché en valeur) </a:t>
            </a:r>
            <a:r>
              <a:rPr lang="fr-FR" sz="2000" dirty="0" smtClean="0"/>
              <a:t>de </a:t>
            </a:r>
            <a:r>
              <a:rPr lang="fr-FR" sz="2000" dirty="0"/>
              <a:t>charcuterie/salaison </a:t>
            </a:r>
            <a:r>
              <a:rPr lang="fr-FR" sz="2000" dirty="0" smtClean="0"/>
              <a:t>et reste loin derrière les Italiens et les espagnols.</a:t>
            </a:r>
            <a:endParaRPr lang="fr-FR" sz="2000" dirty="0"/>
          </a:p>
          <a:p>
            <a:pPr marL="0" indent="0">
              <a:buNone/>
            </a:pPr>
            <a:endParaRPr lang="fr-FR" sz="2000" dirty="0"/>
          </a:p>
          <a:p>
            <a:pPr marL="0" indent="0" algn="r">
              <a:buFont typeface="Arial" charset="0"/>
              <a:buNone/>
            </a:pPr>
            <a:endParaRPr lang="fr-CA" sz="2000" dirty="0" smtClean="0"/>
          </a:p>
          <a:p>
            <a:pPr marL="0" indent="0" algn="r">
              <a:buFont typeface="Arial" charset="0"/>
              <a:buNone/>
            </a:pPr>
            <a:endParaRPr lang="fr-CA" sz="1800" dirty="0" smtClean="0"/>
          </a:p>
          <a:p>
            <a:pPr marL="0" indent="0" algn="r">
              <a:buFont typeface="Arial" charset="0"/>
              <a:buNone/>
            </a:pPr>
            <a:endParaRPr lang="fr-CA" sz="1800" dirty="0" smtClean="0"/>
          </a:p>
          <a:p>
            <a:pPr marL="0" indent="0" algn="r">
              <a:buFont typeface="Arial" charset="0"/>
              <a:buNone/>
            </a:pPr>
            <a:endParaRPr lang="fr-CA" sz="1800" dirty="0" smtClean="0"/>
          </a:p>
        </p:txBody>
      </p:sp>
      <p:pic>
        <p:nvPicPr>
          <p:cNvPr id="1025" name="Image 4" descr="Résultat de recherche d'images pour &quot;drapeau japon&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73" y="469291"/>
            <a:ext cx="1411556" cy="93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644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5250" y="180975"/>
            <a:ext cx="8820150" cy="1158875"/>
          </a:xfrm>
          <a:prstGeom prst="rect">
            <a:avLst/>
          </a:prstGeom>
          <a:noFill/>
        </p:spPr>
        <p:txBody>
          <a:bodyPr>
            <a:spAutoFit/>
          </a:bodyPr>
          <a:lstStyle/>
          <a:p>
            <a:pPr algn="r"/>
            <a:r>
              <a:rPr lang="fr-CA" sz="3500">
                <a:latin typeface="Calibri" pitchFamily="34" charset="0"/>
              </a:rPr>
              <a:t>ASSOCIATION CHARCUTERIE FRANÇAISE AU JAPON</a:t>
            </a:r>
          </a:p>
        </p:txBody>
      </p:sp>
      <p:sp>
        <p:nvSpPr>
          <p:cNvPr id="9" name="Espace réservé du contenu 1"/>
          <p:cNvSpPr>
            <a:spLocks noGrp="1"/>
          </p:cNvSpPr>
          <p:nvPr>
            <p:ph idx="4294967295"/>
          </p:nvPr>
        </p:nvSpPr>
        <p:spPr>
          <a:xfrm>
            <a:off x="390525" y="1065213"/>
            <a:ext cx="8229600" cy="4932362"/>
          </a:xfrm>
        </p:spPr>
        <p:txBody>
          <a:bodyPr>
            <a:normAutofit/>
          </a:bodyPr>
          <a:lstStyle/>
          <a:p>
            <a:pPr marL="0" indent="0">
              <a:buFont typeface="Arial" charset="0"/>
              <a:buNone/>
            </a:pPr>
            <a:endParaRPr lang="fr-FR" sz="1800" smtClean="0">
              <a:solidFill>
                <a:schemeClr val="tx1"/>
              </a:solidFill>
            </a:endParaRPr>
          </a:p>
          <a:p>
            <a:pPr marL="0" indent="0">
              <a:buFont typeface="Arial" charset="0"/>
              <a:buNone/>
            </a:pPr>
            <a:r>
              <a:rPr lang="fr-FR" sz="2000" smtClean="0">
                <a:solidFill>
                  <a:schemeClr val="tx1"/>
                </a:solidFill>
              </a:rPr>
              <a:t>La FICT est membre l’Association Charcuterie Française au Japon, créée en juillet 2013, dont la mission est de diffuser la culture des charcuteries-salaisons françaises au Japon et créer de nouvelles opportunités de marchés aux entreprises françaises (160 membres payants) - 80 professionnels dont une dizaine de sociétés et 80 « amateurs de charcuterie ».</a:t>
            </a:r>
          </a:p>
          <a:p>
            <a:pPr marL="0" indent="0">
              <a:buFont typeface="Arial" charset="0"/>
              <a:buNone/>
            </a:pPr>
            <a:endParaRPr lang="fr-FR" sz="2000" smtClean="0">
              <a:solidFill>
                <a:schemeClr val="tx1"/>
              </a:solidFill>
            </a:endParaRPr>
          </a:p>
          <a:p>
            <a:pPr marL="0" indent="0"/>
            <a:r>
              <a:rPr lang="fr-FR" sz="2000" smtClean="0">
                <a:solidFill>
                  <a:schemeClr val="tx1"/>
                </a:solidFill>
              </a:rPr>
              <a:t> Objectif </a:t>
            </a:r>
            <a:r>
              <a:rPr lang="fr-FR" sz="2000" smtClean="0">
                <a:solidFill>
                  <a:schemeClr val="tx1"/>
                </a:solidFill>
                <a:sym typeface="Wingdings" pitchFamily="2" charset="2"/>
              </a:rPr>
              <a:t></a:t>
            </a:r>
            <a:r>
              <a:rPr lang="fr-FR" sz="2000" smtClean="0">
                <a:solidFill>
                  <a:schemeClr val="tx1"/>
                </a:solidFill>
              </a:rPr>
              <a:t> faire connaître les produits de charcuteries française et faciliter les ventes sur le marché japonais</a:t>
            </a:r>
          </a:p>
          <a:p>
            <a:pPr marL="465138" lvl="1"/>
            <a:r>
              <a:rPr lang="fr-FR" sz="2000" smtClean="0">
                <a:solidFill>
                  <a:schemeClr val="tx1"/>
                </a:solidFill>
              </a:rPr>
              <a:t>19 mai 2014 </a:t>
            </a:r>
            <a:r>
              <a:rPr lang="fr-FR" sz="2000" smtClean="0">
                <a:solidFill>
                  <a:schemeClr val="tx1"/>
                </a:solidFill>
                <a:sym typeface="Wingdings" pitchFamily="2" charset="2"/>
              </a:rPr>
              <a:t></a:t>
            </a:r>
            <a:r>
              <a:rPr lang="fr-FR" sz="2000" smtClean="0">
                <a:solidFill>
                  <a:schemeClr val="tx1"/>
                </a:solidFill>
              </a:rPr>
              <a:t> diner charcuterie au restaurant STELLA MARIS (25 participants)</a:t>
            </a:r>
          </a:p>
          <a:p>
            <a:pPr marL="465138" lvl="1"/>
            <a:r>
              <a:rPr lang="fr-FR" sz="2000" smtClean="0">
                <a:solidFill>
                  <a:schemeClr val="tx1"/>
                </a:solidFill>
              </a:rPr>
              <a:t>31 mai 2014 </a:t>
            </a:r>
            <a:r>
              <a:rPr lang="fr-FR" sz="2000" smtClean="0">
                <a:solidFill>
                  <a:schemeClr val="tx1"/>
                </a:solidFill>
                <a:sym typeface="Wingdings" pitchFamily="2" charset="2"/>
              </a:rPr>
              <a:t></a:t>
            </a:r>
            <a:r>
              <a:rPr lang="fr-FR" sz="2000" smtClean="0">
                <a:solidFill>
                  <a:schemeClr val="tx1"/>
                </a:solidFill>
              </a:rPr>
              <a:t> Séminaire charcuterie au Cordon Bleu (44 participants) + soirée charcuterie en présence de l’Ambassadeur au Cordon Bleu (100 participants)</a:t>
            </a:r>
            <a:endParaRPr lang="fr-CA" sz="2000" smtClean="0">
              <a:solidFill>
                <a:schemeClr val="tx1"/>
              </a:solidFill>
            </a:endParaRPr>
          </a:p>
          <a:p>
            <a:pPr marL="0" indent="0" algn="r">
              <a:buFont typeface="Arial" charset="0"/>
              <a:buNone/>
            </a:pPr>
            <a:endParaRPr lang="fr-CA" sz="2000" smtClean="0">
              <a:solidFill>
                <a:schemeClr val="tx1"/>
              </a:solidFill>
            </a:endParaRPr>
          </a:p>
          <a:p>
            <a:pPr marL="0" indent="0" algn="r">
              <a:buFont typeface="Arial" charset="0"/>
              <a:buNone/>
            </a:pPr>
            <a:endParaRPr lang="fr-CA" sz="1800" smtClean="0"/>
          </a:p>
          <a:p>
            <a:pPr marL="0" indent="0" algn="r">
              <a:buFont typeface="Arial" charset="0"/>
              <a:buNone/>
            </a:pPr>
            <a:endParaRPr lang="fr-CA" sz="1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5250" y="180975"/>
            <a:ext cx="8820150" cy="625475"/>
          </a:xfrm>
          <a:prstGeom prst="rect">
            <a:avLst/>
          </a:prstGeom>
          <a:noFill/>
        </p:spPr>
        <p:txBody>
          <a:bodyPr>
            <a:spAutoFit/>
          </a:bodyPr>
          <a:lstStyle/>
          <a:p>
            <a:pPr algn="r"/>
            <a:r>
              <a:rPr lang="fr-CA" sz="3500">
                <a:latin typeface="Calibri" pitchFamily="34" charset="0"/>
              </a:rPr>
              <a:t>CHARCUTERIE FRANÇAISE AU JAPON</a:t>
            </a:r>
          </a:p>
        </p:txBody>
      </p:sp>
      <p:sp>
        <p:nvSpPr>
          <p:cNvPr id="9" name="Espace réservé du contenu 1"/>
          <p:cNvSpPr>
            <a:spLocks noGrp="1"/>
          </p:cNvSpPr>
          <p:nvPr>
            <p:ph idx="4294967295"/>
          </p:nvPr>
        </p:nvSpPr>
        <p:spPr>
          <a:xfrm>
            <a:off x="390525" y="1549400"/>
            <a:ext cx="8229600" cy="4525963"/>
          </a:xfrm>
        </p:spPr>
        <p:txBody>
          <a:bodyPr>
            <a:normAutofit/>
          </a:bodyPr>
          <a:lstStyle/>
          <a:p>
            <a:pPr marL="0" indent="0">
              <a:buFont typeface="Arial" charset="0"/>
              <a:buNone/>
            </a:pPr>
            <a:r>
              <a:rPr lang="fr-FR" sz="2000" b="1" smtClean="0">
                <a:solidFill>
                  <a:schemeClr val="tx1"/>
                </a:solidFill>
              </a:rPr>
              <a:t>Réalisation d’outils collectifs de communication à disposition des entreprises </a:t>
            </a:r>
          </a:p>
          <a:p>
            <a:pPr lvl="1"/>
            <a:r>
              <a:rPr lang="fr-FR" sz="2000" smtClean="0">
                <a:solidFill>
                  <a:schemeClr val="tx1"/>
                </a:solidFill>
              </a:rPr>
              <a:t>Etude de marché approfondie sur le marché Japonais (2014)</a:t>
            </a:r>
          </a:p>
          <a:p>
            <a:pPr lvl="1"/>
            <a:r>
              <a:rPr lang="fr-FR" sz="2000" smtClean="0">
                <a:solidFill>
                  <a:schemeClr val="tx1"/>
                </a:solidFill>
              </a:rPr>
              <a:t>brochure d’information adaptée au marché japonais, présentation des produits de charcuteries-salaisons français : histoire, fabrication, conseils d’utilisation / accompagnement, recettes…</a:t>
            </a:r>
          </a:p>
          <a:p>
            <a:pPr lvl="2"/>
            <a:r>
              <a:rPr lang="fr-FR" sz="1800" smtClean="0">
                <a:solidFill>
                  <a:schemeClr val="tx1"/>
                </a:solidFill>
              </a:rPr>
              <a:t>16 pages sous la forme de 4 dossiers de 4 pages </a:t>
            </a:r>
          </a:p>
          <a:p>
            <a:pPr lvl="3"/>
            <a:r>
              <a:rPr lang="fr-FR" sz="1800" smtClean="0">
                <a:solidFill>
                  <a:schemeClr val="tx1"/>
                </a:solidFill>
              </a:rPr>
              <a:t>Dossier 1 : histoire de la charcuterie française</a:t>
            </a:r>
          </a:p>
          <a:p>
            <a:pPr lvl="3"/>
            <a:r>
              <a:rPr lang="fr-FR" sz="1800" smtClean="0">
                <a:solidFill>
                  <a:schemeClr val="tx1"/>
                </a:solidFill>
              </a:rPr>
              <a:t>Dossier 2 : la charcuterie française aujourd’hui: qualité, tradition, créativité, les entreprises, les labels, le Code des Usages…</a:t>
            </a:r>
          </a:p>
          <a:p>
            <a:pPr lvl="3"/>
            <a:r>
              <a:rPr lang="fr-FR" sz="1800" smtClean="0">
                <a:solidFill>
                  <a:schemeClr val="tx1"/>
                </a:solidFill>
              </a:rPr>
              <a:t>Dossier 3 : la charcuterie et l’art de vivre à la française: plaisir, convivialité, modes de consommation…</a:t>
            </a:r>
          </a:p>
          <a:p>
            <a:pPr lvl="3"/>
            <a:r>
              <a:rPr lang="fr-FR" sz="1800" smtClean="0">
                <a:solidFill>
                  <a:schemeClr val="tx1"/>
                </a:solidFill>
              </a:rPr>
              <a:t>Dossier 4 : recettes adaptées par un chef japonais (+ photos)</a:t>
            </a:r>
          </a:p>
          <a:p>
            <a:pPr lvl="1"/>
            <a:endParaRPr lang="fr-CA" sz="180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5250" y="180975"/>
            <a:ext cx="8820150" cy="625475"/>
          </a:xfrm>
          <a:prstGeom prst="rect">
            <a:avLst/>
          </a:prstGeom>
          <a:noFill/>
        </p:spPr>
        <p:txBody>
          <a:bodyPr>
            <a:spAutoFit/>
          </a:bodyPr>
          <a:lstStyle/>
          <a:p>
            <a:pPr algn="r"/>
            <a:r>
              <a:rPr lang="fr-CA" sz="3500">
                <a:latin typeface="Calibri" pitchFamily="34" charset="0"/>
              </a:rPr>
              <a:t>Le JAPON MARCHE A FORT POTENTIEL</a:t>
            </a:r>
          </a:p>
        </p:txBody>
      </p:sp>
      <p:pic>
        <p:nvPicPr>
          <p:cNvPr id="41988" name="Picture 4"/>
          <p:cNvPicPr>
            <a:picLocks noGrp="1" noChangeAspect="1" noChangeArrowheads="1"/>
          </p:cNvPicPr>
          <p:nvPr>
            <p:ph idx="4294967295"/>
          </p:nvPr>
        </p:nvPicPr>
        <p:blipFill>
          <a:blip r:embed="rId2"/>
          <a:srcRect/>
          <a:stretch>
            <a:fillRect/>
          </a:stretch>
        </p:blipFill>
        <p:spPr>
          <a:xfrm>
            <a:off x="698500" y="1549400"/>
            <a:ext cx="3548063" cy="4525963"/>
          </a:xfrm>
          <a:noFill/>
        </p:spPr>
      </p:pic>
      <p:pic>
        <p:nvPicPr>
          <p:cNvPr id="41989" name="Picture 5"/>
          <p:cNvPicPr>
            <a:picLocks noChangeAspect="1" noChangeArrowheads="1"/>
          </p:cNvPicPr>
          <p:nvPr/>
        </p:nvPicPr>
        <p:blipFill>
          <a:blip r:embed="rId3"/>
          <a:srcRect/>
          <a:stretch>
            <a:fillRect/>
          </a:stretch>
        </p:blipFill>
        <p:spPr bwMode="auto">
          <a:xfrm>
            <a:off x="5203825" y="1728788"/>
            <a:ext cx="2635250" cy="3598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4503</TotalTime>
  <Words>1062</Words>
  <Application>Microsoft Office PowerPoint</Application>
  <PresentationFormat>画面に合わせる (4:3)</PresentationFormat>
  <Paragraphs>180</Paragraphs>
  <Slides>23</Slides>
  <Notes>2</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Thème Office</vt:lpstr>
      <vt:lpstr>SEMINAIRE ALE JETRO 10 FEVRIER 2016  Antoine D’ESPOUS – Vice Président de la FICT</vt:lpstr>
      <vt:lpstr> L’ industrie charcutière française </vt:lpstr>
      <vt:lpstr> L’ industrie charcutière française en 2015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Les charcuteries françaises un Tour de France gastronomique </vt:lpstr>
      <vt:lpstr>Bretagne . Pays de la Loire </vt:lpstr>
      <vt:lpstr>Ile-de-France</vt:lpstr>
      <vt:lpstr>Sud-Ouest</vt:lpstr>
      <vt:lpstr>Auvergne-Rhône-Alpes</vt:lpstr>
      <vt:lpstr>Les plats traditionnels régionaux Un vrai équilibre des repas </vt:lpstr>
      <vt:lpstr>PowerPoint プレゼンテーション</vt:lpstr>
      <vt:lpstr>Les charcuteries françaises  créent l’ambiance </vt:lpstr>
      <vt:lpstr>PowerPoint プレゼンテーション</vt:lpstr>
    </vt:vector>
  </TitlesOfParts>
  <Company>vf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Valerie Langlois</dc:creator>
  <cp:lastModifiedBy>scadmin</cp:lastModifiedBy>
  <cp:revision>303</cp:revision>
  <cp:lastPrinted>2016-02-08T12:36:51Z</cp:lastPrinted>
  <dcterms:created xsi:type="dcterms:W3CDTF">2013-10-23T12:35:03Z</dcterms:created>
  <dcterms:modified xsi:type="dcterms:W3CDTF">2016-02-09T11:29:27Z</dcterms:modified>
</cp:coreProperties>
</file>