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4"/>
  </p:sldMasterIdLst>
  <p:notesMasterIdLst>
    <p:notesMasterId r:id="rId15"/>
  </p:notesMasterIdLst>
  <p:handoutMasterIdLst>
    <p:handoutMasterId r:id="rId16"/>
  </p:handoutMasterIdLst>
  <p:sldIdLst>
    <p:sldId id="354" r:id="rId5"/>
    <p:sldId id="364" r:id="rId6"/>
    <p:sldId id="356" r:id="rId7"/>
    <p:sldId id="355" r:id="rId8"/>
    <p:sldId id="359" r:id="rId9"/>
    <p:sldId id="357" r:id="rId10"/>
    <p:sldId id="365" r:id="rId11"/>
    <p:sldId id="361" r:id="rId12"/>
    <p:sldId id="366" r:id="rId13"/>
    <p:sldId id="373" r:id="rId1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US3Fv5pD1XSGo52EkBlbg==" hashData="+tI0MTfpDPDg8MoguCyHGsxDMUj/w6uqigZIT2o/1DV7WFJqKK8JOFVAr8C9DBqSds8zszmxjlfXRYQsJz1kRQ=="/>
  <p:extLst>
    <p:ext uri="{EFAFB233-063F-42B5-8137-9DF3F51BA10A}">
      <p15:sldGuideLst xmlns:p15="http://schemas.microsoft.com/office/powerpoint/2012/main">
        <p15:guide id="1" orient="horz" pos="2179">
          <p15:clr>
            <a:srgbClr val="A4A3A4"/>
          </p15:clr>
        </p15:guide>
        <p15:guide id="2" pos="39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E35BC6"/>
    <a:srgbClr val="4D7FBB"/>
    <a:srgbClr val="DBE5F1"/>
    <a:srgbClr val="E3EBF5"/>
    <a:srgbClr val="449BFA"/>
    <a:srgbClr val="4229FB"/>
    <a:srgbClr val="1B278B"/>
    <a:srgbClr val="E4F5D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8" autoAdjust="0"/>
    <p:restoredTop sz="95196" autoAdjust="0"/>
  </p:normalViewPr>
  <p:slideViewPr>
    <p:cSldViewPr snapToGrid="0">
      <p:cViewPr varScale="1">
        <p:scale>
          <a:sx n="88" d="100"/>
          <a:sy n="88" d="100"/>
        </p:scale>
        <p:origin x="198" y="84"/>
      </p:cViewPr>
      <p:guideLst>
        <p:guide orient="horz" pos="2179"/>
        <p:guide pos="3900"/>
      </p:guideLst>
    </p:cSldViewPr>
  </p:slideViewPr>
  <p:notesTextViewPr>
    <p:cViewPr>
      <p:scale>
        <a:sx n="3" d="2"/>
        <a:sy n="3" d="2"/>
      </p:scale>
      <p:origin x="0" y="0"/>
    </p:cViewPr>
  </p:notesTextViewPr>
  <p:notesViewPr>
    <p:cSldViewPr snapToGrid="0">
      <p:cViewPr varScale="1">
        <p:scale>
          <a:sx n="50" d="100"/>
          <a:sy n="50" d="100"/>
        </p:scale>
        <p:origin x="2603"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27B9DF1C-4E64-49DD-897B-61B7AA0B9407}" type="datetimeFigureOut">
              <a:rPr kumimoji="1" lang="ja-JP" altLang="en-US" smtClean="0"/>
              <a:t>2022/8/22</a:t>
            </a:fld>
            <a:endParaRPr kumimoji="1" lang="ja-JP" altLang="en-US"/>
          </a:p>
        </p:txBody>
      </p:sp>
      <p:sp>
        <p:nvSpPr>
          <p:cNvPr id="4" name="スライド イメージ プレースホルダー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201D3AF-90CC-407B-91DE-C17CB1B54D95}"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invest@pref.ibaraki.lg.j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ja-JP" dirty="0"/>
              <a:t>Hello and thank you for taking an interest in Ibaraki Prefecture as a potential candidate for furthering your business endeavors.  Here at the Ibaraki Prefectural Government, we offer business matching support and as well as a variety of other incentives in an effort to attract foreign enterprises to Tsukuba City, located in Ibaraki Prefecture, Japan.</a:t>
            </a:r>
          </a:p>
        </p:txBody>
      </p:sp>
      <p:sp>
        <p:nvSpPr>
          <p:cNvPr id="4" name="Slide Number Placeholder 3"/>
          <p:cNvSpPr>
            <a:spLocks noGrp="1"/>
          </p:cNvSpPr>
          <p:nvPr>
            <p:ph type="sldNum" sz="quarter" idx="5"/>
          </p:nvPr>
        </p:nvSpPr>
        <p:spPr/>
        <p:txBody>
          <a:bodyPr/>
          <a:lstStyle/>
          <a:p>
            <a:fld id="{6201D3AF-90CC-407B-91DE-C17CB1B54D95}" type="slidenum">
              <a:rPr kumimoji="1" lang="ja-JP" altLang="en-US" smtClean="0"/>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ja-JP" dirty="0"/>
              <a:t>Ibaraki Prefecture’s expansive network offers an unrivaled opportunity for foreign companies looking to take their business endeavors to an international level to strive with relatively low risk.  We are dedicated to providing support to global R&amp;D companies in the life science and health care industries, and we hope that our incentives can provide a soft landing for those looking to expand their network into Japan.  If you have any questions and would like to get in contact with us please feel free to contact us at </a:t>
            </a:r>
            <a:r>
              <a:rPr lang="ja-JP" altLang="ja-JP" u="sng" dirty="0">
                <a:hlinkClick r:id="rId3"/>
              </a:rPr>
              <a:t>invest@pref.ibaraki.lg.jp</a:t>
            </a:r>
            <a:r>
              <a:rPr lang="ja-JP" altLang="ja-JP" dirty="0"/>
              <a:t>.</a:t>
            </a:r>
          </a:p>
          <a:p>
            <a:r>
              <a:rPr lang="ja-JP" altLang="ja-JP" dirty="0"/>
              <a:t>Thank you for listening.   </a:t>
            </a:r>
            <a:endParaRPr lang="en-GB" altLang="ja-JP" dirty="0"/>
          </a:p>
          <a:p>
            <a:endParaRPr lang="ja-JP" altLang="ja-JP" dirty="0"/>
          </a:p>
        </p:txBody>
      </p:sp>
      <p:sp>
        <p:nvSpPr>
          <p:cNvPr id="4" name="Slide Number Placeholder 3"/>
          <p:cNvSpPr>
            <a:spLocks noGrp="1"/>
          </p:cNvSpPr>
          <p:nvPr>
            <p:ph type="sldNum" sz="quarter" idx="5"/>
          </p:nvPr>
        </p:nvSpPr>
        <p:spPr/>
        <p:txBody>
          <a:bodyPr/>
          <a:lstStyle/>
          <a:p>
            <a:fld id="{6201D3AF-90CC-407B-91DE-C17CB1B54D95}" type="slidenum">
              <a:rPr kumimoji="1" lang="ja-JP" altLang="en-US" smtClean="0"/>
              <a:t>10</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lang="ja-JP" altLang="ja-JP" dirty="0"/>
              <a:t>Tsukuba is targeting foreign R&amp;D companies that are centered around the life science field, such as the healthcare industry, pharmaceutical industry, biomedical technologies, and so forth. This includes companies aiming for high growth using innovative technologies such as Internet of Things (IOT) which is used for diagnosing, systematic monitoring, and developing of well-being devices, and others. Additionally, there is a focus on robotics whether it is autonomous robots, nursing robots, therapeutic robots, and so forth. Many institutions in Tsukuba City are open to joint research and other kinds of collaboration with foreign companies. Tsukuba is conveniently located near Tokyo, making it an ideal location for foreign companies looking to reduce costs while still retaining accessibility, and it is also home to over 30% of national research and educational facilities, making it the heart of Japan's strategic R&amp;D.</a:t>
            </a:r>
          </a:p>
        </p:txBody>
      </p:sp>
      <p:sp>
        <p:nvSpPr>
          <p:cNvPr id="4" name="スライド番号プレースホルダー 3"/>
          <p:cNvSpPr>
            <a:spLocks noGrp="1"/>
          </p:cNvSpPr>
          <p:nvPr>
            <p:ph type="sldNum" sz="quarter" idx="10"/>
          </p:nvPr>
        </p:nvSpPr>
        <p:spPr/>
        <p:txBody>
          <a:bodyPr/>
          <a:lstStyle/>
          <a:p>
            <a:fld id="{6201D3AF-90CC-407B-91DE-C17CB1B54D95}" type="slidenum">
              <a:rPr kumimoji="1" lang="ja-JP" altLang="en-US" smtClean="0"/>
              <a:t>2</a:t>
            </a:fld>
            <a:endParaRPr kumimoji="1" lang="ja-JP"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ja-JP" dirty="0"/>
              <a:t>Tsukuba is a unique city of highly educated and innovative scientists with over 20,000 researchers, over 7000 of which are foreign nationals.</a:t>
            </a:r>
          </a:p>
          <a:p>
            <a:r>
              <a:rPr lang="ja-JP" altLang="ja-JP" dirty="0"/>
              <a:t>In Reuters ranking of the world's most innovative research institutions in 2019, RIKEN, renowned for high-quality research as Japan's largest comprehensive research institution, placed 6th.</a:t>
            </a:r>
          </a:p>
          <a:p>
            <a:r>
              <a:rPr lang="ja-JP" altLang="ja-JP" dirty="0"/>
              <a:t>Following RIKENS placement is the National Institute of Advanced Industrial Science and Technology (AIST) which was 7th. AIST is one of the largest public research organizations in Japan and prides itself on bridging the gap between innovative technologies and commercialization. The National Institute of Materials Science (NIMS), an organization that has promoted research covering anything from metals, ceramics, organic materials, and biomaterials in an effort to build a sustainable society, came ranking in at 14th. All of these organizations are located in Tsukuba.</a:t>
            </a:r>
          </a:p>
          <a:p>
            <a:r>
              <a:rPr lang="ja-JP" altLang="ja-JP" dirty="0"/>
              <a:t> </a:t>
            </a:r>
          </a:p>
        </p:txBody>
      </p:sp>
      <p:sp>
        <p:nvSpPr>
          <p:cNvPr id="4" name="Slide Number Placeholder 3"/>
          <p:cNvSpPr>
            <a:spLocks noGrp="1"/>
          </p:cNvSpPr>
          <p:nvPr>
            <p:ph type="sldNum" sz="quarter" idx="5"/>
          </p:nvPr>
        </p:nvSpPr>
        <p:spPr/>
        <p:txBody>
          <a:bodyPr/>
          <a:lstStyle/>
          <a:p>
            <a:fld id="{6201D3AF-90CC-407B-91DE-C17CB1B54D95}" type="slidenum">
              <a:rPr kumimoji="1" lang="ja-JP" altLang="en-US" smtClean="0"/>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lang="ja-JP" altLang="ja-JP" dirty="0"/>
              <a:t>Tsukuba City is about 50 kilometers from the center of Tokyo, with it only taking 45 minutes to get there by train. Narita International Airport is also only a 45 minute journey by car, making it a prime location for international travelers. Hitachi City in Ibaraki Prefecture is also the founding region of Hitachi, Ltd</a:t>
            </a:r>
            <a:r>
              <a:rPr lang="ja-JP" altLang="ja-JP" dirty="0" err="1"/>
              <a:t>.,</a:t>
            </a:r>
            <a:r>
              <a:rPr lang="ja-JP" altLang="ja-JP" dirty="0"/>
              <a:t> where there is an abundance of manufacturing plants. As a result, there are many skilled technicians in the city with a great deal of expertise.</a:t>
            </a:r>
          </a:p>
          <a:p>
            <a:endParaRPr lang="en-US" altLang="ja-JP" dirty="0"/>
          </a:p>
        </p:txBody>
      </p:sp>
      <p:sp>
        <p:nvSpPr>
          <p:cNvPr id="4" name="スライド番号プレースホルダー 3"/>
          <p:cNvSpPr>
            <a:spLocks noGrp="1"/>
          </p:cNvSpPr>
          <p:nvPr>
            <p:ph type="sldNum" sz="quarter" idx="10"/>
          </p:nvPr>
        </p:nvSpPr>
        <p:spPr/>
        <p:txBody>
          <a:bodyPr/>
          <a:lstStyle/>
          <a:p>
            <a:fld id="{6201D3AF-90CC-407B-91DE-C17CB1B54D95}" type="slidenum">
              <a:rPr kumimoji="1" lang="ja-JP" altLang="en-US" smtClean="0"/>
              <a:t>4</a:t>
            </a:fld>
            <a:endParaRPr kumimoji="1" lang="ja-JP"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lang="ja-JP" altLang="ja-JP" dirty="0"/>
              <a:t>Foreign companies also run their business in Tsukuba, for example IASYS, a digital solutions company originally located in India that provides products and solutions utilizing the latest technology and also for research and product development domains to engineers and researchers.  </a:t>
            </a:r>
          </a:p>
          <a:p>
            <a:r>
              <a:rPr lang="ja-JP" altLang="ja-JP" dirty="0"/>
              <a:t>In 2020, the Cabinet Office of Japan selected Ibaraki Prefecture and Tsukuba City as "Global Hub Cities" as part of a national strategy to create leading global ecosystems. Over 350 startups were born from the University of Tsukuba, AIST and other research facilities based in Tsukuba. Some of the startups that were born are TOKIWA-Bio, an R&amp;D manufacturer of gene therapy drugs that developed innovative technologies for gene expression systems.  CYBERDYNE, prominently known for the R&amp;D, manufacturing, and sales of the wearable cyborg-type robot HAL. </a:t>
            </a:r>
          </a:p>
          <a:p>
            <a:r>
              <a:rPr lang="ja-JP" altLang="ja-JP" dirty="0"/>
              <a:t> </a:t>
            </a:r>
          </a:p>
          <a:p>
            <a:r>
              <a:rPr lang="ja-JP" altLang="ja-JP" dirty="0"/>
              <a:t>外資系企業もつくばで事業を展開しており、例えば、もともとインドに拠点を持つデジタルソリューション企業のIASYSは、最新技術を活用した製品やソリューションを提供し、技術者や研究者に対しては研究・製品開発領域にも対応しています。 </a:t>
            </a:r>
          </a:p>
          <a:p>
            <a:r>
              <a:rPr lang="ja-JP" altLang="ja-JP" dirty="0"/>
              <a:t>2020年、内閣府は、世界をリードするエコシステムの構築を目指す国家戦略として、茨城県とつくば市を「世界拠点都市」に選定しました。筑波大学や産業技術総合研究所など、つくばに拠点を置く研究施設から350を超えるスタートアップが誕生しています。誕生したスタートアップの一部を紹介すると、遺伝子発現系の革新的な技術を開発した遺伝子治療薬の研究開発メーカー「トキワバイオ」。 ウェアラブルサイボーグ型ロボット「HAL」の研究開発・製造・販売で有名なCYBERDYNE社などが挙げられます。</a:t>
            </a:r>
          </a:p>
        </p:txBody>
      </p:sp>
      <p:sp>
        <p:nvSpPr>
          <p:cNvPr id="4" name="スライド番号プレースホルダー 3"/>
          <p:cNvSpPr>
            <a:spLocks noGrp="1"/>
          </p:cNvSpPr>
          <p:nvPr>
            <p:ph type="sldNum" sz="quarter" idx="10"/>
          </p:nvPr>
        </p:nvSpPr>
        <p:spPr/>
        <p:txBody>
          <a:bodyPr/>
          <a:lstStyle/>
          <a:p>
            <a:fld id="{6201D3AF-90CC-407B-91DE-C17CB1B54D95}" type="slidenum">
              <a:rPr kumimoji="1" lang="ja-JP" altLang="en-US" smtClean="0"/>
              <a:t>5</a:t>
            </a:fld>
            <a:endParaRPr kumimoji="1" lang="ja-JP"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ja-JP" dirty="0"/>
              <a:t>The Tsukuba Life Science Promotion Association, also known as TLSK, is an open innovation platform that was established in 2012 as a basic organization of the Tsukuba International Strategic Zone.  Their aim is to promote collaborative research and development in the life science field within Tsukuba. Ibaraki Prefectural Government is a member of the association and we focus our efforts on finding suitable matches for potential partners for companies looking to conduct joint research and collaborate within the region.  Currently TLSK hosts over 60 members, organizations that range from private sector companies in the pharmaceutical and health care industries such as KYOWA, astellas, Eisai and so forth, as well as academic institutions and local governments.</a:t>
            </a:r>
          </a:p>
        </p:txBody>
      </p:sp>
      <p:sp>
        <p:nvSpPr>
          <p:cNvPr id="4" name="Slide Number Placeholder 3"/>
          <p:cNvSpPr>
            <a:spLocks noGrp="1"/>
          </p:cNvSpPr>
          <p:nvPr>
            <p:ph type="sldNum" sz="quarter" idx="5"/>
          </p:nvPr>
        </p:nvSpPr>
        <p:spPr/>
        <p:txBody>
          <a:bodyPr/>
          <a:lstStyle/>
          <a:p>
            <a:fld id="{6201D3AF-90CC-407B-91DE-C17CB1B54D95}"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lang="ja-JP" altLang="ja-JP" dirty="0"/>
              <a:t>Ibaraki Prefectural Government offers incentives to foreign entrepreneurs or companies based on the following activities:</a:t>
            </a:r>
          </a:p>
          <a:p>
            <a:r>
              <a:rPr lang="ja-JP" altLang="ja-JP" dirty="0"/>
              <a:t>A Joint Research Trial Subsidy with a maximum of 2 million yen, applicable toward labor costs, subcontract costs, supply costs and other expenses related to research and development with local institutes or companies. </a:t>
            </a:r>
          </a:p>
          <a:p>
            <a:r>
              <a:rPr lang="ja-JP" altLang="ja-JP" dirty="0"/>
              <a:t> </a:t>
            </a:r>
          </a:p>
          <a:p>
            <a:r>
              <a:rPr lang="ja-JP" altLang="ja-JP" dirty="0"/>
              <a:t>A Subsidy for the Establishment of a Project Facility based around 3 different categories.</a:t>
            </a:r>
          </a:p>
          <a:p>
            <a:r>
              <a:rPr lang="ja-JP" altLang="ja-JP" dirty="0"/>
              <a:t>The first category, Establishment Expenses Subsidy covers:</a:t>
            </a:r>
          </a:p>
          <a:p>
            <a:r>
              <a:rPr lang="ja-JP" altLang="ja-JP" dirty="0"/>
              <a:t>Marketing research expenses when establishing the corporation.</a:t>
            </a:r>
          </a:p>
          <a:p>
            <a:r>
              <a:rPr lang="ja-JP" altLang="ja-JP" dirty="0"/>
              <a:t>Expenses for every type of registration when establishing the corporation.</a:t>
            </a:r>
          </a:p>
          <a:p>
            <a:r>
              <a:rPr lang="ja-JP" altLang="ja-JP" dirty="0"/>
              <a:t>Expenses to obtain residency. </a:t>
            </a:r>
          </a:p>
          <a:p>
            <a:r>
              <a:rPr lang="ja-JP" altLang="ja-JP" dirty="0"/>
              <a:t>Expenses for translation and interpretation of the above listed.</a:t>
            </a:r>
          </a:p>
          <a:p>
            <a:r>
              <a:rPr lang="ja-JP" altLang="ja-JP" dirty="0"/>
              <a:t>This is allocated to half of the total expenses, or a maximum of 2 million yen, whichever amount is smaller.</a:t>
            </a:r>
          </a:p>
          <a:p>
            <a:r>
              <a:rPr lang="ja-JP" altLang="ja-JP" dirty="0"/>
              <a:t> </a:t>
            </a:r>
          </a:p>
          <a:p>
            <a:r>
              <a:rPr lang="ja-JP" altLang="ja-JP" dirty="0"/>
              <a:t>The second category covers Rental expenses for 12 months after the rental start date allocated to half of the total expenses, or a maximum of 2.4 million yen, whichever amount is smaller. </a:t>
            </a:r>
          </a:p>
          <a:p>
            <a:r>
              <a:rPr lang="ja-JP" altLang="ja-JP" dirty="0"/>
              <a:t> </a:t>
            </a:r>
          </a:p>
          <a:p>
            <a:r>
              <a:rPr lang="ja-JP" altLang="ja-JP" dirty="0"/>
              <a:t>The third category covers R&amp;D Expenses such as labor expenses, subcontract expenses, supplies expenses, depreciation expenses and other related costs allocated to a quarter of the expenses, or a maximum of 2 million yen, whichever is smaller. </a:t>
            </a:r>
          </a:p>
          <a:p>
            <a:r>
              <a:rPr lang="ja-JP" altLang="ja-JP" dirty="0"/>
              <a:t> </a:t>
            </a:r>
          </a:p>
        </p:txBody>
      </p:sp>
      <p:sp>
        <p:nvSpPr>
          <p:cNvPr id="4" name="スライド番号プレースホルダー 3"/>
          <p:cNvSpPr>
            <a:spLocks noGrp="1"/>
          </p:cNvSpPr>
          <p:nvPr>
            <p:ph type="sldNum" sz="quarter" idx="10"/>
          </p:nvPr>
        </p:nvSpPr>
        <p:spPr/>
        <p:txBody>
          <a:bodyPr/>
          <a:lstStyle/>
          <a:p>
            <a:fld id="{6201D3AF-90CC-407B-91DE-C17CB1B54D95}" type="slidenum">
              <a:rPr kumimoji="1" lang="ja-JP" altLang="en-US" smtClean="0"/>
              <a:t>7</a:t>
            </a:fld>
            <a:endParaRPr kumimoji="1" lang="ja-JP"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lang="ja-JP" altLang="ja-JP" dirty="0"/>
              <a:t>The Ibaraki Prefectural Government has a specific network of highly skilled professionals and experts and in the life science and health care industries.  This network enables us to provide excellent business matching support that is tailored to the needs of foreign companies looking to expand into Japan by listening to the technological needs of companies, and subsequently pairing them with the appropriate research institutions and other partners in the prefecture.  </a:t>
            </a:r>
          </a:p>
          <a:p>
            <a:endParaRPr kumimoji="1" lang="ja-JP" altLang="en-US" dirty="0"/>
          </a:p>
        </p:txBody>
      </p:sp>
      <p:sp>
        <p:nvSpPr>
          <p:cNvPr id="4" name="スライド番号プレースホルダー 3"/>
          <p:cNvSpPr>
            <a:spLocks noGrp="1"/>
          </p:cNvSpPr>
          <p:nvPr>
            <p:ph type="sldNum" sz="quarter" idx="10"/>
          </p:nvPr>
        </p:nvSpPr>
        <p:spPr/>
        <p:txBody>
          <a:bodyPr/>
          <a:lstStyle/>
          <a:p>
            <a:fld id="{6201D3AF-90CC-407B-91DE-C17CB1B54D95}"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739775"/>
            <a:ext cx="6577013" cy="3700463"/>
          </a:xfrm>
        </p:spPr>
      </p:sp>
      <p:sp>
        <p:nvSpPr>
          <p:cNvPr id="3" name="ノート プレースホルダー 2"/>
          <p:cNvSpPr>
            <a:spLocks noGrp="1"/>
          </p:cNvSpPr>
          <p:nvPr>
            <p:ph type="body" idx="1"/>
          </p:nvPr>
        </p:nvSpPr>
        <p:spPr/>
        <p:txBody>
          <a:bodyPr/>
          <a:lstStyle/>
          <a:p>
            <a:r>
              <a:rPr lang="ja-JP" altLang="ja-JP" dirty="0"/>
              <a:t>The Ibaraki Prefectural Government has a specific network of highly skilled professionals and experts and in the life science and health care industries.  This network enables us to provide excellent business matching support that is tailored to the needs of foreign companies looking to expand into Japan by listening to the technological needs of companies, and subsequently pairing them with the appropriate research institutions and other partners in the prefecture.  </a:t>
            </a:r>
          </a:p>
        </p:txBody>
      </p:sp>
      <p:sp>
        <p:nvSpPr>
          <p:cNvPr id="4" name="スライド番号プレースホルダー 3"/>
          <p:cNvSpPr>
            <a:spLocks noGrp="1"/>
          </p:cNvSpPr>
          <p:nvPr>
            <p:ph type="sldNum" sz="quarter" idx="10"/>
          </p:nvPr>
        </p:nvSpPr>
        <p:spPr/>
        <p:txBody>
          <a:bodyPr/>
          <a:lstStyle/>
          <a:p>
            <a:fld id="{6201D3AF-90CC-407B-91DE-C17CB1B54D95}" type="slidenum">
              <a:rPr kumimoji="1" lang="ja-JP" altLang="en-US" smtClean="0"/>
              <a:t>9</a:t>
            </a:fld>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09600" y="6356351"/>
            <a:ext cx="2844800" cy="365125"/>
          </a:xfrm>
          <a:prstGeom prst="rect">
            <a:avLst/>
          </a:prstGeom>
        </p:spPr>
        <p:txBody>
          <a:bodyPr/>
          <a:lstStyle/>
          <a:p>
            <a:fld id="{D2FB8045-1ABE-493F-881B-E252EE0BDB05}" type="datetime1">
              <a:rPr kumimoji="1" lang="ja-JP" altLang="en-US" smtClean="0"/>
              <a:t>2022/8/22</a:t>
            </a:fld>
            <a:endParaRPr kumimoji="1" lang="ja-JP" altLang="en-US"/>
          </a:p>
        </p:txBody>
      </p:sp>
      <p:sp>
        <p:nvSpPr>
          <p:cNvPr id="5" name="フッター プレースホルダー 4"/>
          <p:cNvSpPr>
            <a:spLocks noGrp="1"/>
          </p:cNvSpPr>
          <p:nvPr>
            <p:ph type="ftr" sz="quarter" idx="11"/>
          </p:nvPr>
        </p:nvSpPr>
        <p:spPr>
          <a:xfrm>
            <a:off x="4165600" y="6356351"/>
            <a:ext cx="3860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737600" y="6356351"/>
            <a:ext cx="2844800" cy="365125"/>
          </a:xfrm>
          <a:prstGeom prst="rect">
            <a:avLst/>
          </a:prstGeom>
        </p:spPr>
        <p:txBody>
          <a:bodyPr/>
          <a:lstStyle/>
          <a:p>
            <a:fld id="{CC8E7334-BC9D-4ECA-BFE6-41EE97981178}"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スライド番号プレースホルダー 3"/>
          <p:cNvSpPr txBox="1"/>
          <p:nvPr userDrawn="1"/>
        </p:nvSpPr>
        <p:spPr>
          <a:xfrm>
            <a:off x="154432" y="6356351"/>
            <a:ext cx="28448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C8E7334-BC9D-4ECA-BFE6-41EE97981178}" type="slidenum">
              <a:rPr lang="ja-JP" altLang="en-US" smtClean="0"/>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スライド番号プレースホルダー 3"/>
          <p:cNvSpPr txBox="1"/>
          <p:nvPr userDrawn="1"/>
        </p:nvSpPr>
        <p:spPr>
          <a:xfrm>
            <a:off x="154432" y="6356351"/>
            <a:ext cx="28448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C8E7334-BC9D-4ECA-BFE6-41EE97981178}" type="slidenum">
              <a:rPr lang="ja-JP" altLang="en-US" smtClean="0"/>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3"/>
          <p:cNvSpPr>
            <a:spLocks noGrp="1"/>
          </p:cNvSpPr>
          <p:nvPr>
            <p:ph type="sldNum" sz="quarter" idx="12"/>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3"/>
          <p:cNvSpPr>
            <a:spLocks noGrp="1"/>
          </p:cNvSpPr>
          <p:nvPr>
            <p:ph type="sldNum" sz="quarter" idx="4"/>
          </p:nvPr>
        </p:nvSpPr>
        <p:spPr>
          <a:xfrm>
            <a:off x="154432" y="6356351"/>
            <a:ext cx="2844800" cy="365125"/>
          </a:xfrm>
          <a:prstGeom prst="rect">
            <a:avLst/>
          </a:prstGeom>
        </p:spPr>
        <p:txBody>
          <a:bodyPr/>
          <a:lstStyle>
            <a:lvl1pPr algn="l">
              <a:defRPr/>
            </a:lvl1pPr>
          </a:lstStyle>
          <a:p>
            <a:fld id="{CC8E7334-BC9D-4ECA-BFE6-41EE97981178}" type="slidenum">
              <a:rPr lang="ja-JP" altLang="en-US" smtClean="0"/>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2.png"/><Relationship Id="rId10" Type="http://schemas.openxmlformats.org/officeDocument/2006/relationships/image" Target="../media/image8.GIF"/><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9.jpeg"/><Relationship Id="rId2" Type="http://schemas.openxmlformats.org/officeDocument/2006/relationships/audio" Target="../media/media6.mp3"/><Relationship Id="rId16" Type="http://schemas.openxmlformats.org/officeDocument/2006/relationships/image" Target="../media/image25.jpeg"/><Relationship Id="rId1" Type="http://schemas.microsoft.com/office/2007/relationships/media" Target="../media/media6.mp3"/><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2.pn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11.jpeg"/><Relationship Id="rId4" Type="http://schemas.openxmlformats.org/officeDocument/2006/relationships/notesSlide" Target="../notesSlides/notesSlide6.xml"/><Relationship Id="rId9" Type="http://schemas.openxmlformats.org/officeDocument/2006/relationships/image" Target="../media/image18.jpe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p:nvPr/>
        </p:nvSpPr>
        <p:spPr>
          <a:xfrm>
            <a:off x="1114370" y="1477908"/>
            <a:ext cx="5430687" cy="1216882"/>
          </a:xfrm>
          <a:prstGeom prst="rect">
            <a:avLst/>
          </a:prstGeom>
          <a:ln w="6350">
            <a:noFill/>
            <a:prstDash val="sysDot"/>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b="1" dirty="0">
                <a:solidFill>
                  <a:srgbClr val="CC0099"/>
                </a:solidFill>
                <a:latin typeface="Arial" panose="020B0604020202020204" pitchFamily="34" charset="0"/>
                <a:cs typeface="Arial" panose="020B0604020202020204" pitchFamily="34" charset="0"/>
              </a:rPr>
              <a:t>Building a Bridge </a:t>
            </a:r>
            <a:r>
              <a:rPr lang="en-US" altLang="ja-JP" b="1" dirty="0">
                <a:solidFill>
                  <a:schemeClr val="accent1">
                    <a:lumMod val="50000"/>
                  </a:schemeClr>
                </a:solidFill>
                <a:latin typeface="Arial" panose="020B0604020202020204" pitchFamily="34" charset="0"/>
                <a:cs typeface="Arial" panose="020B0604020202020204" pitchFamily="34" charset="0"/>
              </a:rPr>
              <a:t>with International Businesses</a:t>
            </a:r>
            <a:endParaRPr lang="ja-JP" altLang="en-US" b="1" dirty="0">
              <a:solidFill>
                <a:schemeClr val="accent1">
                  <a:lumMod val="50000"/>
                </a:schemeClr>
              </a:solidFill>
              <a:latin typeface="Arial" panose="020B0604020202020204" pitchFamily="34" charset="0"/>
              <a:cs typeface="Arial" panose="020B0604020202020204" pitchFamily="34" charset="0"/>
            </a:endParaRPr>
          </a:p>
        </p:txBody>
      </p:sp>
      <p:pic>
        <p:nvPicPr>
          <p:cNvPr id="12" name="Picture 11" descr="Tsukuba - Wikipedi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6307434" y="14288"/>
            <a:ext cx="5884567" cy="6827837"/>
          </a:xfrm>
          <a:custGeom>
            <a:avLst/>
            <a:gdLst>
              <a:gd name="connsiteX0" fmla="*/ 2161292 w 5884567"/>
              <a:gd name="connsiteY0" fmla="*/ 0 h 6827837"/>
              <a:gd name="connsiteX1" fmla="*/ 5884567 w 5884567"/>
              <a:gd name="connsiteY1" fmla="*/ 0 h 6827837"/>
              <a:gd name="connsiteX2" fmla="*/ 5884567 w 5884567"/>
              <a:gd name="connsiteY2" fmla="*/ 6827837 h 6827837"/>
              <a:gd name="connsiteX3" fmla="*/ 0 w 5884567"/>
              <a:gd name="connsiteY3" fmla="*/ 6827837 h 6827837"/>
            </a:gdLst>
            <a:ahLst/>
            <a:cxnLst>
              <a:cxn ang="0">
                <a:pos x="connsiteX0" y="connsiteY0"/>
              </a:cxn>
              <a:cxn ang="0">
                <a:pos x="connsiteX1" y="connsiteY1"/>
              </a:cxn>
              <a:cxn ang="0">
                <a:pos x="connsiteX2" y="connsiteY2"/>
              </a:cxn>
              <a:cxn ang="0">
                <a:pos x="connsiteX3" y="connsiteY3"/>
              </a:cxn>
            </a:cxnLst>
            <a:rect l="l" t="t" r="r" b="b"/>
            <a:pathLst>
              <a:path w="5884567" h="6827837">
                <a:moveTo>
                  <a:pt x="2161292" y="0"/>
                </a:moveTo>
                <a:lnTo>
                  <a:pt x="5884567" y="0"/>
                </a:lnTo>
                <a:lnTo>
                  <a:pt x="5884567" y="6827837"/>
                </a:lnTo>
                <a:lnTo>
                  <a:pt x="0" y="6827837"/>
                </a:lnTo>
                <a:close/>
              </a:path>
            </a:pathLst>
          </a:custGeom>
          <a:noFill/>
          <a:extLst>
            <a:ext uri="{909E8E84-426E-40DD-AFC4-6F175D3DCCD1}">
              <a14:hiddenFill xmlns:a14="http://schemas.microsoft.com/office/drawing/2010/main">
                <a:solidFill>
                  <a:srgbClr val="FFFFFF"/>
                </a:solidFill>
              </a14:hiddenFill>
            </a:ext>
          </a:extLst>
        </p:spPr>
      </p:pic>
      <p:sp>
        <p:nvSpPr>
          <p:cNvPr id="8" name="タイトル 1"/>
          <p:cNvSpPr txBox="1"/>
          <p:nvPr/>
        </p:nvSpPr>
        <p:spPr>
          <a:xfrm>
            <a:off x="1180947" y="3864606"/>
            <a:ext cx="5742367" cy="1481197"/>
          </a:xfrm>
          <a:prstGeom prst="rect">
            <a:avLst/>
          </a:prstGeom>
          <a:ln w="6350">
            <a:noFill/>
            <a:prstDash val="sysDot"/>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dirty="0">
                <a:solidFill>
                  <a:schemeClr val="accent1">
                    <a:lumMod val="50000"/>
                  </a:schemeClr>
                </a:solidFill>
                <a:latin typeface="Arial" panose="020B0604020202020204" pitchFamily="34" charset="0"/>
                <a:cs typeface="Arial" panose="020B0604020202020204" pitchFamily="34" charset="0"/>
              </a:rPr>
              <a:t>The Ibaraki Prefectural Government is providing </a:t>
            </a:r>
            <a:r>
              <a:rPr lang="en-US" altLang="ja-JP" sz="2800" dirty="0">
                <a:solidFill>
                  <a:srgbClr val="CC0099"/>
                </a:solidFill>
                <a:latin typeface="Arial" panose="020B0604020202020204" pitchFamily="34" charset="0"/>
                <a:cs typeface="Arial" panose="020B0604020202020204" pitchFamily="34" charset="0"/>
              </a:rPr>
              <a:t>business matching support </a:t>
            </a:r>
            <a:r>
              <a:rPr lang="en-US" altLang="ja-JP" sz="2800" dirty="0">
                <a:solidFill>
                  <a:schemeClr val="accent1">
                    <a:lumMod val="50000"/>
                  </a:schemeClr>
                </a:solidFill>
                <a:latin typeface="Arial" panose="020B0604020202020204" pitchFamily="34" charset="0"/>
                <a:cs typeface="Arial" panose="020B0604020202020204" pitchFamily="34" charset="0"/>
              </a:rPr>
              <a:t>and </a:t>
            </a:r>
            <a:r>
              <a:rPr lang="en-US" altLang="ja-JP" sz="2800" dirty="0">
                <a:solidFill>
                  <a:srgbClr val="CC0099"/>
                </a:solidFill>
                <a:latin typeface="Arial" panose="020B0604020202020204" pitchFamily="34" charset="0"/>
                <a:cs typeface="Arial" panose="020B0604020202020204" pitchFamily="34" charset="0"/>
              </a:rPr>
              <a:t>other incentives</a:t>
            </a:r>
            <a:r>
              <a:rPr lang="en-US" altLang="ja-JP" sz="2800" dirty="0">
                <a:solidFill>
                  <a:schemeClr val="accent1">
                    <a:lumMod val="50000"/>
                  </a:schemeClr>
                </a:solidFill>
                <a:latin typeface="Arial" panose="020B0604020202020204" pitchFamily="34" charset="0"/>
                <a:cs typeface="Arial" panose="020B0604020202020204" pitchFamily="34" charset="0"/>
              </a:rPr>
              <a:t> to attract international businesses to Tsukuba City in Ibaraki Prefecture</a:t>
            </a:r>
            <a:endParaRPr lang="en-US" altLang="ja-JP" sz="2800" dirty="0">
              <a:solidFill>
                <a:srgbClr val="E35BC6"/>
              </a:solidFill>
              <a:latin typeface="Arial" panose="020B0604020202020204" pitchFamily="34" charset="0"/>
              <a:cs typeface="Arial" panose="020B0604020202020204" pitchFamily="34" charset="0"/>
            </a:endParaRPr>
          </a:p>
        </p:txBody>
      </p:sp>
      <p:sp>
        <p:nvSpPr>
          <p:cNvPr id="9" name="テキスト ボックス 3"/>
          <p:cNvSpPr txBox="1"/>
          <p:nvPr/>
        </p:nvSpPr>
        <p:spPr>
          <a:xfrm>
            <a:off x="467830" y="6151418"/>
            <a:ext cx="5765937" cy="461665"/>
          </a:xfrm>
          <a:prstGeom prst="rect">
            <a:avLst/>
          </a:prstGeom>
          <a:noFill/>
        </p:spPr>
        <p:txBody>
          <a:bodyPr wrap="none" rtlCol="0">
            <a:spAutoFit/>
          </a:bodyPr>
          <a:lstStyle/>
          <a:p>
            <a:r>
              <a:rPr lang="en-US" altLang="ja-JP" sz="2400" b="1" dirty="0">
                <a:solidFill>
                  <a:schemeClr val="accent1">
                    <a:lumMod val="50000"/>
                  </a:schemeClr>
                </a:solidFill>
                <a:latin typeface="Arial" panose="020B0604020202020204" pitchFamily="34" charset="0"/>
                <a:cs typeface="Arial" panose="020B0604020202020204" pitchFamily="34" charset="0"/>
              </a:rPr>
              <a:t>Make Innovations Happen in Tsukuba!</a:t>
            </a:r>
            <a:endParaRPr lang="ja-JP" alt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13"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1</a:t>
            </a:r>
            <a:endParaRPr lang="ja-JP" altLang="en-US" dirty="0"/>
          </a:p>
        </p:txBody>
      </p:sp>
      <p:pic>
        <p:nvPicPr>
          <p:cNvPr id="4" name="Slide 1">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46735" y="494030"/>
            <a:ext cx="285750" cy="312420"/>
          </a:xfrm>
          <a:prstGeom prst="rect">
            <a:avLst/>
          </a:prstGeom>
        </p:spPr>
      </p:pic>
      <p:grpSp>
        <p:nvGrpSpPr>
          <p:cNvPr id="3" name="Group 2"/>
          <p:cNvGrpSpPr/>
          <p:nvPr/>
        </p:nvGrpSpPr>
        <p:grpSpPr>
          <a:xfrm>
            <a:off x="272347" y="291017"/>
            <a:ext cx="7203776" cy="718635"/>
            <a:chOff x="2560614" y="2101924"/>
            <a:chExt cx="7203776" cy="718635"/>
          </a:xfrm>
        </p:grpSpPr>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0614" y="2101924"/>
              <a:ext cx="718635" cy="718635"/>
            </a:xfrm>
            <a:prstGeom prst="rect">
              <a:avLst/>
            </a:prstGeom>
          </p:spPr>
        </p:pic>
        <p:sp>
          <p:nvSpPr>
            <p:cNvPr id="11" name="サブタイトル 2"/>
            <p:cNvSpPr txBox="1"/>
            <p:nvPr/>
          </p:nvSpPr>
          <p:spPr>
            <a:xfrm>
              <a:off x="3412253" y="2171454"/>
              <a:ext cx="6352137" cy="58260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en-US" altLang="ja-JP" dirty="0">
                  <a:solidFill>
                    <a:schemeClr val="accent1">
                      <a:lumMod val="50000"/>
                    </a:schemeClr>
                  </a:solidFill>
                  <a:latin typeface="Arial" panose="020B0604020202020204" pitchFamily="34" charset="0"/>
                  <a:ea typeface="Arial Unicode MS" panose="020B0604020202020204" pitchFamily="50" charset="-128"/>
                  <a:cs typeface="Arial" panose="020B0604020202020204" pitchFamily="34" charset="0"/>
                </a:rPr>
                <a:t>Ibaraki Prefectural Government</a:t>
              </a:r>
              <a:endParaRPr lang="ja-JP" altLang="en-US" dirty="0">
                <a:solidFill>
                  <a:schemeClr val="accent1">
                    <a:lumMod val="50000"/>
                  </a:schemeClr>
                </a:solidFill>
                <a:latin typeface="Arial" panose="020B0604020202020204" pitchFamily="34" charset="0"/>
                <a:ea typeface="Arial Unicode MS" panose="020B0604020202020204" pitchFamily="50" charset="-128"/>
                <a:cs typeface="Arial" panose="020B0604020202020204" pitchFamily="34" charset="0"/>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77281" y="1093476"/>
            <a:ext cx="11821885" cy="1603672"/>
          </a:xfrm>
          <a:prstGeom prst="roundRect">
            <a:avLst>
              <a:gd name="adj" fmla="val 2778"/>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latin typeface="Arial" panose="020B0604020202020204" pitchFamily="34" charset="0"/>
              <a:cs typeface="Arial" panose="020B0604020202020204" pitchFamily="34" charset="0"/>
            </a:endParaRPr>
          </a:p>
        </p:txBody>
      </p:sp>
      <p:sp>
        <p:nvSpPr>
          <p:cNvPr id="17" name="角丸四角形 9"/>
          <p:cNvSpPr/>
          <p:nvPr/>
        </p:nvSpPr>
        <p:spPr>
          <a:xfrm>
            <a:off x="177280" y="2906316"/>
            <a:ext cx="11821885" cy="1319202"/>
          </a:xfrm>
          <a:prstGeom prst="roundRect">
            <a:avLst>
              <a:gd name="adj" fmla="val 2778"/>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latin typeface="Arial" panose="020B0604020202020204" pitchFamily="34" charset="0"/>
              <a:cs typeface="Arial" panose="020B0604020202020204" pitchFamily="34" charset="0"/>
            </a:endParaRPr>
          </a:p>
        </p:txBody>
      </p:sp>
      <p:sp>
        <p:nvSpPr>
          <p:cNvPr id="5" name="タイトル 10"/>
          <p:cNvSpPr txBox="1"/>
          <p:nvPr/>
        </p:nvSpPr>
        <p:spPr>
          <a:xfrm>
            <a:off x="351692" y="195118"/>
            <a:ext cx="9215116" cy="562074"/>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b="1" dirty="0">
                <a:solidFill>
                  <a:schemeClr val="accent1">
                    <a:lumMod val="50000"/>
                  </a:schemeClr>
                </a:solidFill>
                <a:latin typeface="Arial" panose="020B0604020202020204" pitchFamily="34" charset="0"/>
                <a:cs typeface="Arial" panose="020B0604020202020204" pitchFamily="34" charset="0"/>
              </a:rPr>
              <a:t>In Conclusion</a:t>
            </a:r>
            <a:endParaRPr lang="ja-JP" altLang="en-US" sz="3200" b="1" dirty="0">
              <a:solidFill>
                <a:schemeClr val="accent1">
                  <a:lumMod val="50000"/>
                </a:schemeClr>
              </a:solidFill>
              <a:latin typeface="Arial" panose="020B0604020202020204" pitchFamily="34" charset="0"/>
              <a:cs typeface="Arial" panose="020B0604020202020204" pitchFamily="34" charset="0"/>
            </a:endParaRPr>
          </a:p>
        </p:txBody>
      </p:sp>
      <p:sp>
        <p:nvSpPr>
          <p:cNvPr id="11" name="正方形/長方形 10"/>
          <p:cNvSpPr/>
          <p:nvPr/>
        </p:nvSpPr>
        <p:spPr>
          <a:xfrm>
            <a:off x="242594" y="799143"/>
            <a:ext cx="11868541" cy="1856919"/>
          </a:xfrm>
          <a:prstGeom prst="rect">
            <a:avLst/>
          </a:prstGeom>
        </p:spPr>
        <p:txBody>
          <a:bodyPr wrap="square">
            <a:spAutoFit/>
          </a:bodyPr>
          <a:lstStyle/>
          <a:p>
            <a:pPr>
              <a:lnSpc>
                <a:spcPts val="2000"/>
              </a:lnSpc>
              <a:spcBef>
                <a:spcPct val="0"/>
              </a:spcBef>
            </a:pPr>
            <a:endParaRPr lang="en-US" altLang="ja-JP" sz="2800" dirty="0">
              <a:solidFill>
                <a:srgbClr val="CC0099"/>
              </a:solidFill>
              <a:latin typeface="Arial" panose="020B0604020202020204" pitchFamily="34" charset="0"/>
              <a:cs typeface="Arial" panose="020B0604020202020204" pitchFamily="34" charset="0"/>
            </a:endParaRPr>
          </a:p>
          <a:p>
            <a:pPr marL="285750" indent="-285750">
              <a:spcBef>
                <a:spcPct val="0"/>
              </a:spcBef>
              <a:buClr>
                <a:srgbClr val="CC0099"/>
              </a:buClr>
              <a:buFont typeface="Wingdings" panose="05000000000000000000" pitchFamily="2" charset="2"/>
              <a:buChar char="Ø"/>
            </a:pPr>
            <a:r>
              <a:rPr lang="en-US" altLang="ja-JP" sz="2200" b="1" dirty="0">
                <a:solidFill>
                  <a:schemeClr val="accent1">
                    <a:lumMod val="50000"/>
                  </a:schemeClr>
                </a:solidFill>
                <a:latin typeface="Arial" panose="020B0604020202020204" pitchFamily="34" charset="0"/>
                <a:cs typeface="Arial" panose="020B0604020202020204" pitchFamily="34" charset="0"/>
              </a:rPr>
              <a:t>Ibaraki Prefecture has a wide network of research institutions and private companies</a:t>
            </a:r>
          </a:p>
          <a:p>
            <a:pPr>
              <a:spcBef>
                <a:spcPts val="1200"/>
              </a:spcBef>
              <a:buClr>
                <a:srgbClr val="CC0099"/>
              </a:buClr>
            </a:pPr>
            <a:r>
              <a:rPr lang="en-US" altLang="ja-JP" sz="2200" b="1" dirty="0">
                <a:solidFill>
                  <a:schemeClr val="accent1">
                    <a:lumMod val="50000"/>
                  </a:schemeClr>
                </a:solidFill>
                <a:latin typeface="Arial" panose="020B0604020202020204" pitchFamily="34" charset="0"/>
                <a:cs typeface="Arial" panose="020B0604020202020204" pitchFamily="34" charset="0"/>
              </a:rPr>
              <a:t>     </a:t>
            </a:r>
            <a:r>
              <a:rPr lang="en-US" altLang="ja-JP" sz="2200" dirty="0">
                <a:solidFill>
                  <a:schemeClr val="tx1">
                    <a:lumMod val="75000"/>
                    <a:lumOff val="25000"/>
                  </a:schemeClr>
                </a:solidFill>
                <a:latin typeface="Arial" panose="020B0604020202020204" pitchFamily="34" charset="0"/>
                <a:cs typeface="Arial" panose="020B0604020202020204" pitchFamily="34" charset="0"/>
              </a:rPr>
              <a:t>We are able to give support to global R&amp;D companies focusing on the life science field and  </a:t>
            </a:r>
          </a:p>
          <a:p>
            <a:pPr>
              <a:spcBef>
                <a:spcPct val="0"/>
              </a:spcBef>
              <a:buClr>
                <a:srgbClr val="CC0099"/>
              </a:buClr>
            </a:pPr>
            <a:r>
              <a:rPr lang="en-US" altLang="ja-JP" sz="2200" dirty="0">
                <a:solidFill>
                  <a:schemeClr val="tx1">
                    <a:lumMod val="75000"/>
                    <a:lumOff val="25000"/>
                  </a:schemeClr>
                </a:solidFill>
                <a:latin typeface="Arial" panose="020B0604020202020204" pitchFamily="34" charset="0"/>
                <a:cs typeface="Arial" panose="020B0604020202020204" pitchFamily="34" charset="0"/>
              </a:rPr>
              <a:t>     firms aiming for high growth using innovative technologies such as </a:t>
            </a:r>
            <a:r>
              <a:rPr lang="en-US" altLang="ja-JP" sz="2200" dirty="0" err="1">
                <a:solidFill>
                  <a:schemeClr val="tx1">
                    <a:lumMod val="75000"/>
                    <a:lumOff val="25000"/>
                  </a:schemeClr>
                </a:solidFill>
                <a:latin typeface="Arial" panose="020B0604020202020204" pitchFamily="34" charset="0"/>
                <a:cs typeface="Arial" panose="020B0604020202020204" pitchFamily="34" charset="0"/>
              </a:rPr>
              <a:t>IoT</a:t>
            </a:r>
            <a:r>
              <a:rPr lang="en-US" altLang="ja-JP" sz="2200" dirty="0">
                <a:solidFill>
                  <a:schemeClr val="tx1">
                    <a:lumMod val="75000"/>
                    <a:lumOff val="25000"/>
                  </a:schemeClr>
                </a:solidFill>
                <a:latin typeface="Arial" panose="020B0604020202020204" pitchFamily="34" charset="0"/>
                <a:cs typeface="Arial" panose="020B0604020202020204" pitchFamily="34" charset="0"/>
              </a:rPr>
              <a:t> &amp; robotics also   </a:t>
            </a:r>
          </a:p>
          <a:p>
            <a:pPr>
              <a:spcBef>
                <a:spcPct val="0"/>
              </a:spcBef>
              <a:buClr>
                <a:srgbClr val="CC0099"/>
              </a:buClr>
            </a:pPr>
            <a:r>
              <a:rPr lang="en-US" altLang="ja-JP" sz="2200" dirty="0">
                <a:solidFill>
                  <a:schemeClr val="tx1">
                    <a:lumMod val="75000"/>
                    <a:lumOff val="25000"/>
                  </a:schemeClr>
                </a:solidFill>
                <a:latin typeface="Arial" panose="020B0604020202020204" pitchFamily="34" charset="0"/>
                <a:cs typeface="Arial" panose="020B0604020202020204" pitchFamily="34" charset="0"/>
              </a:rPr>
              <a:t>     related in healthcare industries. </a:t>
            </a:r>
            <a:endParaRPr lang="en-US" altLang="ja-JP" sz="2200" dirty="0">
              <a:solidFill>
                <a:srgbClr val="CC0099"/>
              </a:solidFill>
              <a:latin typeface="Arial" panose="020B0604020202020204" pitchFamily="34" charset="0"/>
              <a:cs typeface="Arial" panose="020B0604020202020204" pitchFamily="34" charset="0"/>
            </a:endParaRPr>
          </a:p>
        </p:txBody>
      </p:sp>
      <p:cxnSp>
        <p:nvCxnSpPr>
          <p:cNvPr id="14" name="直線コネクタ 13"/>
          <p:cNvCxnSpPr/>
          <p:nvPr/>
        </p:nvCxnSpPr>
        <p:spPr>
          <a:xfrm flipV="1">
            <a:off x="0" y="934838"/>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正方形/長方形 10"/>
          <p:cNvSpPr/>
          <p:nvPr/>
        </p:nvSpPr>
        <p:spPr>
          <a:xfrm>
            <a:off x="254134" y="2932855"/>
            <a:ext cx="11745031" cy="1292662"/>
          </a:xfrm>
          <a:prstGeom prst="rect">
            <a:avLst/>
          </a:prstGeom>
        </p:spPr>
        <p:txBody>
          <a:bodyPr wrap="square">
            <a:spAutoFit/>
          </a:bodyPr>
          <a:lstStyle/>
          <a:p>
            <a:pPr marL="285750" indent="-285750">
              <a:spcBef>
                <a:spcPct val="0"/>
              </a:spcBef>
              <a:buClr>
                <a:srgbClr val="CC0099"/>
              </a:buClr>
              <a:buFont typeface="Wingdings" panose="05000000000000000000" pitchFamily="2" charset="2"/>
              <a:buChar char="Ø"/>
            </a:pPr>
            <a:r>
              <a:rPr lang="en-US" altLang="ja-JP" sz="2200" b="1" dirty="0">
                <a:solidFill>
                  <a:schemeClr val="accent1">
                    <a:lumMod val="50000"/>
                  </a:schemeClr>
                </a:solidFill>
                <a:latin typeface="Arial" panose="020B0604020202020204" pitchFamily="34" charset="0"/>
                <a:cs typeface="Arial" panose="020B0604020202020204" pitchFamily="34" charset="0"/>
              </a:rPr>
              <a:t>Business matchmaking support and various incentives for international companies</a:t>
            </a:r>
          </a:p>
          <a:p>
            <a:pPr lvl="1">
              <a:spcBef>
                <a:spcPts val="1200"/>
              </a:spcBef>
            </a:pPr>
            <a:r>
              <a:rPr lang="en-US" altLang="ja-JP" sz="2200" dirty="0">
                <a:solidFill>
                  <a:schemeClr val="tx1">
                    <a:lumMod val="75000"/>
                    <a:lumOff val="25000"/>
                  </a:schemeClr>
                </a:solidFill>
                <a:latin typeface="Arial" panose="020B0604020202020204" pitchFamily="34" charset="0"/>
                <a:cs typeface="Arial" panose="020B0604020202020204" pitchFamily="34" charset="0"/>
              </a:rPr>
              <a:t>We can offer financial incentives, business matching support and access to incubation facilities already established in Ibaraki Prefecture</a:t>
            </a:r>
            <a:r>
              <a:rPr lang="en-US" altLang="ja-JP" sz="2400" dirty="0">
                <a:solidFill>
                  <a:schemeClr val="tx1">
                    <a:lumMod val="75000"/>
                    <a:lumOff val="25000"/>
                  </a:schemeClr>
                </a:solidFill>
                <a:latin typeface="Arial" panose="020B0604020202020204" pitchFamily="34" charset="0"/>
                <a:cs typeface="Arial" panose="020B0604020202020204" pitchFamily="34" charset="0"/>
              </a:rPr>
              <a:t>. </a:t>
            </a:r>
          </a:p>
        </p:txBody>
      </p:sp>
      <p:grpSp>
        <p:nvGrpSpPr>
          <p:cNvPr id="8" name="グループ化 7"/>
          <p:cNvGrpSpPr/>
          <p:nvPr/>
        </p:nvGrpSpPr>
        <p:grpSpPr>
          <a:xfrm>
            <a:off x="2055797" y="4616920"/>
            <a:ext cx="9689734" cy="1888741"/>
            <a:chOff x="509630" y="4616920"/>
            <a:chExt cx="9689734" cy="1888741"/>
          </a:xfrm>
        </p:grpSpPr>
        <p:sp>
          <p:nvSpPr>
            <p:cNvPr id="4" name="テキスト ボックス 3"/>
            <p:cNvSpPr txBox="1"/>
            <p:nvPr/>
          </p:nvSpPr>
          <p:spPr>
            <a:xfrm>
              <a:off x="3225337" y="4751335"/>
              <a:ext cx="6974027" cy="1754326"/>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Please feel free to contact:</a:t>
              </a:r>
            </a:p>
            <a:p>
              <a:r>
                <a:rPr lang="en-GB" altLang="ja-JP" b="1" dirty="0">
                  <a:latin typeface="Arial" panose="020B0604020202020204" pitchFamily="34" charset="0"/>
                  <a:cs typeface="Arial" panose="020B0604020202020204" pitchFamily="34" charset="0"/>
                </a:rPr>
                <a:t>International Public Relations Team,</a:t>
              </a:r>
              <a:br>
                <a:rPr lang="en-GB" altLang="ja-JP" b="1" dirty="0">
                  <a:latin typeface="Arial" panose="020B0604020202020204" pitchFamily="34" charset="0"/>
                  <a:cs typeface="Arial" panose="020B0604020202020204" pitchFamily="34" charset="0"/>
                </a:rPr>
              </a:br>
              <a:r>
                <a:rPr lang="en-GB" altLang="ja-JP" b="1" dirty="0">
                  <a:latin typeface="Arial" panose="020B0604020202020204" pitchFamily="34" charset="0"/>
                  <a:cs typeface="Arial" panose="020B0604020202020204" pitchFamily="34" charset="0"/>
                </a:rPr>
                <a:t>Department of Business Strategy, Ibaraki Prefecture</a:t>
              </a:r>
            </a:p>
            <a:p>
              <a:r>
                <a:rPr lang="en-GB" altLang="ja-JP" dirty="0">
                  <a:latin typeface="Arial" panose="020B0604020202020204" pitchFamily="34" charset="0"/>
                  <a:cs typeface="Arial" panose="020B0604020202020204" pitchFamily="34" charset="0"/>
                </a:rPr>
                <a:t>978-6 </a:t>
              </a:r>
              <a:r>
                <a:rPr lang="en-GB" altLang="ja-JP" dirty="0" err="1">
                  <a:latin typeface="Arial" panose="020B0604020202020204" pitchFamily="34" charset="0"/>
                  <a:cs typeface="Arial" panose="020B0604020202020204" pitchFamily="34" charset="0"/>
                </a:rPr>
                <a:t>Kasahara-cho</a:t>
              </a:r>
              <a:r>
                <a:rPr lang="en-GB" altLang="ja-JP" dirty="0">
                  <a:latin typeface="Arial" panose="020B0604020202020204" pitchFamily="34" charset="0"/>
                  <a:cs typeface="Arial" panose="020B0604020202020204" pitchFamily="34" charset="0"/>
                </a:rPr>
                <a:t>, Mito city, Ibaraki prefecture, Japan 310-8555</a:t>
              </a:r>
              <a:br>
                <a:rPr lang="en-GB" altLang="ja-JP" dirty="0">
                  <a:latin typeface="Arial" panose="020B0604020202020204" pitchFamily="34" charset="0"/>
                  <a:cs typeface="Arial" panose="020B0604020202020204" pitchFamily="34" charset="0"/>
                </a:rPr>
              </a:br>
              <a:r>
                <a:rPr lang="en-GB" altLang="ja-JP" dirty="0">
                  <a:latin typeface="Arial" panose="020B0604020202020204" pitchFamily="34" charset="0"/>
                  <a:cs typeface="Arial" panose="020B0604020202020204" pitchFamily="34" charset="0"/>
                </a:rPr>
                <a:t>Phone: +81 29 301 2858</a:t>
              </a:r>
            </a:p>
            <a:p>
              <a:r>
                <a:rPr kumimoji="1" lang="en-US" altLang="ja-JP" dirty="0">
                  <a:latin typeface="Arial" panose="020B0604020202020204" pitchFamily="34" charset="0"/>
                  <a:cs typeface="Arial" panose="020B0604020202020204" pitchFamily="34" charset="0"/>
                </a:rPr>
                <a:t>Email: </a:t>
              </a:r>
              <a:r>
                <a:rPr lang="en-GB" altLang="ja-JP" dirty="0">
                  <a:latin typeface="Arial" panose="020B0604020202020204" pitchFamily="34" charset="0"/>
                  <a:cs typeface="Arial" panose="020B0604020202020204" pitchFamily="34" charset="0"/>
                </a:rPr>
                <a:t>invest@pref.ibaraki.lg.jp</a:t>
              </a:r>
              <a:endParaRPr kumimoji="1" lang="ja-JP" altLang="en-US" dirty="0">
                <a:latin typeface="Arial" panose="020B0604020202020204" pitchFamily="34" charset="0"/>
                <a:cs typeface="Arial" panose="020B0604020202020204" pitchFamily="34" charset="0"/>
              </a:endParaRPr>
            </a:p>
          </p:txBody>
        </p:sp>
        <p:grpSp>
          <p:nvGrpSpPr>
            <p:cNvPr id="7" name="グループ化 6"/>
            <p:cNvGrpSpPr/>
            <p:nvPr/>
          </p:nvGrpSpPr>
          <p:grpSpPr>
            <a:xfrm>
              <a:off x="509630" y="4616920"/>
              <a:ext cx="2308385" cy="1879167"/>
              <a:chOff x="509630" y="4616920"/>
              <a:chExt cx="2308385" cy="1879167"/>
            </a:xfrm>
          </p:grpSpPr>
          <p:pic>
            <p:nvPicPr>
              <p:cNvPr id="3" name="図 2"/>
              <p:cNvPicPr>
                <a:picLocks noChangeAspect="1"/>
              </p:cNvPicPr>
              <p:nvPr/>
            </p:nvPicPr>
            <p:blipFill>
              <a:blip r:embed="rId5"/>
              <a:stretch>
                <a:fillRect/>
              </a:stretch>
            </p:blipFill>
            <p:spPr>
              <a:xfrm>
                <a:off x="700022" y="4616920"/>
                <a:ext cx="1927601" cy="1723763"/>
              </a:xfrm>
              <a:prstGeom prst="rect">
                <a:avLst/>
              </a:prstGeom>
            </p:spPr>
          </p:pic>
          <p:sp>
            <p:nvSpPr>
              <p:cNvPr id="6" name="テキスト ボックス 5"/>
              <p:cNvSpPr txBox="1"/>
              <p:nvPr/>
            </p:nvSpPr>
            <p:spPr>
              <a:xfrm>
                <a:off x="509630" y="6219088"/>
                <a:ext cx="2308385"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Ibaraki Prefectural Government</a:t>
                </a:r>
                <a:endParaRPr kumimoji="1" lang="ja-JP" altLang="en-US" sz="1200" dirty="0">
                  <a:latin typeface="Arial" panose="020B0604020202020204" pitchFamily="34" charset="0"/>
                  <a:cs typeface="Arial" panose="020B0604020202020204" pitchFamily="34" charset="0"/>
                </a:endParaRPr>
              </a:p>
            </p:txBody>
          </p:sp>
        </p:grpSp>
      </p:grpSp>
      <p:sp>
        <p:nvSpPr>
          <p:cNvPr id="19"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10</a:t>
            </a:r>
            <a:endParaRPr lang="ja-JP" altLang="en-US" dirty="0"/>
          </a:p>
        </p:txBody>
      </p:sp>
      <p:pic>
        <p:nvPicPr>
          <p:cNvPr id="9" name="Slide 1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9956165" y="194945"/>
            <a:ext cx="428625" cy="341630"/>
          </a:xfrm>
          <a:prstGeom prst="rect">
            <a:avLst/>
          </a:prstGeom>
        </p:spPr>
      </p:pic>
      <p:grpSp>
        <p:nvGrpSpPr>
          <p:cNvPr id="27" name="グループ化 26"/>
          <p:cNvGrpSpPr/>
          <p:nvPr/>
        </p:nvGrpSpPr>
        <p:grpSpPr>
          <a:xfrm>
            <a:off x="9622683" y="168534"/>
            <a:ext cx="2630277" cy="463828"/>
            <a:chOff x="9573915" y="303916"/>
            <a:chExt cx="2630277" cy="463828"/>
          </a:xfrm>
        </p:grpSpPr>
        <p:pic>
          <p:nvPicPr>
            <p:cNvPr id="28" name="図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29"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0"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Tree>
  </p:cSld>
  <p:clrMapOvr>
    <a:masterClrMapping/>
  </p:clrMapOvr>
  <p:transition advClick="0" advTm="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6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2R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63480" y="171450"/>
            <a:ext cx="321310" cy="349250"/>
          </a:xfrm>
          <a:prstGeom prst="rect">
            <a:avLst/>
          </a:prstGeom>
        </p:spPr>
      </p:pic>
      <p:sp>
        <p:nvSpPr>
          <p:cNvPr id="4" name="テキスト ボックス 3"/>
          <p:cNvSpPr txBox="1"/>
          <p:nvPr/>
        </p:nvSpPr>
        <p:spPr>
          <a:xfrm>
            <a:off x="161925" y="171532"/>
            <a:ext cx="7569701" cy="584775"/>
          </a:xfrm>
          <a:prstGeom prst="rect">
            <a:avLst/>
          </a:prstGeom>
          <a:noFill/>
        </p:spPr>
        <p:txBody>
          <a:bodyPr wrap="none" rtlCol="0">
            <a:spAutoFit/>
          </a:bodyPr>
          <a:lstStyle/>
          <a:p>
            <a:r>
              <a:rPr lang="en-US" altLang="ja-JP" sz="3200" b="1" dirty="0">
                <a:solidFill>
                  <a:schemeClr val="accent1">
                    <a:lumMod val="50000"/>
                  </a:schemeClr>
                </a:solidFill>
                <a:latin typeface="Arial" panose="020B0604020202020204" pitchFamily="34" charset="0"/>
                <a:cs typeface="Arial" panose="020B0604020202020204" pitchFamily="34" charset="0"/>
              </a:rPr>
              <a:t>Make Innovations Happen in Tsukuba!</a:t>
            </a:r>
            <a:endParaRPr lang="ja-JP" altLang="en-US" sz="3200" b="1" dirty="0">
              <a:solidFill>
                <a:schemeClr val="accent1">
                  <a:lumMod val="50000"/>
                </a:schemeClr>
              </a:solidFill>
              <a:latin typeface="Arial" panose="020B0604020202020204" pitchFamily="34" charset="0"/>
              <a:cs typeface="Arial" panose="020B0604020202020204" pitchFamily="34" charset="0"/>
            </a:endParaRPr>
          </a:p>
        </p:txBody>
      </p:sp>
      <p:sp>
        <p:nvSpPr>
          <p:cNvPr id="7" name="角丸四角形 6"/>
          <p:cNvSpPr/>
          <p:nvPr/>
        </p:nvSpPr>
        <p:spPr>
          <a:xfrm>
            <a:off x="307617" y="969725"/>
            <a:ext cx="11513083" cy="1109538"/>
          </a:xfrm>
          <a:prstGeom prst="roundRect">
            <a:avLst/>
          </a:prstGeom>
          <a:ln w="190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dirty="0"/>
          </a:p>
        </p:txBody>
      </p:sp>
      <p:sp>
        <p:nvSpPr>
          <p:cNvPr id="9" name="テキスト ボックス 8"/>
          <p:cNvSpPr txBox="1"/>
          <p:nvPr/>
        </p:nvSpPr>
        <p:spPr>
          <a:xfrm>
            <a:off x="450601" y="1172123"/>
            <a:ext cx="10873282" cy="400110"/>
          </a:xfrm>
          <a:prstGeom prst="rect">
            <a:avLst/>
          </a:prstGeom>
          <a:noFill/>
        </p:spPr>
        <p:txBody>
          <a:bodyPr wrap="square" rtlCol="0">
            <a:spAutoFit/>
          </a:bodyPr>
          <a:lstStyle/>
          <a:p>
            <a:pPr marL="342900" indent="-342900">
              <a:buClr>
                <a:srgbClr val="CC0099"/>
              </a:buClr>
              <a:buSzPct val="80000"/>
              <a:buFont typeface="Wingdings" panose="05000000000000000000" pitchFamily="2" charset="2"/>
              <a:buChar char="l"/>
            </a:pPr>
            <a:r>
              <a:rPr lang="en-US" altLang="ja-JP" sz="2000" dirty="0">
                <a:solidFill>
                  <a:schemeClr val="tx1">
                    <a:lumMod val="75000"/>
                    <a:lumOff val="25000"/>
                  </a:schemeClr>
                </a:solidFill>
                <a:latin typeface="Arial" panose="020B0604020202020204" pitchFamily="34" charset="0"/>
                <a:cs typeface="Arial" panose="020B0604020202020204" pitchFamily="34" charset="0"/>
              </a:rPr>
              <a:t>Foreign R&amp;D companies focusing on the life science field</a:t>
            </a:r>
          </a:p>
        </p:txBody>
      </p:sp>
      <p:sp>
        <p:nvSpPr>
          <p:cNvPr id="13" name="角丸四角形 12"/>
          <p:cNvSpPr/>
          <p:nvPr/>
        </p:nvSpPr>
        <p:spPr>
          <a:xfrm>
            <a:off x="307618" y="6091745"/>
            <a:ext cx="11513082" cy="578119"/>
          </a:xfrm>
          <a:prstGeom prst="round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p:cNvSpPr txBox="1"/>
          <p:nvPr/>
        </p:nvSpPr>
        <p:spPr>
          <a:xfrm>
            <a:off x="433172" y="6041406"/>
            <a:ext cx="11049477" cy="573870"/>
          </a:xfrm>
          <a:prstGeom prst="rect">
            <a:avLst/>
          </a:prstGeom>
          <a:noFill/>
        </p:spPr>
        <p:txBody>
          <a:bodyPr wrap="square" rtlCol="0">
            <a:spAutoFit/>
          </a:bodyPr>
          <a:lstStyle/>
          <a:p>
            <a:r>
              <a:rPr lang="en-US" altLang="ja-JP" sz="2000" b="1" dirty="0">
                <a:solidFill>
                  <a:srgbClr val="CC0099"/>
                </a:solidFill>
                <a:latin typeface="Arial" panose="020B0604020202020204" pitchFamily="34" charset="0"/>
                <a:cs typeface="Arial" panose="020B0604020202020204" pitchFamily="34" charset="0"/>
              </a:rPr>
              <a:t>If your company is considering expanding into Japan, please get in touch to explore the range of incentives and business matching support offered in Ibaraki</a:t>
            </a:r>
          </a:p>
        </p:txBody>
      </p:sp>
      <p:sp>
        <p:nvSpPr>
          <p:cNvPr id="24" name="テキスト ボックス 23"/>
          <p:cNvSpPr txBox="1"/>
          <p:nvPr/>
        </p:nvSpPr>
        <p:spPr>
          <a:xfrm>
            <a:off x="588437" y="701836"/>
            <a:ext cx="4249570" cy="523220"/>
          </a:xfrm>
          <a:prstGeom prst="rect">
            <a:avLst/>
          </a:prstGeom>
          <a:solidFill>
            <a:schemeClr val="bg1"/>
          </a:solidFill>
        </p:spPr>
        <p:txBody>
          <a:bodyPr wrap="square" rtlCol="0">
            <a:spAutoFit/>
          </a:bodyPr>
          <a:lstStyle/>
          <a:p>
            <a:r>
              <a:rPr lang="en-US" altLang="ja-JP" sz="2800" b="1" dirty="0">
                <a:solidFill>
                  <a:srgbClr val="CC0099"/>
                </a:solidFill>
              </a:rPr>
              <a:t>What Tsukuba is Targeting:</a:t>
            </a:r>
            <a:endParaRPr lang="ja-JP" altLang="en-US" sz="2800" b="1" dirty="0">
              <a:solidFill>
                <a:srgbClr val="CC0099"/>
              </a:solidFill>
              <a:highlight>
                <a:srgbClr val="FFFF00"/>
              </a:highlight>
            </a:endParaRPr>
          </a:p>
        </p:txBody>
      </p:sp>
      <p:cxnSp>
        <p:nvCxnSpPr>
          <p:cNvPr id="14" name="直線コネクタ 13"/>
          <p:cNvCxnSpPr/>
          <p:nvPr/>
        </p:nvCxnSpPr>
        <p:spPr>
          <a:xfrm flipV="1">
            <a:off x="-14025" y="763388"/>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58492" y="1555186"/>
            <a:ext cx="11362207" cy="400110"/>
          </a:xfrm>
          <a:prstGeom prst="rect">
            <a:avLst/>
          </a:prstGeom>
          <a:noFill/>
        </p:spPr>
        <p:txBody>
          <a:bodyPr wrap="square" rtlCol="0">
            <a:spAutoFit/>
          </a:bodyPr>
          <a:lstStyle/>
          <a:p>
            <a:pPr marL="342900" indent="-342900">
              <a:buClr>
                <a:srgbClr val="CC0099"/>
              </a:buClr>
              <a:buSzPct val="80000"/>
              <a:buFont typeface="Wingdings" panose="05000000000000000000" pitchFamily="2" charset="2"/>
              <a:buChar char="l"/>
            </a:pPr>
            <a:r>
              <a:rPr lang="en-US" altLang="ja-JP" sz="2000" dirty="0">
                <a:solidFill>
                  <a:schemeClr val="tx1">
                    <a:lumMod val="75000"/>
                    <a:lumOff val="25000"/>
                  </a:schemeClr>
                </a:solidFill>
                <a:latin typeface="Arial" panose="020B0604020202020204" pitchFamily="34" charset="0"/>
                <a:cs typeface="Arial" panose="020B0604020202020204" pitchFamily="34" charset="0"/>
              </a:rPr>
              <a:t>Foreign companies aiming for high growth using innovative technologies such as IoT &amp; robotics</a:t>
            </a:r>
          </a:p>
        </p:txBody>
      </p:sp>
      <p:sp>
        <p:nvSpPr>
          <p:cNvPr id="23" name="角丸四角形 6"/>
          <p:cNvSpPr/>
          <p:nvPr/>
        </p:nvSpPr>
        <p:spPr>
          <a:xfrm>
            <a:off x="307617" y="2303721"/>
            <a:ext cx="11513083" cy="2132959"/>
          </a:xfrm>
          <a:prstGeom prst="roundRect">
            <a:avLst/>
          </a:prstGeom>
          <a:ln w="190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dirty="0"/>
          </a:p>
        </p:txBody>
      </p:sp>
      <p:sp>
        <p:nvSpPr>
          <p:cNvPr id="5" name="テキスト ボックス 4"/>
          <p:cNvSpPr txBox="1"/>
          <p:nvPr/>
        </p:nvSpPr>
        <p:spPr>
          <a:xfrm>
            <a:off x="433173" y="3470940"/>
            <a:ext cx="11387526" cy="1015663"/>
          </a:xfrm>
          <a:prstGeom prst="rect">
            <a:avLst/>
          </a:prstGeom>
          <a:noFill/>
        </p:spPr>
        <p:txBody>
          <a:bodyPr wrap="square" rtlCol="0">
            <a:spAutoFit/>
          </a:bodyPr>
          <a:lstStyle/>
          <a:p>
            <a:pPr marL="342900" indent="-342900">
              <a:buFont typeface="Wingdings" panose="05000000000000000000" pitchFamily="2" charset="2"/>
              <a:buChar char="ü"/>
            </a:pPr>
            <a:r>
              <a:rPr lang="en-US" altLang="ja-JP" sz="2000" b="1" dirty="0">
                <a:solidFill>
                  <a:schemeClr val="accent1">
                    <a:lumMod val="50000"/>
                  </a:schemeClr>
                </a:solidFill>
                <a:latin typeface="Arial" panose="020B0604020202020204" pitchFamily="34" charset="0"/>
                <a:cs typeface="Arial" panose="020B0604020202020204" pitchFamily="34" charset="0"/>
              </a:rPr>
              <a:t>For international companies considering </a:t>
            </a:r>
            <a:r>
              <a:rPr lang="en-US" altLang="ja-JP" sz="2000" b="1" u="heavy" dirty="0">
                <a:solidFill>
                  <a:schemeClr val="accent1">
                    <a:lumMod val="50000"/>
                  </a:schemeClr>
                </a:solidFill>
                <a:uFill>
                  <a:solidFill>
                    <a:srgbClr val="CC0099"/>
                  </a:solidFill>
                </a:uFill>
                <a:latin typeface="Arial" panose="020B0604020202020204" pitchFamily="34" charset="0"/>
                <a:cs typeface="Arial" panose="020B0604020202020204" pitchFamily="34" charset="0"/>
              </a:rPr>
              <a:t>setting up an R&amp;D base in Japan</a:t>
            </a:r>
          </a:p>
          <a:p>
            <a:r>
              <a:rPr lang="ja-JP" altLang="en-US" sz="2000"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dirty="0">
                <a:solidFill>
                  <a:schemeClr val="tx1">
                    <a:lumMod val="75000"/>
                    <a:lumOff val="25000"/>
                  </a:schemeClr>
                </a:solidFill>
                <a:latin typeface="Arial" panose="020B0604020202020204" pitchFamily="34" charset="0"/>
                <a:cs typeface="Arial" panose="020B0604020202020204" pitchFamily="34" charset="0"/>
              </a:rPr>
              <a:t>Tsukuba is the perfect environment, as it is located close to Tokyo and has a high concentration</a:t>
            </a:r>
          </a:p>
          <a:p>
            <a:r>
              <a:rPr lang="ja-JP" altLang="en-US" sz="2000"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dirty="0">
                <a:solidFill>
                  <a:schemeClr val="tx1">
                    <a:lumMod val="75000"/>
                    <a:lumOff val="25000"/>
                  </a:schemeClr>
                </a:solidFill>
                <a:latin typeface="Arial" panose="020B0604020202020204" pitchFamily="34" charset="0"/>
                <a:cs typeface="Arial" panose="020B0604020202020204" pitchFamily="34" charset="0"/>
              </a:rPr>
              <a:t>of research institutes.</a:t>
            </a:r>
          </a:p>
        </p:txBody>
      </p:sp>
      <p:sp>
        <p:nvSpPr>
          <p:cNvPr id="21" name="テキスト ボックス 20"/>
          <p:cNvSpPr txBox="1"/>
          <p:nvPr/>
        </p:nvSpPr>
        <p:spPr>
          <a:xfrm>
            <a:off x="422695" y="2485154"/>
            <a:ext cx="11131130" cy="1011823"/>
          </a:xfrm>
          <a:prstGeom prst="rect">
            <a:avLst/>
          </a:prstGeom>
          <a:noFill/>
        </p:spPr>
        <p:txBody>
          <a:bodyPr wrap="square" rtlCol="0">
            <a:spAutoFit/>
          </a:bodyPr>
          <a:lstStyle/>
          <a:p>
            <a:pPr marL="342900" indent="-342900">
              <a:buFont typeface="Wingdings" panose="05000000000000000000" pitchFamily="2" charset="2"/>
              <a:buChar char="ü"/>
            </a:pPr>
            <a:r>
              <a:rPr lang="en-US" altLang="ja-JP" sz="2000" b="1" dirty="0">
                <a:solidFill>
                  <a:schemeClr val="accent1">
                    <a:lumMod val="50000"/>
                  </a:schemeClr>
                </a:solidFill>
                <a:latin typeface="Arial" panose="020B0604020202020204" pitchFamily="34" charset="0"/>
                <a:cs typeface="Arial" panose="020B0604020202020204" pitchFamily="34" charset="0"/>
              </a:rPr>
              <a:t>For international companies looking for business partners in Japan</a:t>
            </a:r>
          </a:p>
          <a:p>
            <a:r>
              <a:rPr lang="ja-JP" altLang="en-US" sz="2000"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dirty="0">
                <a:solidFill>
                  <a:schemeClr val="tx1">
                    <a:lumMod val="75000"/>
                    <a:lumOff val="25000"/>
                  </a:schemeClr>
                </a:solidFill>
                <a:latin typeface="Arial" panose="020B0604020202020204" pitchFamily="34" charset="0"/>
                <a:cs typeface="Arial" panose="020B0604020202020204" pitchFamily="34" charset="0"/>
              </a:rPr>
              <a:t>In Tsukuba, there are excellent companies, research institutions, and universities that are </a:t>
            </a:r>
          </a:p>
          <a:p>
            <a:r>
              <a:rPr lang="ja-JP" altLang="en-US" sz="2000"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u="heavy" dirty="0">
                <a:solidFill>
                  <a:schemeClr val="tx1">
                    <a:lumMod val="75000"/>
                    <a:lumOff val="25000"/>
                  </a:schemeClr>
                </a:solidFill>
                <a:uFill>
                  <a:solidFill>
                    <a:srgbClr val="CC0099"/>
                  </a:solidFill>
                </a:uFill>
                <a:latin typeface="Arial" panose="020B0604020202020204" pitchFamily="34" charset="0"/>
                <a:cs typeface="Arial" panose="020B0604020202020204" pitchFamily="34" charset="0"/>
              </a:rPr>
              <a:t>suitable for collaboration, technological tie-ups, and joint research</a:t>
            </a:r>
            <a:r>
              <a:rPr lang="en-US" altLang="ja-JP" sz="20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20" name="テキスト ボックス 23"/>
          <p:cNvSpPr txBox="1"/>
          <p:nvPr/>
        </p:nvSpPr>
        <p:spPr>
          <a:xfrm>
            <a:off x="588438" y="2093017"/>
            <a:ext cx="1589500" cy="429258"/>
          </a:xfrm>
          <a:prstGeom prst="rect">
            <a:avLst/>
          </a:prstGeom>
          <a:solidFill>
            <a:schemeClr val="bg1"/>
          </a:solidFill>
        </p:spPr>
        <p:txBody>
          <a:bodyPr wrap="square" tIns="0" bIns="0" rtlCol="0">
            <a:spAutoFit/>
          </a:bodyPr>
          <a:lstStyle/>
          <a:p>
            <a:r>
              <a:rPr lang="en-US" altLang="ja-JP" sz="2800" b="1" dirty="0">
                <a:solidFill>
                  <a:srgbClr val="CC0099"/>
                </a:solidFill>
              </a:rPr>
              <a:t>Benefits:</a:t>
            </a:r>
            <a:endParaRPr lang="ja-JP" altLang="en-US" sz="2800" b="1" dirty="0">
              <a:solidFill>
                <a:srgbClr val="CC0099"/>
              </a:solidFill>
              <a:highlight>
                <a:srgbClr val="FFFF00"/>
              </a:highlight>
            </a:endParaRPr>
          </a:p>
        </p:txBody>
      </p:sp>
      <p:grpSp>
        <p:nvGrpSpPr>
          <p:cNvPr id="25" name="グループ化 24"/>
          <p:cNvGrpSpPr/>
          <p:nvPr/>
        </p:nvGrpSpPr>
        <p:grpSpPr>
          <a:xfrm>
            <a:off x="750912" y="4801534"/>
            <a:ext cx="10874612" cy="1071136"/>
            <a:chOff x="481291" y="829079"/>
            <a:chExt cx="10874612" cy="1071136"/>
          </a:xfrm>
        </p:grpSpPr>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291" y="1303257"/>
              <a:ext cx="1963103" cy="514350"/>
            </a:xfrm>
            <a:prstGeom prst="rect">
              <a:avLst/>
            </a:prstGeom>
          </p:spPr>
        </p:pic>
        <p:pic>
          <p:nvPicPr>
            <p:cNvPr id="3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1265" y="1435137"/>
              <a:ext cx="1352020" cy="250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図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1501" y="1262959"/>
              <a:ext cx="812330" cy="594946"/>
            </a:xfrm>
            <a:prstGeom prst="rect">
              <a:avLst/>
            </a:prstGeom>
          </p:spPr>
        </p:pic>
        <p:pic>
          <p:nvPicPr>
            <p:cNvPr id="34" name="図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3637" y="1353660"/>
              <a:ext cx="1362266" cy="413545"/>
            </a:xfrm>
            <a:prstGeom prst="rect">
              <a:avLst/>
            </a:prstGeom>
          </p:spPr>
        </p:pic>
        <p:pic>
          <p:nvPicPr>
            <p:cNvPr id="35" name="図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12610" y="1261100"/>
              <a:ext cx="990439" cy="59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図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32642" y="1220649"/>
              <a:ext cx="392777" cy="679566"/>
            </a:xfrm>
            <a:prstGeom prst="rect">
              <a:avLst/>
            </a:prstGeom>
          </p:spPr>
        </p:pic>
        <p:pic>
          <p:nvPicPr>
            <p:cNvPr id="38" name="図 37"/>
            <p:cNvPicPr>
              <a:picLocks noChangeAspect="1"/>
            </p:cNvPicPr>
            <p:nvPr/>
          </p:nvPicPr>
          <p:blipFill>
            <a:blip r:embed="rId12"/>
            <a:stretch>
              <a:fillRect/>
            </a:stretch>
          </p:blipFill>
          <p:spPr>
            <a:xfrm>
              <a:off x="7072047" y="1237316"/>
              <a:ext cx="1792379" cy="646232"/>
            </a:xfrm>
            <a:prstGeom prst="rect">
              <a:avLst/>
            </a:prstGeom>
          </p:spPr>
        </p:pic>
        <p:sp>
          <p:nvSpPr>
            <p:cNvPr id="39" name="正方形/長方形 38"/>
            <p:cNvSpPr/>
            <p:nvPr/>
          </p:nvSpPr>
          <p:spPr>
            <a:xfrm>
              <a:off x="617544" y="829079"/>
              <a:ext cx="6542336" cy="461665"/>
            </a:xfrm>
            <a:prstGeom prst="rect">
              <a:avLst/>
            </a:prstGeom>
          </p:spPr>
          <p:txBody>
            <a:bodyPr wrap="square">
              <a:spAutoFit/>
            </a:bodyPr>
            <a:lstStyle/>
            <a:p>
              <a:r>
                <a:rPr lang="en-GB" altLang="ja-JP" sz="2000" dirty="0">
                  <a:solidFill>
                    <a:schemeClr val="tx1">
                      <a:lumMod val="75000"/>
                      <a:lumOff val="25000"/>
                    </a:schemeClr>
                  </a:solidFill>
                  <a:latin typeface="Arial" panose="020B0604020202020204" pitchFamily="34" charset="0"/>
                  <a:cs typeface="Arial" panose="020B0604020202020204" pitchFamily="34" charset="0"/>
                </a:rPr>
                <a:t>Over </a:t>
              </a:r>
              <a:r>
                <a:rPr lang="en-GB" altLang="ja-JP" sz="2400" b="1" dirty="0">
                  <a:solidFill>
                    <a:srgbClr val="CC0099"/>
                  </a:solidFill>
                  <a:latin typeface="Arial" panose="020B0604020202020204" pitchFamily="34" charset="0"/>
                  <a:cs typeface="Arial" panose="020B0604020202020204" pitchFamily="34" charset="0"/>
                </a:rPr>
                <a:t>30% </a:t>
              </a:r>
              <a:r>
                <a:rPr lang="en-GB" altLang="ja-JP" sz="2000" dirty="0">
                  <a:solidFill>
                    <a:schemeClr val="tx1">
                      <a:lumMod val="75000"/>
                      <a:lumOff val="25000"/>
                    </a:schemeClr>
                  </a:solidFill>
                  <a:latin typeface="Arial" panose="020B0604020202020204" pitchFamily="34" charset="0"/>
                  <a:cs typeface="Arial" panose="020B0604020202020204" pitchFamily="34" charset="0"/>
                </a:rPr>
                <a:t>National Research and Educational Facilities </a:t>
              </a:r>
            </a:p>
          </p:txBody>
        </p:sp>
      </p:grpSp>
      <p:sp>
        <p:nvSpPr>
          <p:cNvPr id="40" name="角丸四角形 6"/>
          <p:cNvSpPr/>
          <p:nvPr/>
        </p:nvSpPr>
        <p:spPr>
          <a:xfrm>
            <a:off x="268282" y="4704878"/>
            <a:ext cx="11513083" cy="1210000"/>
          </a:xfrm>
          <a:prstGeom prst="roundRect">
            <a:avLst/>
          </a:prstGeom>
          <a:noFill/>
          <a:ln w="190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dirty="0"/>
          </a:p>
        </p:txBody>
      </p:sp>
      <p:sp>
        <p:nvSpPr>
          <p:cNvPr id="41" name="テキスト ボックス 23"/>
          <p:cNvSpPr txBox="1"/>
          <p:nvPr/>
        </p:nvSpPr>
        <p:spPr>
          <a:xfrm>
            <a:off x="588437" y="4453745"/>
            <a:ext cx="4755088" cy="430887"/>
          </a:xfrm>
          <a:prstGeom prst="rect">
            <a:avLst/>
          </a:prstGeom>
          <a:solidFill>
            <a:schemeClr val="bg1"/>
          </a:solidFill>
        </p:spPr>
        <p:txBody>
          <a:bodyPr wrap="square" lIns="54000" tIns="0" rIns="54000" bIns="0" rtlCol="0">
            <a:spAutoFit/>
          </a:bodyPr>
          <a:lstStyle/>
          <a:p>
            <a:pPr>
              <a:buClr>
                <a:srgbClr val="CC0099"/>
              </a:buClr>
              <a:buSzPct val="85000"/>
            </a:pPr>
            <a:r>
              <a:rPr lang="en-GB" altLang="ja-JP" sz="2800" b="1" dirty="0">
                <a:solidFill>
                  <a:srgbClr val="CC0099"/>
                </a:solidFill>
                <a:latin typeface="Calibri" panose="020F0502020204030204" pitchFamily="34" charset="0"/>
                <a:cs typeface="Calibri" panose="020F0502020204030204" pitchFamily="34" charset="0"/>
              </a:rPr>
              <a:t>Heart of Japan’s strategic R&amp;D:</a:t>
            </a:r>
          </a:p>
        </p:txBody>
      </p:sp>
      <p:sp>
        <p:nvSpPr>
          <p:cNvPr id="36"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2</a:t>
            </a:r>
            <a:endParaRPr lang="ja-JP" altLang="en-US" dirty="0"/>
          </a:p>
        </p:txBody>
      </p:sp>
      <p:grpSp>
        <p:nvGrpSpPr>
          <p:cNvPr id="26" name="グループ化 25"/>
          <p:cNvGrpSpPr/>
          <p:nvPr/>
        </p:nvGrpSpPr>
        <p:grpSpPr>
          <a:xfrm>
            <a:off x="9622683" y="134244"/>
            <a:ext cx="2630277" cy="488593"/>
            <a:chOff x="9573915" y="145801"/>
            <a:chExt cx="2630277" cy="488593"/>
          </a:xfrm>
        </p:grpSpPr>
        <p:sp>
          <p:nvSpPr>
            <p:cNvPr id="28" name="サブタイトル 2"/>
            <p:cNvSpPr txBox="1"/>
            <p:nvPr/>
          </p:nvSpPr>
          <p:spPr>
            <a:xfrm>
              <a:off x="9573915" y="145801"/>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0" name="サブタイトル 2"/>
            <p:cNvSpPr txBox="1"/>
            <p:nvPr/>
          </p:nvSpPr>
          <p:spPr>
            <a:xfrm>
              <a:off x="11307135" y="20595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7" name="図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7179" y="164996"/>
              <a:ext cx="429150" cy="402752"/>
            </a:xfrm>
            <a:prstGeom prst="rect">
              <a:avLst/>
            </a:prstGeom>
          </p:spPr>
        </p:pic>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2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0"/>
          <p:cNvSpPr>
            <a:spLocks noGrp="1"/>
          </p:cNvSpPr>
          <p:nvPr>
            <p:ph type="title"/>
          </p:nvPr>
        </p:nvSpPr>
        <p:spPr>
          <a:xfrm>
            <a:off x="47023" y="0"/>
            <a:ext cx="12288688" cy="785093"/>
          </a:xfrm>
        </p:spPr>
        <p:txBody>
          <a:bodyPr>
            <a:noAutofit/>
          </a:bodyPr>
          <a:lstStyle/>
          <a:p>
            <a:pPr algn="l"/>
            <a:r>
              <a:rPr lang="en-US" altLang="ja-JP" sz="3200" b="1" dirty="0">
                <a:solidFill>
                  <a:schemeClr val="accent1">
                    <a:lumMod val="50000"/>
                  </a:schemeClr>
                </a:solidFill>
                <a:latin typeface="Arial" panose="020B0604020202020204" pitchFamily="34" charset="0"/>
                <a:cs typeface="Arial" panose="020B0604020202020204" pitchFamily="34" charset="0"/>
              </a:rPr>
              <a:t>About Tsukuba </a:t>
            </a:r>
            <a:r>
              <a:rPr lang="en-US" altLang="ja-JP" sz="2000" b="1" dirty="0">
                <a:solidFill>
                  <a:schemeClr val="accent1">
                    <a:lumMod val="50000"/>
                  </a:schemeClr>
                </a:solidFill>
                <a:latin typeface="Arial" panose="020B0604020202020204" pitchFamily="34" charset="0"/>
                <a:cs typeface="Arial" panose="020B0604020202020204" pitchFamily="34" charset="0"/>
              </a:rPr>
              <a:t>~ Hub of cutting-edge science technology ~</a:t>
            </a:r>
            <a:endParaRPr lang="ja-JP" altLang="en-US" sz="2600" b="1" dirty="0">
              <a:solidFill>
                <a:schemeClr val="accent1">
                  <a:lumMod val="50000"/>
                </a:schemeClr>
              </a:solidFill>
              <a:latin typeface="Arial" panose="020B0604020202020204" pitchFamily="34" charset="0"/>
              <a:cs typeface="Arial" panose="020B0604020202020204" pitchFamily="34" charset="0"/>
            </a:endParaRPr>
          </a:p>
        </p:txBody>
      </p:sp>
      <p:sp>
        <p:nvSpPr>
          <p:cNvPr id="3" name="正方形/長方形 2"/>
          <p:cNvSpPr/>
          <p:nvPr/>
        </p:nvSpPr>
        <p:spPr>
          <a:xfrm>
            <a:off x="268146" y="1348976"/>
            <a:ext cx="10652389" cy="1477328"/>
          </a:xfrm>
          <a:prstGeom prst="rect">
            <a:avLst/>
          </a:prstGeom>
        </p:spPr>
        <p:txBody>
          <a:bodyPr wrap="square">
            <a:spAutoFit/>
          </a:bodyPr>
          <a:lstStyle/>
          <a:p>
            <a:pPr marL="800100" lvl="1" indent="-342900">
              <a:buSzPct val="73000"/>
              <a:buFont typeface="Wingdings" panose="05000000000000000000" pitchFamily="2" charset="2"/>
              <a:buChar char="ü"/>
            </a:pPr>
            <a:r>
              <a:rPr lang="en-GB" altLang="ja-JP" sz="2400" dirty="0">
                <a:solidFill>
                  <a:schemeClr val="tx1">
                    <a:lumMod val="75000"/>
                    <a:lumOff val="25000"/>
                  </a:schemeClr>
                </a:solidFill>
                <a:latin typeface="Arial" panose="020B0604020202020204" pitchFamily="34" charset="0"/>
                <a:cs typeface="Arial" panose="020B0604020202020204" pitchFamily="34" charset="0"/>
              </a:rPr>
              <a:t>Over</a:t>
            </a:r>
            <a:r>
              <a:rPr lang="en-GB" altLang="ja-JP" dirty="0">
                <a:solidFill>
                  <a:schemeClr val="tx1">
                    <a:lumMod val="75000"/>
                    <a:lumOff val="25000"/>
                  </a:schemeClr>
                </a:solidFill>
                <a:latin typeface="Arial" panose="020B0604020202020204" pitchFamily="34" charset="0"/>
                <a:cs typeface="Arial" panose="020B0604020202020204" pitchFamily="34" charset="0"/>
              </a:rPr>
              <a:t> </a:t>
            </a:r>
            <a:r>
              <a:rPr lang="en-GB" altLang="ja-JP" sz="3000" dirty="0">
                <a:solidFill>
                  <a:srgbClr val="CC0099"/>
                </a:solidFill>
                <a:latin typeface="Arial" panose="020B0604020202020204" pitchFamily="34" charset="0"/>
                <a:cs typeface="Arial" panose="020B0604020202020204" pitchFamily="34" charset="0"/>
              </a:rPr>
              <a:t>20,000</a:t>
            </a:r>
            <a:r>
              <a:rPr lang="en-GB" altLang="ja-JP" dirty="0">
                <a:solidFill>
                  <a:schemeClr val="tx1">
                    <a:lumMod val="75000"/>
                    <a:lumOff val="25000"/>
                  </a:schemeClr>
                </a:solidFill>
                <a:latin typeface="Arial" panose="020B0604020202020204" pitchFamily="34" charset="0"/>
                <a:cs typeface="Arial" panose="020B0604020202020204" pitchFamily="34" charset="0"/>
              </a:rPr>
              <a:t> </a:t>
            </a:r>
            <a:r>
              <a:rPr lang="en-GB" altLang="ja-JP" sz="2400" dirty="0">
                <a:solidFill>
                  <a:schemeClr val="tx1">
                    <a:lumMod val="75000"/>
                    <a:lumOff val="25000"/>
                  </a:schemeClr>
                </a:solidFill>
                <a:latin typeface="Arial" panose="020B0604020202020204" pitchFamily="34" charset="0"/>
                <a:cs typeface="Arial" panose="020B0604020202020204" pitchFamily="34" charset="0"/>
              </a:rPr>
              <a:t>registered researchers</a:t>
            </a:r>
          </a:p>
          <a:p>
            <a:pPr marL="800100" lvl="1" indent="-342900">
              <a:buSzPct val="73000"/>
              <a:buFont typeface="Wingdings" panose="05000000000000000000" pitchFamily="2" charset="2"/>
              <a:buChar char="ü"/>
            </a:pPr>
            <a:r>
              <a:rPr lang="en-GB" altLang="ja-JP" sz="2400" dirty="0">
                <a:solidFill>
                  <a:schemeClr val="tx1">
                    <a:lumMod val="75000"/>
                    <a:lumOff val="25000"/>
                  </a:schemeClr>
                </a:solidFill>
                <a:latin typeface="Arial" panose="020B0604020202020204" pitchFamily="34" charset="0"/>
                <a:cs typeface="Arial" panose="020B0604020202020204" pitchFamily="34" charset="0"/>
              </a:rPr>
              <a:t>About</a:t>
            </a:r>
            <a:r>
              <a:rPr lang="en-GB" altLang="ja-JP" dirty="0">
                <a:solidFill>
                  <a:schemeClr val="tx1">
                    <a:lumMod val="75000"/>
                    <a:lumOff val="25000"/>
                  </a:schemeClr>
                </a:solidFill>
                <a:latin typeface="Arial" panose="020B0604020202020204" pitchFamily="34" charset="0"/>
                <a:cs typeface="Arial" panose="020B0604020202020204" pitchFamily="34" charset="0"/>
              </a:rPr>
              <a:t> </a:t>
            </a:r>
            <a:r>
              <a:rPr lang="en-GB" altLang="ja-JP" sz="3000" dirty="0">
                <a:solidFill>
                  <a:srgbClr val="CC0099"/>
                </a:solidFill>
                <a:latin typeface="Arial" panose="020B0604020202020204" pitchFamily="34" charset="0"/>
                <a:cs typeface="Arial" panose="020B0604020202020204" pitchFamily="34" charset="0"/>
              </a:rPr>
              <a:t>7,900</a:t>
            </a:r>
            <a:r>
              <a:rPr lang="en-GB" altLang="ja-JP" dirty="0">
                <a:solidFill>
                  <a:schemeClr val="tx1">
                    <a:lumMod val="75000"/>
                    <a:lumOff val="25000"/>
                  </a:schemeClr>
                </a:solidFill>
                <a:latin typeface="Arial" panose="020B0604020202020204" pitchFamily="34" charset="0"/>
                <a:cs typeface="Arial" panose="020B0604020202020204" pitchFamily="34" charset="0"/>
              </a:rPr>
              <a:t> </a:t>
            </a:r>
            <a:r>
              <a:rPr lang="en-GB" altLang="ja-JP" sz="2400" dirty="0">
                <a:solidFill>
                  <a:schemeClr val="tx1">
                    <a:lumMod val="75000"/>
                    <a:lumOff val="25000"/>
                  </a:schemeClr>
                </a:solidFill>
                <a:latin typeface="Arial" panose="020B0604020202020204" pitchFamily="34" charset="0"/>
                <a:cs typeface="Arial" panose="020B0604020202020204" pitchFamily="34" charset="0"/>
              </a:rPr>
              <a:t>PhDs from various scientific backgrounds</a:t>
            </a:r>
          </a:p>
          <a:p>
            <a:pPr marL="800100" lvl="1" indent="-342900">
              <a:buSzPct val="73000"/>
              <a:buFont typeface="Wingdings" panose="05000000000000000000" pitchFamily="2" charset="2"/>
              <a:buChar char="ü"/>
            </a:pPr>
            <a:r>
              <a:rPr lang="en-GB" altLang="ja-JP" sz="2400" dirty="0">
                <a:solidFill>
                  <a:schemeClr val="tx1">
                    <a:lumMod val="75000"/>
                    <a:lumOff val="25000"/>
                  </a:schemeClr>
                </a:solidFill>
                <a:latin typeface="Arial" panose="020B0604020202020204" pitchFamily="34" charset="0"/>
                <a:cs typeface="Arial" panose="020B0604020202020204" pitchFamily="34" charset="0"/>
              </a:rPr>
              <a:t>Over </a:t>
            </a:r>
            <a:r>
              <a:rPr lang="en-GB" altLang="ja-JP" sz="3000" dirty="0">
                <a:solidFill>
                  <a:srgbClr val="CC0099"/>
                </a:solidFill>
                <a:latin typeface="Arial" panose="020B0604020202020204" pitchFamily="34" charset="0"/>
                <a:cs typeface="Arial" panose="020B0604020202020204" pitchFamily="34" charset="0"/>
              </a:rPr>
              <a:t>7,200</a:t>
            </a:r>
            <a:r>
              <a:rPr lang="en-GB" altLang="ja-JP" dirty="0">
                <a:solidFill>
                  <a:schemeClr val="tx1">
                    <a:lumMod val="75000"/>
                    <a:lumOff val="25000"/>
                  </a:schemeClr>
                </a:solidFill>
                <a:latin typeface="Arial" panose="020B0604020202020204" pitchFamily="34" charset="0"/>
                <a:cs typeface="Arial" panose="020B0604020202020204" pitchFamily="34" charset="0"/>
              </a:rPr>
              <a:t> </a:t>
            </a:r>
            <a:r>
              <a:rPr lang="en-GB" altLang="ja-JP" sz="2400" dirty="0">
                <a:solidFill>
                  <a:schemeClr val="tx1">
                    <a:lumMod val="75000"/>
                    <a:lumOff val="25000"/>
                  </a:schemeClr>
                </a:solidFill>
                <a:latin typeface="Arial" panose="020B0604020202020204" pitchFamily="34" charset="0"/>
                <a:cs typeface="Arial" panose="020B0604020202020204" pitchFamily="34" charset="0"/>
              </a:rPr>
              <a:t>non-Japanese scientists – highly internationalized</a:t>
            </a:r>
          </a:p>
        </p:txBody>
      </p:sp>
      <p:sp>
        <p:nvSpPr>
          <p:cNvPr id="20" name="正方形/長方形 19"/>
          <p:cNvSpPr/>
          <p:nvPr/>
        </p:nvSpPr>
        <p:spPr>
          <a:xfrm>
            <a:off x="147274" y="917629"/>
            <a:ext cx="11352584" cy="523220"/>
          </a:xfrm>
          <a:prstGeom prst="rect">
            <a:avLst/>
          </a:prstGeom>
        </p:spPr>
        <p:txBody>
          <a:bodyPr wrap="square">
            <a:spAutoFit/>
          </a:bodyPr>
          <a:lstStyle/>
          <a:p>
            <a:pPr marL="457200" indent="-457200">
              <a:buClr>
                <a:srgbClr val="CC0099"/>
              </a:buClr>
              <a:buSzPct val="85000"/>
              <a:buFont typeface="Wingdings" panose="05000000000000000000" pitchFamily="2" charset="2"/>
              <a:buChar char="l"/>
            </a:pPr>
            <a:r>
              <a:rPr lang="en-US" altLang="ja-JP" sz="2800" b="1" u="sng" dirty="0">
                <a:solidFill>
                  <a:schemeClr val="accent1">
                    <a:lumMod val="50000"/>
                  </a:schemeClr>
                </a:solidFill>
                <a:latin typeface="Arial" panose="020B0604020202020204" pitchFamily="34" charset="0"/>
                <a:cs typeface="Arial" panose="020B0604020202020204" pitchFamily="34" charset="0"/>
              </a:rPr>
              <a:t>Unique city of highly educated and innovative scientists</a:t>
            </a:r>
          </a:p>
        </p:txBody>
      </p:sp>
      <p:graphicFrame>
        <p:nvGraphicFramePr>
          <p:cNvPr id="21" name="表 20"/>
          <p:cNvGraphicFramePr>
            <a:graphicFrameLocks noGrp="1"/>
          </p:cNvGraphicFramePr>
          <p:nvPr/>
        </p:nvGraphicFramePr>
        <p:xfrm>
          <a:off x="407368" y="3690031"/>
          <a:ext cx="11317907" cy="2742810"/>
        </p:xfrm>
        <a:graphic>
          <a:graphicData uri="http://schemas.openxmlformats.org/drawingml/2006/table">
            <a:tbl>
              <a:tblPr firstRow="1" bandRow="1">
                <a:tableStyleId>{6E25E649-3F16-4E02-A733-19D2CDBF48F0}</a:tableStyleId>
              </a:tblPr>
              <a:tblGrid>
                <a:gridCol w="469471">
                  <a:extLst>
                    <a:ext uri="{9D8B030D-6E8A-4147-A177-3AD203B41FA5}">
                      <a16:colId xmlns:a16="http://schemas.microsoft.com/office/drawing/2014/main" val="20000"/>
                    </a:ext>
                  </a:extLst>
                </a:gridCol>
                <a:gridCol w="8676000">
                  <a:extLst>
                    <a:ext uri="{9D8B030D-6E8A-4147-A177-3AD203B41FA5}">
                      <a16:colId xmlns:a16="http://schemas.microsoft.com/office/drawing/2014/main" val="20001"/>
                    </a:ext>
                  </a:extLst>
                </a:gridCol>
                <a:gridCol w="2172436">
                  <a:extLst>
                    <a:ext uri="{9D8B030D-6E8A-4147-A177-3AD203B41FA5}">
                      <a16:colId xmlns:a16="http://schemas.microsoft.com/office/drawing/2014/main" val="20002"/>
                    </a:ext>
                  </a:extLst>
                </a:gridCol>
              </a:tblGrid>
              <a:tr h="292729">
                <a:tc>
                  <a:txBody>
                    <a:bodyPr/>
                    <a:lstStyle/>
                    <a:p>
                      <a:pPr>
                        <a:lnSpc>
                          <a:spcPts val="1700"/>
                        </a:lnSpc>
                      </a:pP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ts val="1400"/>
                        </a:lnSpc>
                      </a:pPr>
                      <a:r>
                        <a:rPr kumimoji="1" lang="en-US" altLang="ja-JP" sz="1400" b="0" dirty="0">
                          <a:solidFill>
                            <a:schemeClr val="tx1">
                              <a:lumMod val="75000"/>
                              <a:lumOff val="25000"/>
                            </a:schemeClr>
                          </a:solidFill>
                          <a:latin typeface="Arial" panose="020B0604020202020204" pitchFamily="34" charset="0"/>
                          <a:cs typeface="Arial" panose="020B0604020202020204" pitchFamily="34" charset="0"/>
                        </a:rPr>
                        <a:t>Research Institutes</a:t>
                      </a:r>
                      <a:endParaRPr kumimoji="1" lang="ja-JP" altLang="en-US" sz="1400" b="0" dirty="0">
                        <a:solidFill>
                          <a:schemeClr val="tx1">
                            <a:lumMod val="75000"/>
                            <a:lumOff val="25000"/>
                          </a:schemeClr>
                        </a:solidFill>
                        <a:latin typeface="Arial" panose="020B0604020202020204" pitchFamily="34" charset="0"/>
                        <a:cs typeface="Arial" panose="020B0604020202020204" pitchFamily="34" charset="0"/>
                      </a:endParaRPr>
                    </a:p>
                  </a:txBody>
                  <a:tcPr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lnSpc>
                          <a:spcPts val="1400"/>
                        </a:lnSpc>
                      </a:pPr>
                      <a:r>
                        <a:rPr kumimoji="1" lang="en-US" altLang="ja-JP" sz="1400" b="0" dirty="0">
                          <a:solidFill>
                            <a:schemeClr val="tx1">
                              <a:lumMod val="75000"/>
                              <a:lumOff val="25000"/>
                            </a:schemeClr>
                          </a:solidFill>
                          <a:latin typeface="Arial" panose="020B0604020202020204" pitchFamily="34" charset="0"/>
                          <a:cs typeface="Arial" panose="020B0604020202020204" pitchFamily="34" charset="0"/>
                        </a:rPr>
                        <a:t>countries</a:t>
                      </a:r>
                      <a:endParaRPr kumimoji="1" lang="ja-JP" altLang="en-US" sz="1400" b="0" dirty="0">
                        <a:solidFill>
                          <a:schemeClr val="tx1">
                            <a:lumMod val="75000"/>
                            <a:lumOff val="25000"/>
                          </a:schemeClr>
                        </a:solidFill>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2729">
                <a:tc>
                  <a:txBody>
                    <a:bodyPr/>
                    <a:lstStyle/>
                    <a:p>
                      <a:pPr algn="r">
                        <a:lnSpc>
                          <a:spcPts val="1700"/>
                        </a:lnSpc>
                      </a:pPr>
                      <a:r>
                        <a:rPr kumimoji="1" lang="en-US" altLang="ja-JP" sz="1800" b="0" dirty="0">
                          <a:solidFill>
                            <a:schemeClr val="tx1">
                              <a:lumMod val="75000"/>
                              <a:lumOff val="25000"/>
                            </a:schemeClr>
                          </a:solidFill>
                          <a:latin typeface="Arial" panose="020B0604020202020204" pitchFamily="34" charset="0"/>
                          <a:cs typeface="Arial" panose="020B0604020202020204" pitchFamily="34" charset="0"/>
                        </a:rPr>
                        <a:t>1</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tcPr>
                </a:tc>
                <a:tc>
                  <a:txBody>
                    <a:bodyPr/>
                    <a:lstStyle/>
                    <a:p>
                      <a:pPr>
                        <a:lnSpc>
                          <a:spcPts val="1700"/>
                        </a:lnSpc>
                      </a:pPr>
                      <a:r>
                        <a:rPr lang="en-US" altLang="ja-JP" sz="1800" b="0" dirty="0">
                          <a:solidFill>
                            <a:schemeClr val="tx1">
                              <a:lumMod val="75000"/>
                              <a:lumOff val="25000"/>
                            </a:schemeClr>
                          </a:solidFill>
                          <a:latin typeface="Arial" panose="020B0604020202020204" pitchFamily="34" charset="0"/>
                          <a:cs typeface="Arial" panose="020B0604020202020204" pitchFamily="34" charset="0"/>
                        </a:rPr>
                        <a:t>Health &amp; Human Services Laboratories</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tcPr>
                </a:tc>
                <a:tc>
                  <a:txBody>
                    <a:bodyPr/>
                    <a:lstStyle/>
                    <a:p>
                      <a:pPr>
                        <a:lnSpc>
                          <a:spcPts val="1700"/>
                        </a:lnSpc>
                      </a:pPr>
                      <a:r>
                        <a:rPr kumimoji="1" lang="en-US" altLang="ja-JP" sz="1800" b="0" dirty="0">
                          <a:solidFill>
                            <a:schemeClr val="tx1">
                              <a:lumMod val="75000"/>
                              <a:lumOff val="25000"/>
                            </a:schemeClr>
                          </a:solidFill>
                          <a:latin typeface="Arial" panose="020B0604020202020204" pitchFamily="34" charset="0"/>
                          <a:cs typeface="Arial" panose="020B0604020202020204" pitchFamily="34" charset="0"/>
                        </a:rPr>
                        <a:t>USA</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2729">
                <a:tc>
                  <a:txBody>
                    <a:bodyPr/>
                    <a:lstStyle/>
                    <a:p>
                      <a:pPr algn="r">
                        <a:lnSpc>
                          <a:spcPts val="1700"/>
                        </a:lnSpc>
                      </a:pPr>
                      <a:r>
                        <a:rPr kumimoji="1" lang="en-US" altLang="ja-JP" sz="1800" b="0" dirty="0">
                          <a:solidFill>
                            <a:schemeClr val="tx1">
                              <a:lumMod val="75000"/>
                              <a:lumOff val="25000"/>
                            </a:schemeClr>
                          </a:solidFill>
                          <a:latin typeface="Arial" panose="020B0604020202020204" pitchFamily="34" charset="0"/>
                          <a:cs typeface="Arial" panose="020B0604020202020204" pitchFamily="34" charset="0"/>
                        </a:rPr>
                        <a:t>2</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tc>
                <a:tc>
                  <a:txBody>
                    <a:bodyPr/>
                    <a:lstStyle/>
                    <a:p>
                      <a:pPr>
                        <a:lnSpc>
                          <a:spcPts val="1700"/>
                        </a:lnSpc>
                      </a:pPr>
                      <a:r>
                        <a:rPr lang="en-US" altLang="ja-JP" sz="1800" b="0" dirty="0" err="1">
                          <a:solidFill>
                            <a:schemeClr val="tx1">
                              <a:lumMod val="75000"/>
                              <a:lumOff val="25000"/>
                            </a:schemeClr>
                          </a:solidFill>
                          <a:latin typeface="Arial" panose="020B0604020202020204" pitchFamily="34" charset="0"/>
                          <a:cs typeface="Arial" panose="020B0604020202020204" pitchFamily="34" charset="0"/>
                        </a:rPr>
                        <a:t>Fraunhofer</a:t>
                      </a:r>
                      <a:r>
                        <a:rPr lang="en-US" altLang="ja-JP" sz="1800" b="0" dirty="0">
                          <a:solidFill>
                            <a:schemeClr val="tx1">
                              <a:lumMod val="75000"/>
                              <a:lumOff val="25000"/>
                            </a:schemeClr>
                          </a:solidFill>
                          <a:latin typeface="Arial" panose="020B0604020202020204" pitchFamily="34" charset="0"/>
                          <a:cs typeface="Arial" panose="020B0604020202020204" pitchFamily="34" charset="0"/>
                        </a:rPr>
                        <a:t> Society</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ts val="1700"/>
                        </a:lnSpc>
                        <a:spcBef>
                          <a:spcPts val="0"/>
                        </a:spcBef>
                        <a:spcAft>
                          <a:spcPts val="0"/>
                        </a:spcAft>
                        <a:buClrTx/>
                        <a:buSzTx/>
                        <a:buFontTx/>
                        <a:buNone/>
                        <a:defRPr/>
                      </a:pPr>
                      <a:r>
                        <a:rPr lang="en-US" altLang="ja-JP" sz="1800" b="0" dirty="0">
                          <a:solidFill>
                            <a:schemeClr val="tx1">
                              <a:lumMod val="75000"/>
                              <a:lumOff val="25000"/>
                            </a:schemeClr>
                          </a:solidFill>
                          <a:latin typeface="Arial" panose="020B0604020202020204" pitchFamily="34" charset="0"/>
                          <a:cs typeface="Arial" panose="020B0604020202020204" pitchFamily="34" charset="0"/>
                        </a:rPr>
                        <a:t>Germany</a:t>
                      </a:r>
                    </a:p>
                  </a:txBody>
                  <a:tcPr anchor="ctr"/>
                </a:tc>
                <a:extLst>
                  <a:ext uri="{0D108BD9-81ED-4DB2-BD59-A6C34878D82A}">
                    <a16:rowId xmlns:a16="http://schemas.microsoft.com/office/drawing/2014/main" val="10002"/>
                  </a:ext>
                </a:extLst>
              </a:tr>
              <a:tr h="292729">
                <a:tc>
                  <a:txBody>
                    <a:bodyPr/>
                    <a:lstStyle/>
                    <a:p>
                      <a:pPr algn="r">
                        <a:lnSpc>
                          <a:spcPts val="1700"/>
                        </a:lnSpc>
                      </a:pPr>
                      <a:r>
                        <a:rPr kumimoji="1" lang="en-US" altLang="ja-JP" sz="1800" b="0" dirty="0">
                          <a:solidFill>
                            <a:schemeClr val="tx1">
                              <a:lumMod val="75000"/>
                              <a:lumOff val="25000"/>
                            </a:schemeClr>
                          </a:solidFill>
                          <a:latin typeface="Arial" panose="020B0604020202020204" pitchFamily="34" charset="0"/>
                          <a:cs typeface="Arial" panose="020B0604020202020204" pitchFamily="34" charset="0"/>
                        </a:rPr>
                        <a:t>3</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tc>
                <a:tc>
                  <a:txBody>
                    <a:bodyPr/>
                    <a:lstStyle/>
                    <a:p>
                      <a:pPr>
                        <a:lnSpc>
                          <a:spcPts val="1700"/>
                        </a:lnSpc>
                      </a:pPr>
                      <a:r>
                        <a:rPr lang="en-US" altLang="ja-JP" sz="1800" b="0" dirty="0">
                          <a:solidFill>
                            <a:schemeClr val="tx1">
                              <a:lumMod val="75000"/>
                              <a:lumOff val="25000"/>
                            </a:schemeClr>
                          </a:solidFill>
                          <a:latin typeface="Arial" panose="020B0604020202020204" pitchFamily="34" charset="0"/>
                          <a:cs typeface="Arial" panose="020B0604020202020204" pitchFamily="34" charset="0"/>
                        </a:rPr>
                        <a:t>Alternative Energies and Atomic Energy Commission	</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ts val="1700"/>
                        </a:lnSpc>
                        <a:spcBef>
                          <a:spcPts val="0"/>
                        </a:spcBef>
                        <a:spcAft>
                          <a:spcPts val="0"/>
                        </a:spcAft>
                        <a:buClrTx/>
                        <a:buSzTx/>
                        <a:buFontTx/>
                        <a:buNone/>
                        <a:tabLst>
                          <a:tab pos="361950" algn="l"/>
                          <a:tab pos="5024120" algn="l"/>
                        </a:tabLst>
                        <a:defRPr/>
                      </a:pPr>
                      <a:r>
                        <a:rPr lang="en-US" altLang="ja-JP" sz="1800" b="0" dirty="0">
                          <a:solidFill>
                            <a:schemeClr val="tx1">
                              <a:lumMod val="75000"/>
                              <a:lumOff val="25000"/>
                            </a:schemeClr>
                          </a:solidFill>
                          <a:latin typeface="Arial" panose="020B0604020202020204" pitchFamily="34" charset="0"/>
                          <a:cs typeface="Arial" panose="020B0604020202020204" pitchFamily="34" charset="0"/>
                        </a:rPr>
                        <a:t>France</a:t>
                      </a:r>
                      <a:endParaRPr lang="en-US" altLang="ja-JP" sz="1800" b="0" dirty="0">
                        <a:solidFill>
                          <a:schemeClr val="tx1">
                            <a:lumMod val="75000"/>
                            <a:lumOff val="25000"/>
                          </a:schemeClr>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243195">
                <a:tc>
                  <a:txBody>
                    <a:bodyPr/>
                    <a:lstStyle/>
                    <a:p>
                      <a:pPr algn="r">
                        <a:lnSpc>
                          <a:spcPts val="1200"/>
                        </a:lnSpc>
                      </a:pPr>
                      <a:r>
                        <a:rPr kumimoji="1" lang="en-US" altLang="ja-JP" sz="1800" b="0" dirty="0">
                          <a:solidFill>
                            <a:schemeClr val="tx1">
                              <a:lumMod val="75000"/>
                              <a:lumOff val="25000"/>
                            </a:schemeClr>
                          </a:solidFill>
                          <a:latin typeface="Arial" panose="020B0604020202020204" pitchFamily="34" charset="0"/>
                          <a:cs typeface="Arial" panose="020B0604020202020204" pitchFamily="34" charset="0"/>
                        </a:rPr>
                        <a:t>~</a:t>
                      </a: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B w="28575" cap="flat" cmpd="sng" algn="ctr">
                      <a:solidFill>
                        <a:srgbClr val="CC0099"/>
                      </a:solidFill>
                      <a:prstDash val="solid"/>
                      <a:round/>
                      <a:headEnd type="none" w="med" len="med"/>
                      <a:tailEnd type="none" w="med" len="med"/>
                    </a:lnB>
                  </a:tcPr>
                </a:tc>
                <a:tc>
                  <a:txBody>
                    <a:bodyPr/>
                    <a:lstStyle/>
                    <a:p>
                      <a:pPr>
                        <a:lnSpc>
                          <a:spcPts val="1200"/>
                        </a:lnSpc>
                      </a:pP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B w="28575" cap="flat" cmpd="sng" algn="ctr">
                      <a:solidFill>
                        <a:srgbClr val="CC0099"/>
                      </a:solidFill>
                      <a:prstDash val="solid"/>
                      <a:round/>
                      <a:headEnd type="none" w="med" len="med"/>
                      <a:tailEnd type="none" w="med" len="med"/>
                    </a:lnB>
                  </a:tcPr>
                </a:tc>
                <a:tc>
                  <a:txBody>
                    <a:bodyPr/>
                    <a:lstStyle/>
                    <a:p>
                      <a:pPr marL="0" marR="0" lvl="0" indent="0" algn="l" defTabSz="914400" rtl="0" eaLnBrk="1" fontAlgn="auto" latinLnBrk="0" hangingPunct="1">
                        <a:lnSpc>
                          <a:spcPts val="1200"/>
                        </a:lnSpc>
                        <a:spcBef>
                          <a:spcPts val="0"/>
                        </a:spcBef>
                        <a:spcAft>
                          <a:spcPts val="0"/>
                        </a:spcAft>
                        <a:buClrTx/>
                        <a:buSzTx/>
                        <a:buFontTx/>
                        <a:buNone/>
                        <a:defRPr/>
                      </a:pPr>
                      <a:endParaRPr kumimoji="1" lang="ja-JP" altLang="en-US" sz="1800" b="0" dirty="0">
                        <a:solidFill>
                          <a:schemeClr val="tx1">
                            <a:lumMod val="75000"/>
                            <a:lumOff val="25000"/>
                          </a:schemeClr>
                        </a:solidFill>
                        <a:latin typeface="Arial" panose="020B0604020202020204" pitchFamily="34" charset="0"/>
                        <a:cs typeface="Arial" panose="020B0604020202020204" pitchFamily="34" charset="0"/>
                      </a:endParaRPr>
                    </a:p>
                  </a:txBody>
                  <a:tcPr anchor="ctr">
                    <a:lnB w="28575" cap="flat" cmpd="sng" algn="ctr">
                      <a:solidFill>
                        <a:srgbClr val="CC0099"/>
                      </a:solidFill>
                      <a:prstDash val="solid"/>
                      <a:round/>
                      <a:headEnd type="none" w="med" len="med"/>
                      <a:tailEnd type="none" w="med" len="med"/>
                    </a:lnB>
                  </a:tcPr>
                </a:tc>
                <a:extLst>
                  <a:ext uri="{0D108BD9-81ED-4DB2-BD59-A6C34878D82A}">
                    <a16:rowId xmlns:a16="http://schemas.microsoft.com/office/drawing/2014/main" val="10004"/>
                  </a:ext>
                </a:extLst>
              </a:tr>
              <a:tr h="292729">
                <a:tc>
                  <a:txBody>
                    <a:bodyPr/>
                    <a:lstStyle/>
                    <a:p>
                      <a:pPr algn="r">
                        <a:lnSpc>
                          <a:spcPts val="1700"/>
                        </a:lnSpc>
                      </a:pPr>
                      <a:r>
                        <a:rPr kumimoji="1" lang="en-US" altLang="ja-JP" sz="1800" b="1" dirty="0">
                          <a:solidFill>
                            <a:srgbClr val="CC0099"/>
                          </a:solidFill>
                          <a:latin typeface="Arial" panose="020B0604020202020204" pitchFamily="34" charset="0"/>
                          <a:cs typeface="Arial" panose="020B0604020202020204" pitchFamily="34" charset="0"/>
                        </a:rPr>
                        <a:t>6</a:t>
                      </a:r>
                      <a:endParaRPr kumimoji="1" lang="ja-JP" altLang="en-US" sz="1800" b="1" dirty="0">
                        <a:solidFill>
                          <a:srgbClr val="CC0099"/>
                        </a:solidFill>
                        <a:latin typeface="Arial" panose="020B0604020202020204" pitchFamily="34" charset="0"/>
                        <a:cs typeface="Arial" panose="020B0604020202020204" pitchFamily="34" charset="0"/>
                      </a:endParaRPr>
                    </a:p>
                  </a:txBody>
                  <a:tcPr anchor="ctr">
                    <a:lnL w="28575" cap="flat" cmpd="sng" algn="ctr">
                      <a:solidFill>
                        <a:srgbClr val="CC0099"/>
                      </a:solidFill>
                      <a:prstDash val="solid"/>
                      <a:round/>
                      <a:headEnd type="none" w="med" len="med"/>
                      <a:tailEnd type="none" w="med" len="med"/>
                    </a:lnL>
                    <a:lnT w="28575" cap="flat" cmpd="sng" algn="ctr">
                      <a:solidFill>
                        <a:srgbClr val="CC0099"/>
                      </a:solidFill>
                      <a:prstDash val="solid"/>
                      <a:round/>
                      <a:headEnd type="none" w="med" len="med"/>
                      <a:tailEnd type="none" w="med" len="med"/>
                    </a:lnT>
                  </a:tcPr>
                </a:tc>
                <a:tc>
                  <a:txBody>
                    <a:bodyPr/>
                    <a:lstStyle/>
                    <a:p>
                      <a:pPr>
                        <a:lnSpc>
                          <a:spcPts val="1700"/>
                        </a:lnSpc>
                      </a:pPr>
                      <a:r>
                        <a:rPr lang="en-US" altLang="ja-JP" sz="1800" b="1" dirty="0">
                          <a:solidFill>
                            <a:srgbClr val="CC0099"/>
                          </a:solidFill>
                          <a:effectLst/>
                          <a:latin typeface="Arial" panose="020B0604020202020204" pitchFamily="34" charset="0"/>
                          <a:cs typeface="Arial" panose="020B0604020202020204" pitchFamily="34" charset="0"/>
                        </a:rPr>
                        <a:t>RIKEN </a:t>
                      </a:r>
                      <a:r>
                        <a:rPr lang="en-US" altLang="ja-JP" sz="1600" b="1" dirty="0">
                          <a:solidFill>
                            <a:srgbClr val="CC0099"/>
                          </a:solidFill>
                          <a:effectLst/>
                          <a:latin typeface="Arial" panose="020B0604020202020204" pitchFamily="34" charset="0"/>
                          <a:cs typeface="Arial" panose="020B0604020202020204" pitchFamily="34" charset="0"/>
                        </a:rPr>
                        <a:t>(Japan's largest comprehensive research institution)</a:t>
                      </a:r>
                      <a:endParaRPr kumimoji="1" lang="ja-JP" altLang="en-US" sz="1600" b="1" dirty="0">
                        <a:solidFill>
                          <a:srgbClr val="CC0099"/>
                        </a:solidFill>
                        <a:effectLst/>
                        <a:latin typeface="Arial" panose="020B0604020202020204" pitchFamily="34" charset="0"/>
                        <a:cs typeface="Arial" panose="020B0604020202020204" pitchFamily="34" charset="0"/>
                      </a:endParaRPr>
                    </a:p>
                  </a:txBody>
                  <a:tcPr marT="72000" anchor="ctr">
                    <a:lnT w="28575" cap="flat" cmpd="sng" algn="ctr">
                      <a:solidFill>
                        <a:srgbClr val="CC0099"/>
                      </a:solidFill>
                      <a:prstDash val="solid"/>
                      <a:round/>
                      <a:headEnd type="none" w="med" len="med"/>
                      <a:tailEnd type="none" w="med" len="med"/>
                    </a:lnT>
                  </a:tcPr>
                </a:tc>
                <a:tc>
                  <a:txBody>
                    <a:bodyPr/>
                    <a:lstStyle/>
                    <a:p>
                      <a:pPr marL="0" marR="0" lvl="0" indent="0" algn="l" defTabSz="914400" rtl="0" eaLnBrk="1" fontAlgn="auto" latinLnBrk="0" hangingPunct="1">
                        <a:lnSpc>
                          <a:spcPts val="1700"/>
                        </a:lnSpc>
                        <a:spcBef>
                          <a:spcPts val="0"/>
                        </a:spcBef>
                        <a:spcAft>
                          <a:spcPts val="0"/>
                        </a:spcAft>
                        <a:buClrTx/>
                        <a:buSzTx/>
                        <a:buFontTx/>
                        <a:buNone/>
                        <a:defRPr/>
                      </a:pPr>
                      <a:r>
                        <a:rPr lang="en-US" altLang="ja-JP" sz="1800" b="0" dirty="0">
                          <a:solidFill>
                            <a:srgbClr val="CC0099"/>
                          </a:solidFill>
                          <a:effectLst/>
                          <a:latin typeface="Arial" panose="020B0604020202020204" pitchFamily="34" charset="0"/>
                          <a:cs typeface="Arial" panose="020B0604020202020204" pitchFamily="34" charset="0"/>
                        </a:rPr>
                        <a:t>Japan </a:t>
                      </a:r>
                      <a:r>
                        <a:rPr lang="en-US" altLang="ja-JP" sz="1800" b="1" dirty="0">
                          <a:solidFill>
                            <a:srgbClr val="CC0099"/>
                          </a:solidFill>
                          <a:effectLst/>
                          <a:latin typeface="Arial" panose="020B0604020202020204" pitchFamily="34" charset="0"/>
                          <a:cs typeface="Arial" panose="020B0604020202020204" pitchFamily="34" charset="0"/>
                        </a:rPr>
                        <a:t>“Tsukuba” </a:t>
                      </a:r>
                      <a:endParaRPr kumimoji="1" lang="ja-JP" altLang="en-US" sz="1800" dirty="0">
                        <a:latin typeface="Arial" panose="020B0604020202020204" pitchFamily="34" charset="0"/>
                        <a:cs typeface="Arial" panose="020B0604020202020204" pitchFamily="34" charset="0"/>
                      </a:endParaRPr>
                    </a:p>
                  </a:txBody>
                  <a:tcPr anchor="ctr">
                    <a:lnR w="28575" cap="flat" cmpd="sng" algn="ctr">
                      <a:solidFill>
                        <a:srgbClr val="CC0099"/>
                      </a:solidFill>
                      <a:prstDash val="solid"/>
                      <a:round/>
                      <a:headEnd type="none" w="med" len="med"/>
                      <a:tailEnd type="none" w="med" len="med"/>
                    </a:lnR>
                    <a:lnT w="28575" cap="flat" cmpd="sng" algn="ctr">
                      <a:solidFill>
                        <a:srgbClr val="CC0099"/>
                      </a:solidFill>
                      <a:prstDash val="solid"/>
                      <a:round/>
                      <a:headEnd type="none" w="med" len="med"/>
                      <a:tailEnd type="none" w="med" len="med"/>
                    </a:lnT>
                  </a:tcPr>
                </a:tc>
                <a:extLst>
                  <a:ext uri="{0D108BD9-81ED-4DB2-BD59-A6C34878D82A}">
                    <a16:rowId xmlns:a16="http://schemas.microsoft.com/office/drawing/2014/main" val="10005"/>
                  </a:ext>
                </a:extLst>
              </a:tr>
              <a:tr h="292729">
                <a:tc>
                  <a:txBody>
                    <a:bodyPr/>
                    <a:lstStyle/>
                    <a:p>
                      <a:pPr algn="r">
                        <a:lnSpc>
                          <a:spcPts val="1700"/>
                        </a:lnSpc>
                      </a:pPr>
                      <a:r>
                        <a:rPr kumimoji="1" lang="en-US" altLang="ja-JP" sz="1800" b="1" dirty="0">
                          <a:solidFill>
                            <a:srgbClr val="CC0099"/>
                          </a:solidFill>
                          <a:latin typeface="Arial" panose="020B0604020202020204" pitchFamily="34" charset="0"/>
                          <a:cs typeface="Arial" panose="020B0604020202020204" pitchFamily="34" charset="0"/>
                        </a:rPr>
                        <a:t>7</a:t>
                      </a:r>
                      <a:endParaRPr kumimoji="1" lang="ja-JP" altLang="en-US" sz="1800" b="1" dirty="0">
                        <a:solidFill>
                          <a:srgbClr val="CC0099"/>
                        </a:solidFill>
                        <a:latin typeface="Arial" panose="020B0604020202020204" pitchFamily="34" charset="0"/>
                        <a:cs typeface="Arial" panose="020B0604020202020204" pitchFamily="34" charset="0"/>
                      </a:endParaRPr>
                    </a:p>
                  </a:txBody>
                  <a:tcPr anchor="ctr">
                    <a:lnL w="28575" cap="flat" cmpd="sng" algn="ctr">
                      <a:solidFill>
                        <a:srgbClr val="CC0099"/>
                      </a:solidFill>
                      <a:prstDash val="solid"/>
                      <a:round/>
                      <a:headEnd type="none" w="med" len="med"/>
                      <a:tailEnd type="none" w="med" len="med"/>
                    </a:lnL>
                  </a:tcPr>
                </a:tc>
                <a:tc>
                  <a:txBody>
                    <a:bodyPr/>
                    <a:lstStyle/>
                    <a:p>
                      <a:pPr>
                        <a:lnSpc>
                          <a:spcPts val="1700"/>
                        </a:lnSpc>
                        <a:tabLst>
                          <a:tab pos="361950" algn="l"/>
                          <a:tab pos="5024120" algn="l"/>
                        </a:tabLst>
                      </a:pPr>
                      <a:r>
                        <a:rPr lang="en-US" altLang="ja-JP" sz="1800" b="1" dirty="0">
                          <a:solidFill>
                            <a:srgbClr val="CC0099"/>
                          </a:solidFill>
                          <a:effectLst/>
                          <a:latin typeface="Arial" panose="020B0604020202020204" pitchFamily="34" charset="0"/>
                          <a:cs typeface="Arial" panose="020B0604020202020204" pitchFamily="34" charset="0"/>
                        </a:rPr>
                        <a:t>National Institute of Advanced Industrial Science and Technology (AIST) </a:t>
                      </a:r>
                      <a:endParaRPr kumimoji="1" lang="ja-JP" altLang="en-US" sz="1800" b="1" dirty="0">
                        <a:solidFill>
                          <a:srgbClr val="CC0099"/>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ts val="1700"/>
                        </a:lnSpc>
                        <a:spcBef>
                          <a:spcPts val="0"/>
                        </a:spcBef>
                        <a:spcAft>
                          <a:spcPts val="0"/>
                        </a:spcAft>
                        <a:buClrTx/>
                        <a:buSzTx/>
                        <a:buFontTx/>
                        <a:buNone/>
                        <a:defRPr/>
                      </a:pPr>
                      <a:r>
                        <a:rPr lang="en-US" altLang="ja-JP" sz="1800" b="0" dirty="0">
                          <a:solidFill>
                            <a:srgbClr val="CC0099"/>
                          </a:solidFill>
                          <a:effectLst/>
                          <a:latin typeface="Arial" panose="020B0604020202020204" pitchFamily="34" charset="0"/>
                          <a:cs typeface="Arial" panose="020B0604020202020204" pitchFamily="34" charset="0"/>
                        </a:rPr>
                        <a:t>Japan </a:t>
                      </a:r>
                      <a:r>
                        <a:rPr lang="en-US" altLang="ja-JP" sz="1800" b="1" dirty="0">
                          <a:solidFill>
                            <a:srgbClr val="CC0099"/>
                          </a:solidFill>
                          <a:effectLst/>
                          <a:latin typeface="Arial" panose="020B0604020202020204" pitchFamily="34" charset="0"/>
                          <a:cs typeface="Arial" panose="020B0604020202020204" pitchFamily="34" charset="0"/>
                        </a:rPr>
                        <a:t>“Tsukuba” </a:t>
                      </a:r>
                      <a:endParaRPr kumimoji="1" lang="ja-JP" altLang="en-US" sz="1800" dirty="0">
                        <a:latin typeface="Arial" panose="020B0604020202020204" pitchFamily="34" charset="0"/>
                        <a:cs typeface="Arial" panose="020B0604020202020204" pitchFamily="34" charset="0"/>
                      </a:endParaRPr>
                    </a:p>
                  </a:txBody>
                  <a:tcPr anchor="ctr">
                    <a:lnR w="28575" cap="flat" cmpd="sng" algn="ctr">
                      <a:solidFill>
                        <a:srgbClr val="CC0099"/>
                      </a:solidFill>
                      <a:prstDash val="solid"/>
                      <a:round/>
                      <a:headEnd type="none" w="med" len="med"/>
                      <a:tailEnd type="none" w="med" len="med"/>
                    </a:lnR>
                  </a:tcPr>
                </a:tc>
                <a:extLst>
                  <a:ext uri="{0D108BD9-81ED-4DB2-BD59-A6C34878D82A}">
                    <a16:rowId xmlns:a16="http://schemas.microsoft.com/office/drawing/2014/main" val="10006"/>
                  </a:ext>
                </a:extLst>
              </a:tr>
              <a:tr h="292729">
                <a:tc>
                  <a:txBody>
                    <a:bodyPr/>
                    <a:lstStyle/>
                    <a:p>
                      <a:pPr algn="r">
                        <a:lnSpc>
                          <a:spcPts val="1700"/>
                        </a:lnSpc>
                      </a:pPr>
                      <a:r>
                        <a:rPr kumimoji="1" lang="en-US" altLang="ja-JP" sz="1800" b="1" dirty="0">
                          <a:solidFill>
                            <a:schemeClr val="tx1"/>
                          </a:solidFill>
                          <a:latin typeface="Arial" panose="020B0604020202020204" pitchFamily="34" charset="0"/>
                          <a:cs typeface="Arial" panose="020B0604020202020204" pitchFamily="34" charset="0"/>
                        </a:rPr>
                        <a:t>~</a:t>
                      </a:r>
                      <a:endParaRPr kumimoji="1" lang="ja-JP" altLang="en-US" sz="18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rgbClr val="CC0099"/>
                      </a:solidFill>
                      <a:prstDash val="solid"/>
                      <a:round/>
                      <a:headEnd type="none" w="med" len="med"/>
                      <a:tailEnd type="none" w="med" len="med"/>
                    </a:lnL>
                  </a:tcPr>
                </a:tc>
                <a:tc>
                  <a:txBody>
                    <a:bodyPr/>
                    <a:lstStyle/>
                    <a:p>
                      <a:pPr>
                        <a:lnSpc>
                          <a:spcPts val="1700"/>
                        </a:lnSpc>
                        <a:tabLst>
                          <a:tab pos="361950" algn="l"/>
                          <a:tab pos="5024120" algn="l"/>
                        </a:tabLst>
                      </a:pPr>
                      <a:endParaRPr kumimoji="1" lang="ja-JP" altLang="en-US" sz="1800" b="1" dirty="0">
                        <a:solidFill>
                          <a:srgbClr val="CC0099"/>
                        </a:solidFill>
                        <a:effectLst/>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ts val="1700"/>
                        </a:lnSpc>
                        <a:spcBef>
                          <a:spcPts val="0"/>
                        </a:spcBef>
                        <a:spcAft>
                          <a:spcPts val="0"/>
                        </a:spcAft>
                        <a:buClrTx/>
                        <a:buSzTx/>
                        <a:buFontTx/>
                        <a:buNone/>
                        <a:defRPr/>
                      </a:pPr>
                      <a:endParaRPr kumimoji="1" lang="ja-JP" altLang="en-US" sz="1800" dirty="0">
                        <a:latin typeface="Arial" panose="020B0604020202020204" pitchFamily="34" charset="0"/>
                        <a:cs typeface="Arial" panose="020B0604020202020204" pitchFamily="34" charset="0"/>
                      </a:endParaRPr>
                    </a:p>
                  </a:txBody>
                  <a:tcPr anchor="ctr">
                    <a:lnR w="28575" cap="flat" cmpd="sng" algn="ctr">
                      <a:solidFill>
                        <a:srgbClr val="CC0099"/>
                      </a:solidFill>
                      <a:prstDash val="solid"/>
                      <a:round/>
                      <a:headEnd type="none" w="med" len="med"/>
                      <a:tailEnd type="none" w="med" len="med"/>
                    </a:lnR>
                  </a:tcPr>
                </a:tc>
                <a:extLst>
                  <a:ext uri="{0D108BD9-81ED-4DB2-BD59-A6C34878D82A}">
                    <a16:rowId xmlns:a16="http://schemas.microsoft.com/office/drawing/2014/main" val="10007"/>
                  </a:ext>
                </a:extLst>
              </a:tr>
              <a:tr h="292729">
                <a:tc>
                  <a:txBody>
                    <a:bodyPr/>
                    <a:lstStyle/>
                    <a:p>
                      <a:pPr marL="0" marR="0" lvl="0" indent="0" algn="r" defTabSz="914400" rtl="0" eaLnBrk="1" fontAlgn="auto" latinLnBrk="0" hangingPunct="1">
                        <a:lnSpc>
                          <a:spcPts val="1700"/>
                        </a:lnSpc>
                        <a:spcBef>
                          <a:spcPts val="0"/>
                        </a:spcBef>
                        <a:spcAft>
                          <a:spcPts val="0"/>
                        </a:spcAft>
                        <a:buClrTx/>
                        <a:buSzTx/>
                        <a:buFontTx/>
                        <a:buNone/>
                        <a:defRPr/>
                      </a:pPr>
                      <a:r>
                        <a:rPr kumimoji="1" lang="en-US" altLang="ja-JP" sz="1800" b="1" dirty="0">
                          <a:solidFill>
                            <a:srgbClr val="CC0099"/>
                          </a:solidFill>
                          <a:latin typeface="Arial" panose="020B0604020202020204" pitchFamily="34" charset="0"/>
                          <a:cs typeface="Arial" panose="020B0604020202020204" pitchFamily="34" charset="0"/>
                        </a:rPr>
                        <a:t>14</a:t>
                      </a:r>
                      <a:endParaRPr kumimoji="1" lang="ja-JP" altLang="en-US" sz="1800" b="1" dirty="0">
                        <a:solidFill>
                          <a:srgbClr val="CC0099"/>
                        </a:solidFill>
                        <a:latin typeface="Arial" panose="020B0604020202020204" pitchFamily="34" charset="0"/>
                        <a:cs typeface="Arial" panose="020B0604020202020204" pitchFamily="34" charset="0"/>
                      </a:endParaRPr>
                    </a:p>
                  </a:txBody>
                  <a:tcPr anchor="ctr">
                    <a:lnL w="28575" cap="flat" cmpd="sng" algn="ctr">
                      <a:solidFill>
                        <a:srgbClr val="CC0099"/>
                      </a:solidFill>
                      <a:prstDash val="solid"/>
                      <a:round/>
                      <a:headEnd type="none" w="med" len="med"/>
                      <a:tailEnd type="none" w="med" len="med"/>
                    </a:lnL>
                    <a:lnB w="28575" cap="flat" cmpd="sng" algn="ctr">
                      <a:solidFill>
                        <a:srgbClr val="CC0099"/>
                      </a:solidFill>
                      <a:prstDash val="solid"/>
                      <a:round/>
                      <a:headEnd type="none" w="med" len="med"/>
                      <a:tailEnd type="none" w="med" len="med"/>
                    </a:lnB>
                  </a:tcPr>
                </a:tc>
                <a:tc>
                  <a:txBody>
                    <a:bodyPr/>
                    <a:lstStyle/>
                    <a:p>
                      <a:pPr>
                        <a:lnSpc>
                          <a:spcPts val="1700"/>
                        </a:lnSpc>
                        <a:tabLst>
                          <a:tab pos="361950" algn="l"/>
                          <a:tab pos="5024120" algn="l"/>
                        </a:tabLst>
                      </a:pPr>
                      <a:r>
                        <a:rPr lang="en-US" altLang="ja-JP" sz="1800" b="1" dirty="0">
                          <a:solidFill>
                            <a:srgbClr val="CC0099"/>
                          </a:solidFill>
                          <a:effectLst/>
                          <a:latin typeface="Arial" panose="020B0604020202020204" pitchFamily="34" charset="0"/>
                          <a:cs typeface="Arial" panose="020B0604020202020204" pitchFamily="34" charset="0"/>
                        </a:rPr>
                        <a:t>National Institute of Materials Science (NIMS)</a:t>
                      </a:r>
                      <a:endParaRPr kumimoji="1" lang="ja-JP" altLang="en-US" sz="1800" b="1" dirty="0">
                        <a:solidFill>
                          <a:srgbClr val="CC0099"/>
                        </a:solidFill>
                        <a:effectLst/>
                        <a:latin typeface="Arial" panose="020B0604020202020204" pitchFamily="34" charset="0"/>
                        <a:cs typeface="Arial" panose="020B0604020202020204" pitchFamily="34" charset="0"/>
                      </a:endParaRPr>
                    </a:p>
                  </a:txBody>
                  <a:tcPr anchor="ctr">
                    <a:lnB w="28575" cap="flat" cmpd="sng" algn="ctr">
                      <a:solidFill>
                        <a:srgbClr val="CC0099"/>
                      </a:solidFill>
                      <a:prstDash val="solid"/>
                      <a:round/>
                      <a:headEnd type="none" w="med" len="med"/>
                      <a:tailEnd type="none" w="med" len="med"/>
                    </a:lnB>
                  </a:tcPr>
                </a:tc>
                <a:tc>
                  <a:txBody>
                    <a:bodyPr/>
                    <a:lstStyle/>
                    <a:p>
                      <a:pPr marL="0" marR="0" lvl="0" indent="0" algn="l" defTabSz="914400" rtl="0" eaLnBrk="1" fontAlgn="auto" latinLnBrk="0" hangingPunct="1">
                        <a:lnSpc>
                          <a:spcPts val="1700"/>
                        </a:lnSpc>
                        <a:spcBef>
                          <a:spcPts val="0"/>
                        </a:spcBef>
                        <a:spcAft>
                          <a:spcPts val="0"/>
                        </a:spcAft>
                        <a:buClrTx/>
                        <a:buSzTx/>
                        <a:buFontTx/>
                        <a:buNone/>
                        <a:defRPr/>
                      </a:pPr>
                      <a:r>
                        <a:rPr lang="en-US" altLang="ja-JP" sz="1800" b="0" dirty="0">
                          <a:solidFill>
                            <a:srgbClr val="CC0099"/>
                          </a:solidFill>
                          <a:effectLst/>
                          <a:latin typeface="Arial" panose="020B0604020202020204" pitchFamily="34" charset="0"/>
                          <a:cs typeface="Arial" panose="020B0604020202020204" pitchFamily="34" charset="0"/>
                        </a:rPr>
                        <a:t>Japan </a:t>
                      </a:r>
                      <a:r>
                        <a:rPr lang="en-US" altLang="ja-JP" sz="1800" b="1" dirty="0">
                          <a:solidFill>
                            <a:srgbClr val="CC0099"/>
                          </a:solidFill>
                          <a:effectLst/>
                          <a:latin typeface="Arial" panose="020B0604020202020204" pitchFamily="34" charset="0"/>
                          <a:cs typeface="Arial" panose="020B0604020202020204" pitchFamily="34" charset="0"/>
                        </a:rPr>
                        <a:t>“Tsukuba” </a:t>
                      </a:r>
                      <a:endParaRPr kumimoji="1" lang="ja-JP" altLang="en-US" sz="1800" dirty="0">
                        <a:latin typeface="Arial" panose="020B0604020202020204" pitchFamily="34" charset="0"/>
                        <a:cs typeface="Arial" panose="020B0604020202020204" pitchFamily="34" charset="0"/>
                      </a:endParaRPr>
                    </a:p>
                  </a:txBody>
                  <a:tcPr anchor="ctr">
                    <a:lnR w="28575" cap="flat" cmpd="sng" algn="ctr">
                      <a:solidFill>
                        <a:srgbClr val="CC0099"/>
                      </a:solidFill>
                      <a:prstDash val="solid"/>
                      <a:round/>
                      <a:headEnd type="none" w="med" len="med"/>
                      <a:tailEnd type="none" w="med" len="med"/>
                    </a:lnR>
                    <a:lnB w="28575" cap="flat" cmpd="sng" algn="ctr">
                      <a:solidFill>
                        <a:srgbClr val="CC0099"/>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2" name="正方形/長方形 21"/>
          <p:cNvSpPr/>
          <p:nvPr/>
        </p:nvSpPr>
        <p:spPr>
          <a:xfrm>
            <a:off x="148810" y="3086913"/>
            <a:ext cx="11923854" cy="461665"/>
          </a:xfrm>
          <a:prstGeom prst="rect">
            <a:avLst/>
          </a:prstGeom>
        </p:spPr>
        <p:txBody>
          <a:bodyPr wrap="square">
            <a:spAutoFit/>
          </a:bodyPr>
          <a:lstStyle/>
          <a:p>
            <a:pPr marL="457200" indent="-457200">
              <a:buClr>
                <a:srgbClr val="CC0099"/>
              </a:buClr>
              <a:buSzPct val="100000"/>
              <a:buFont typeface="Wingdings" panose="05000000000000000000" pitchFamily="2" charset="2"/>
              <a:buChar char="l"/>
            </a:pPr>
            <a:r>
              <a:rPr lang="en-US" altLang="ja-JP" sz="2400" b="1" u="sng" dirty="0">
                <a:solidFill>
                  <a:schemeClr val="accent1">
                    <a:lumMod val="50000"/>
                  </a:schemeClr>
                </a:solidFill>
                <a:latin typeface="Arial" panose="020B0604020202020204" pitchFamily="34" charset="0"/>
                <a:cs typeface="Arial" panose="020B0604020202020204" pitchFamily="34" charset="0"/>
              </a:rPr>
              <a:t>Reuters’ ranking of The World’s Most Innovative Research Institutions 2019</a:t>
            </a:r>
          </a:p>
        </p:txBody>
      </p:sp>
      <p:cxnSp>
        <p:nvCxnSpPr>
          <p:cNvPr id="23" name="直線コネクタ 22"/>
          <p:cNvCxnSpPr/>
          <p:nvPr/>
        </p:nvCxnSpPr>
        <p:spPr>
          <a:xfrm flipV="1">
            <a:off x="0" y="706764"/>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3</a:t>
            </a:r>
            <a:endParaRPr lang="ja-JP" altLang="en-US" dirty="0"/>
          </a:p>
        </p:txBody>
      </p:sp>
      <p:sp>
        <p:nvSpPr>
          <p:cNvPr id="4" name="テキスト ボックス 3"/>
          <p:cNvSpPr txBox="1"/>
          <p:nvPr/>
        </p:nvSpPr>
        <p:spPr>
          <a:xfrm>
            <a:off x="8125460" y="2795270"/>
            <a:ext cx="3947160" cy="306705"/>
          </a:xfrm>
          <a:prstGeom prst="rect">
            <a:avLst/>
          </a:prstGeom>
          <a:noFill/>
        </p:spPr>
        <p:txBody>
          <a:bodyPr wrap="square" rtlCol="0">
            <a:spAutoFit/>
          </a:bodyPr>
          <a:lstStyle/>
          <a:p>
            <a:r>
              <a:rPr kumimoji="1" lang="en-US" altLang="ja-JP" sz="1400" dirty="0"/>
              <a:t>*Numbers of researchers are as of June 2017</a:t>
            </a:r>
          </a:p>
        </p:txBody>
      </p:sp>
      <p:pic>
        <p:nvPicPr>
          <p:cNvPr id="2" name="Slide 3">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951085" y="301625"/>
            <a:ext cx="428625" cy="137795"/>
          </a:xfrm>
          <a:prstGeom prst="rect">
            <a:avLst/>
          </a:prstGeom>
        </p:spPr>
      </p:pic>
      <p:grpSp>
        <p:nvGrpSpPr>
          <p:cNvPr id="40" name="グループ化 39"/>
          <p:cNvGrpSpPr/>
          <p:nvPr/>
        </p:nvGrpSpPr>
        <p:grpSpPr>
          <a:xfrm>
            <a:off x="9617603" y="186314"/>
            <a:ext cx="2630277" cy="463828"/>
            <a:chOff x="9573915" y="303916"/>
            <a:chExt cx="2630277" cy="463828"/>
          </a:xfrm>
        </p:grpSpPr>
        <p:pic>
          <p:nvPicPr>
            <p:cNvPr id="41" name="図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42"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3"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7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4-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890125" y="287655"/>
            <a:ext cx="428625" cy="405130"/>
          </a:xfrm>
          <a:prstGeom prst="rect">
            <a:avLst/>
          </a:prstGeom>
        </p:spPr>
      </p:pic>
      <p:pic>
        <p:nvPicPr>
          <p:cNvPr id="32" name="図 2"/>
          <p:cNvPicPr>
            <a:picLocks noChangeAspect="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435526" y="1047399"/>
            <a:ext cx="6232791" cy="543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正方形/長方形 39"/>
          <p:cNvSpPr/>
          <p:nvPr/>
        </p:nvSpPr>
        <p:spPr>
          <a:xfrm>
            <a:off x="897147" y="5287992"/>
            <a:ext cx="948360" cy="36276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54000" tIns="36000" rIns="54000" bIns="36000" rtlCol="0" anchor="ctr"/>
          <a:lstStyle/>
          <a:p>
            <a:pPr algn="ctr"/>
            <a:r>
              <a:rPr lang="en-US" altLang="ja-JP" sz="2000" b="1" dirty="0">
                <a:latin typeface="Arial" panose="020B0604020202020204" pitchFamily="34" charset="0"/>
                <a:cs typeface="Arial" panose="020B0604020202020204" pitchFamily="34" charset="0"/>
              </a:rPr>
              <a:t>Tokyo</a:t>
            </a:r>
            <a:endParaRPr lang="ja-JP" altLang="en-US" sz="2000" b="1" dirty="0">
              <a:latin typeface="Arial" panose="020B0604020202020204" pitchFamily="34" charset="0"/>
              <a:cs typeface="Arial" panose="020B0604020202020204" pitchFamily="34" charset="0"/>
            </a:endParaRPr>
          </a:p>
        </p:txBody>
      </p:sp>
      <p:sp>
        <p:nvSpPr>
          <p:cNvPr id="41" name="正方形/長方形 40"/>
          <p:cNvSpPr/>
          <p:nvPr/>
        </p:nvSpPr>
        <p:spPr>
          <a:xfrm>
            <a:off x="4922951" y="5089585"/>
            <a:ext cx="862553" cy="35958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lIns="54000" tIns="36000" rIns="54000" bIns="36000" rtlCol="0" anchor="ctr"/>
          <a:lstStyle/>
          <a:p>
            <a:pPr algn="ctr"/>
            <a:r>
              <a:rPr lang="en-US" altLang="ja-JP" sz="2000" b="1" dirty="0">
                <a:latin typeface="Arial" panose="020B0604020202020204" pitchFamily="34" charset="0"/>
                <a:cs typeface="Arial" panose="020B0604020202020204" pitchFamily="34" charset="0"/>
              </a:rPr>
              <a:t>Narita</a:t>
            </a:r>
            <a:endParaRPr lang="ja-JP" altLang="en-US" sz="2000" b="1" dirty="0">
              <a:latin typeface="Arial" panose="020B0604020202020204" pitchFamily="34" charset="0"/>
              <a:cs typeface="Arial" panose="020B0604020202020204" pitchFamily="34" charset="0"/>
            </a:endParaRPr>
          </a:p>
        </p:txBody>
      </p:sp>
      <p:sp>
        <p:nvSpPr>
          <p:cNvPr id="42" name="正方形/長方形 41"/>
          <p:cNvSpPr/>
          <p:nvPr/>
        </p:nvSpPr>
        <p:spPr>
          <a:xfrm>
            <a:off x="1845507" y="3717985"/>
            <a:ext cx="1236333" cy="351909"/>
          </a:xfrm>
          <a:prstGeom prst="rect">
            <a:avLst/>
          </a:prstGeom>
          <a:solidFill>
            <a:srgbClr val="CC0099"/>
          </a:solidFill>
          <a:ln>
            <a:noFill/>
          </a:ln>
        </p:spPr>
        <p:style>
          <a:lnRef idx="2">
            <a:schemeClr val="accent6"/>
          </a:lnRef>
          <a:fillRef idx="1">
            <a:schemeClr val="lt1"/>
          </a:fillRef>
          <a:effectRef idx="0">
            <a:schemeClr val="accent6"/>
          </a:effectRef>
          <a:fontRef idx="minor">
            <a:schemeClr val="dk1"/>
          </a:fontRef>
        </p:style>
        <p:txBody>
          <a:bodyPr lIns="54000" tIns="36000" rIns="54000" bIns="36000" rtlCol="0" anchor="ctr"/>
          <a:lstStyle/>
          <a:p>
            <a:pPr algn="ctr"/>
            <a:r>
              <a:rPr lang="en-US" altLang="ja-JP" sz="2000" b="1" dirty="0">
                <a:solidFill>
                  <a:schemeClr val="bg1"/>
                </a:solidFill>
                <a:latin typeface="Arial" panose="020B0604020202020204" pitchFamily="34" charset="0"/>
                <a:cs typeface="Arial" panose="020B0604020202020204" pitchFamily="34" charset="0"/>
              </a:rPr>
              <a:t>Tsukuba</a:t>
            </a:r>
            <a:endParaRPr lang="ja-JP" altLang="en-US" sz="2000" b="1" dirty="0">
              <a:solidFill>
                <a:schemeClr val="bg1"/>
              </a:solidFill>
              <a:latin typeface="Arial" panose="020B0604020202020204" pitchFamily="34" charset="0"/>
              <a:cs typeface="Arial" panose="020B0604020202020204" pitchFamily="34" charset="0"/>
            </a:endParaRPr>
          </a:p>
        </p:txBody>
      </p:sp>
      <p:sp>
        <p:nvSpPr>
          <p:cNvPr id="24" name="円/楕円 36"/>
          <p:cNvSpPr/>
          <p:nvPr/>
        </p:nvSpPr>
        <p:spPr bwMode="auto">
          <a:xfrm>
            <a:off x="1961889" y="5447137"/>
            <a:ext cx="447873" cy="426139"/>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p>
        </p:txBody>
      </p:sp>
      <p:sp>
        <p:nvSpPr>
          <p:cNvPr id="13" name="円/楕円 36"/>
          <p:cNvSpPr/>
          <p:nvPr/>
        </p:nvSpPr>
        <p:spPr bwMode="auto">
          <a:xfrm>
            <a:off x="5444365" y="824171"/>
            <a:ext cx="447873" cy="426139"/>
          </a:xfrm>
          <a:prstGeom prst="ellipse">
            <a:avLst/>
          </a:prstGeom>
          <a:noFill/>
          <a:ln w="50800">
            <a:solidFill>
              <a:srgbClr val="4D7FB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p>
        </p:txBody>
      </p:sp>
      <p:sp>
        <p:nvSpPr>
          <p:cNvPr id="14" name="正方形/長方形 13"/>
          <p:cNvSpPr/>
          <p:nvPr/>
        </p:nvSpPr>
        <p:spPr>
          <a:xfrm>
            <a:off x="4278077" y="1024088"/>
            <a:ext cx="1053263" cy="315897"/>
          </a:xfrm>
          <a:prstGeom prst="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2000" b="1" dirty="0">
                <a:solidFill>
                  <a:schemeClr val="bg1"/>
                </a:solidFill>
                <a:latin typeface="Arial" panose="020B0604020202020204" pitchFamily="34" charset="0"/>
                <a:cs typeface="Arial" panose="020B0604020202020204" pitchFamily="34" charset="0"/>
              </a:rPr>
              <a:t>Hitachi</a:t>
            </a:r>
          </a:p>
        </p:txBody>
      </p:sp>
      <p:sp>
        <p:nvSpPr>
          <p:cNvPr id="4" name="Bent Arrow 3"/>
          <p:cNvSpPr/>
          <p:nvPr/>
        </p:nvSpPr>
        <p:spPr>
          <a:xfrm rot="16200000" flipH="1">
            <a:off x="5019366" y="1663329"/>
            <a:ext cx="246863" cy="3594543"/>
          </a:xfrm>
          <a:prstGeom prst="bentArrow">
            <a:avLst>
              <a:gd name="adj1" fmla="val 23073"/>
              <a:gd name="adj2" fmla="val 25000"/>
              <a:gd name="adj3" fmla="val 25000"/>
              <a:gd name="adj4" fmla="val 43750"/>
            </a:avLst>
          </a:prstGeom>
          <a:solidFill>
            <a:srgbClr val="CC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Bent Arrow 21"/>
          <p:cNvSpPr/>
          <p:nvPr/>
        </p:nvSpPr>
        <p:spPr>
          <a:xfrm rot="16200000">
            <a:off x="5938183" y="915395"/>
            <a:ext cx="585649" cy="1368245"/>
          </a:xfrm>
          <a:prstGeom prst="bentArrow">
            <a:avLst>
              <a:gd name="adj1" fmla="val 10872"/>
              <a:gd name="adj2" fmla="val 17680"/>
              <a:gd name="adj3" fmla="val 25000"/>
              <a:gd name="adj4" fmla="val 42382"/>
            </a:avLst>
          </a:prstGeom>
          <a:solidFill>
            <a:srgbClr val="4D7FBB"/>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Bent Arrow 24"/>
          <p:cNvSpPr/>
          <p:nvPr/>
        </p:nvSpPr>
        <p:spPr>
          <a:xfrm rot="16200000" flipH="1">
            <a:off x="5521743" y="3776842"/>
            <a:ext cx="453906" cy="2441640"/>
          </a:xfrm>
          <a:prstGeom prst="bentArrow">
            <a:avLst>
              <a:gd name="adj1" fmla="val 14297"/>
              <a:gd name="adj2" fmla="val 25000"/>
              <a:gd name="adj3" fmla="val 25000"/>
              <a:gd name="adj4" fmla="val 43750"/>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タイトル 10"/>
          <p:cNvSpPr>
            <a:spLocks noGrp="1"/>
          </p:cNvSpPr>
          <p:nvPr>
            <p:ph type="title"/>
          </p:nvPr>
        </p:nvSpPr>
        <p:spPr>
          <a:xfrm>
            <a:off x="47023" y="0"/>
            <a:ext cx="12288688" cy="785093"/>
          </a:xfrm>
        </p:spPr>
        <p:txBody>
          <a:bodyPr>
            <a:noAutofit/>
          </a:bodyPr>
          <a:lstStyle/>
          <a:p>
            <a:pPr algn="l"/>
            <a:r>
              <a:rPr lang="en-US" altLang="ja-JP" sz="3200" b="1" dirty="0">
                <a:solidFill>
                  <a:schemeClr val="accent1">
                    <a:lumMod val="50000"/>
                  </a:schemeClr>
                </a:solidFill>
                <a:latin typeface="Arial" panose="020B0604020202020204" pitchFamily="34" charset="0"/>
                <a:cs typeface="Arial" panose="020B0604020202020204" pitchFamily="34" charset="0"/>
              </a:rPr>
              <a:t>About Tsukuba </a:t>
            </a:r>
            <a:r>
              <a:rPr lang="en-US" altLang="ja-JP" sz="2000" b="1" dirty="0">
                <a:solidFill>
                  <a:schemeClr val="accent1">
                    <a:lumMod val="50000"/>
                  </a:schemeClr>
                </a:solidFill>
                <a:latin typeface="Arial" panose="020B0604020202020204" pitchFamily="34" charset="0"/>
                <a:cs typeface="Arial" panose="020B0604020202020204" pitchFamily="34" charset="0"/>
              </a:rPr>
              <a:t>~ Conveniently Located Near Tokyo ~</a:t>
            </a:r>
            <a:endParaRPr lang="ja-JP" altLang="en-US" sz="2000" b="1" dirty="0">
              <a:solidFill>
                <a:schemeClr val="accent1">
                  <a:lumMod val="50000"/>
                </a:schemeClr>
              </a:solidFill>
              <a:latin typeface="Arial" panose="020B0604020202020204" pitchFamily="34" charset="0"/>
              <a:cs typeface="Arial" panose="020B0604020202020204" pitchFamily="34" charset="0"/>
            </a:endParaRPr>
          </a:p>
        </p:txBody>
      </p:sp>
      <p:cxnSp>
        <p:nvCxnSpPr>
          <p:cNvPr id="31" name="直線コネクタ 22"/>
          <p:cNvCxnSpPr/>
          <p:nvPr/>
        </p:nvCxnSpPr>
        <p:spPr>
          <a:xfrm flipV="1">
            <a:off x="0" y="692696"/>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円/楕円 36"/>
          <p:cNvSpPr/>
          <p:nvPr/>
        </p:nvSpPr>
        <p:spPr bwMode="auto">
          <a:xfrm>
            <a:off x="4414454" y="5199676"/>
            <a:ext cx="447873" cy="426139"/>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p>
        </p:txBody>
      </p:sp>
      <p:sp>
        <p:nvSpPr>
          <p:cNvPr id="19" name="Rectangle 3"/>
          <p:cNvSpPr txBox="1">
            <a:spLocks noChangeArrowheads="1"/>
          </p:cNvSpPr>
          <p:nvPr/>
        </p:nvSpPr>
        <p:spPr bwMode="auto">
          <a:xfrm>
            <a:off x="6725489" y="1542730"/>
            <a:ext cx="5181877" cy="502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lstStyle>
            <a:lvl1pPr>
              <a:spcBef>
                <a:spcPct val="20000"/>
              </a:spcBef>
              <a:buChar char="•"/>
              <a:defRPr>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spcBef>
                <a:spcPct val="20000"/>
              </a:spcBef>
              <a:buChar char="–"/>
              <a:defRPr sz="16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spcBef>
                <a:spcPct val="20000"/>
              </a:spcBef>
              <a:buChar char="•"/>
              <a:defRPr sz="14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spcBef>
                <a:spcPct val="20000"/>
              </a:spcBef>
              <a:buChar char="–"/>
              <a:defRPr sz="12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spcBef>
                <a:spcPct val="20000"/>
              </a:spcBef>
              <a:buChar char="»"/>
              <a:defRPr sz="11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spcBef>
                <a:spcPct val="20000"/>
              </a:spcBef>
              <a:spcAft>
                <a:spcPct val="0"/>
              </a:spcAft>
              <a:buChar char="»"/>
              <a:defRPr sz="11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spcBef>
                <a:spcPct val="20000"/>
              </a:spcBef>
              <a:spcAft>
                <a:spcPct val="0"/>
              </a:spcAft>
              <a:buChar char="»"/>
              <a:defRPr sz="11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spcBef>
                <a:spcPct val="20000"/>
              </a:spcBef>
              <a:spcAft>
                <a:spcPct val="0"/>
              </a:spcAft>
              <a:buChar char="»"/>
              <a:defRPr sz="11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spcBef>
                <a:spcPct val="20000"/>
              </a:spcBef>
              <a:spcAft>
                <a:spcPct val="0"/>
              </a:spcAft>
              <a:buChar char="»"/>
              <a:defRPr sz="1100">
                <a:solidFill>
                  <a:srgbClr val="4D4D4D"/>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457200" indent="-457200">
              <a:buClr>
                <a:srgbClr val="0070C0"/>
              </a:buClr>
              <a:buSzPct val="80000"/>
              <a:buFont typeface="Wingdings" panose="05000000000000000000" pitchFamily="2" charset="2"/>
              <a:buChar char="l"/>
              <a:defRPr/>
            </a:pP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Hitachi </a:t>
            </a:r>
          </a:p>
          <a:p>
            <a:pPr>
              <a:buClr>
                <a:srgbClr val="0070C0"/>
              </a:buClr>
              <a:buSzPct val="80000"/>
              <a:buNone/>
              <a:defRPr/>
            </a:pP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     </a:t>
            </a:r>
            <a:r>
              <a:rPr lang="en-US" altLang="ja-JP" sz="2400" kern="0" dirty="0">
                <a:solidFill>
                  <a:schemeClr val="tx1">
                    <a:lumMod val="75000"/>
                    <a:lumOff val="25000"/>
                  </a:schemeClr>
                </a:solidFill>
                <a:latin typeface="Arial" panose="020B0604020202020204" pitchFamily="34" charset="0"/>
                <a:cs typeface="Arial" panose="020B0604020202020204" pitchFamily="34" charset="0"/>
              </a:rPr>
              <a:t>Founding region of </a:t>
            </a:r>
            <a:r>
              <a:rPr lang="en-US" altLang="ja-JP" sz="2400" kern="0" dirty="0" err="1">
                <a:solidFill>
                  <a:srgbClr val="0070C0"/>
                </a:solidFill>
                <a:latin typeface="Arial" panose="020B0604020202020204" pitchFamily="34" charset="0"/>
                <a:cs typeface="Arial" panose="020B0604020202020204" pitchFamily="34" charset="0"/>
              </a:rPr>
              <a:t>Hitachi,Ltd</a:t>
            </a:r>
            <a:r>
              <a:rPr lang="en-US" altLang="ja-JP" sz="2400" kern="0" dirty="0">
                <a:solidFill>
                  <a:srgbClr val="0070C0"/>
                </a:solidFill>
                <a:latin typeface="Arial" panose="020B0604020202020204" pitchFamily="34" charset="0"/>
                <a:cs typeface="Arial" panose="020B0604020202020204" pitchFamily="34" charset="0"/>
              </a:rPr>
              <a:t>.</a:t>
            </a:r>
          </a:p>
          <a:p>
            <a:pPr marL="457200" indent="-457200">
              <a:buClr>
                <a:srgbClr val="CC0099"/>
              </a:buClr>
              <a:buSzPct val="80000"/>
              <a:buFont typeface="Wingdings" panose="05000000000000000000" pitchFamily="2" charset="2"/>
              <a:buChar char="l"/>
              <a:defRPr/>
            </a:pPr>
            <a:endParaRPr lang="en-US" altLang="ja-JP" sz="2800" kern="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buClr>
                <a:srgbClr val="CC0099"/>
              </a:buClr>
              <a:buSzPct val="80000"/>
              <a:buFont typeface="Wingdings" panose="05000000000000000000" pitchFamily="2" charset="2"/>
              <a:buChar char="l"/>
              <a:defRPr/>
            </a:pP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Tokyo to Tsukuba</a:t>
            </a:r>
          </a:p>
          <a:p>
            <a:pPr>
              <a:buClr>
                <a:srgbClr val="CC0099"/>
              </a:buClr>
              <a:buSzPct val="80000"/>
              <a:buNone/>
              <a:defRPr/>
            </a:pPr>
            <a:r>
              <a:rPr lang="en-US" altLang="ja-JP" sz="2800" b="1" kern="0" dirty="0">
                <a:solidFill>
                  <a:schemeClr val="tx1">
                    <a:lumMod val="75000"/>
                    <a:lumOff val="25000"/>
                  </a:schemeClr>
                </a:solidFill>
                <a:latin typeface="Arial" panose="020B0604020202020204" pitchFamily="34" charset="0"/>
                <a:cs typeface="Arial" panose="020B0604020202020204" pitchFamily="34" charset="0"/>
              </a:rPr>
              <a:t>	</a:t>
            </a:r>
            <a:r>
              <a:rPr lang="en-US" altLang="ja-JP" sz="2800" b="1" kern="0" dirty="0">
                <a:solidFill>
                  <a:srgbClr val="CC0099"/>
                </a:solidFill>
                <a:latin typeface="Arial" panose="020B0604020202020204" pitchFamily="34" charset="0"/>
                <a:cs typeface="Arial" panose="020B0604020202020204" pitchFamily="34" charset="0"/>
              </a:rPr>
              <a:t>45 min</a:t>
            </a:r>
            <a:r>
              <a:rPr lang="en-US" altLang="ja-JP" sz="2800" b="1" kern="0" dirty="0">
                <a:solidFill>
                  <a:schemeClr val="tx1">
                    <a:lumMod val="75000"/>
                    <a:lumOff val="25000"/>
                  </a:schemeClr>
                </a:solidFill>
                <a:latin typeface="Arial" panose="020B0604020202020204" pitchFamily="34" charset="0"/>
                <a:cs typeface="Arial" panose="020B0604020202020204" pitchFamily="34" charset="0"/>
              </a:rPr>
              <a:t> </a:t>
            </a: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by Train </a:t>
            </a:r>
          </a:p>
          <a:p>
            <a:pPr marL="457200" indent="-457200">
              <a:buClr>
                <a:srgbClr val="CC0099"/>
              </a:buClr>
              <a:buSzPct val="80000"/>
              <a:buFont typeface="Wingdings" panose="05000000000000000000" pitchFamily="2" charset="2"/>
              <a:buChar char="l"/>
              <a:defRPr/>
            </a:pPr>
            <a:endParaRPr lang="en-US" altLang="ja-JP" sz="2800" b="1" kern="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spcBef>
                <a:spcPts val="0"/>
              </a:spcBef>
              <a:buClr>
                <a:srgbClr val="C00000"/>
              </a:buClr>
              <a:buSzPct val="80000"/>
              <a:buFont typeface="Wingdings" panose="05000000000000000000" pitchFamily="2" charset="2"/>
              <a:buChar char="l"/>
              <a:defRPr/>
            </a:pP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Narita International Airport to Tsukuba</a:t>
            </a:r>
          </a:p>
          <a:p>
            <a:pPr>
              <a:spcBef>
                <a:spcPts val="0"/>
              </a:spcBef>
              <a:buClr>
                <a:srgbClr val="C00000"/>
              </a:buClr>
              <a:buSzPct val="80000"/>
              <a:buNone/>
              <a:defRPr/>
            </a:pPr>
            <a:r>
              <a:rPr lang="en-US" altLang="ja-JP" sz="2800" b="1" kern="0" dirty="0">
                <a:solidFill>
                  <a:srgbClr val="CC0099"/>
                </a:solidFill>
                <a:latin typeface="Arial" panose="020B0604020202020204" pitchFamily="34" charset="0"/>
                <a:cs typeface="Arial" panose="020B0604020202020204" pitchFamily="34" charset="0"/>
              </a:rPr>
              <a:t>	55 min </a:t>
            </a: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by Airport</a:t>
            </a:r>
            <a:r>
              <a:rPr lang="ja-JP" altLang="en-US" sz="2800" kern="0" dirty="0">
                <a:solidFill>
                  <a:schemeClr val="tx1">
                    <a:lumMod val="75000"/>
                    <a:lumOff val="25000"/>
                  </a:schemeClr>
                </a:solidFill>
                <a:latin typeface="Arial" panose="020B0604020202020204" pitchFamily="34" charset="0"/>
                <a:cs typeface="Arial" panose="020B0604020202020204" pitchFamily="34" charset="0"/>
              </a:rPr>
              <a:t> </a:t>
            </a: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Bus or  </a:t>
            </a:r>
          </a:p>
          <a:p>
            <a:pPr>
              <a:spcBef>
                <a:spcPts val="0"/>
              </a:spcBef>
              <a:buClr>
                <a:srgbClr val="C00000"/>
              </a:buClr>
              <a:buSzPct val="80000"/>
              <a:buNone/>
              <a:defRPr/>
            </a:pPr>
            <a:r>
              <a:rPr lang="en-US" altLang="ja-JP" sz="2800" b="1" kern="0" dirty="0">
                <a:solidFill>
                  <a:schemeClr val="tx1">
                    <a:lumMod val="75000"/>
                    <a:lumOff val="25000"/>
                  </a:schemeClr>
                </a:solidFill>
                <a:latin typeface="Arial" panose="020B0604020202020204" pitchFamily="34" charset="0"/>
                <a:cs typeface="Arial" panose="020B0604020202020204" pitchFamily="34" charset="0"/>
              </a:rPr>
              <a:t>         </a:t>
            </a:r>
            <a:r>
              <a:rPr lang="en-US" altLang="ja-JP" sz="2800" b="1" kern="0" dirty="0">
                <a:solidFill>
                  <a:srgbClr val="CC0099"/>
                </a:solidFill>
                <a:latin typeface="Arial" panose="020B0604020202020204" pitchFamily="34" charset="0"/>
                <a:cs typeface="Arial" panose="020B0604020202020204" pitchFamily="34" charset="0"/>
              </a:rPr>
              <a:t>45 min </a:t>
            </a:r>
            <a:r>
              <a:rPr lang="en-US" altLang="ja-JP" sz="2800" kern="0" dirty="0">
                <a:solidFill>
                  <a:schemeClr val="tx1">
                    <a:lumMod val="75000"/>
                    <a:lumOff val="25000"/>
                  </a:schemeClr>
                </a:solidFill>
                <a:latin typeface="Arial" panose="020B0604020202020204" pitchFamily="34" charset="0"/>
                <a:cs typeface="Arial" panose="020B0604020202020204" pitchFamily="34" charset="0"/>
              </a:rPr>
              <a:t>by Car</a:t>
            </a:r>
          </a:p>
        </p:txBody>
      </p:sp>
      <p:sp>
        <p:nvSpPr>
          <p:cNvPr id="37" name="円/楕円 36"/>
          <p:cNvSpPr/>
          <p:nvPr/>
        </p:nvSpPr>
        <p:spPr bwMode="auto">
          <a:xfrm>
            <a:off x="3147364" y="3584032"/>
            <a:ext cx="447873" cy="426139"/>
          </a:xfrm>
          <a:prstGeom prst="ellipse">
            <a:avLst/>
          </a:prstGeom>
          <a:noFill/>
          <a:ln w="508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600" dirty="0"/>
          </a:p>
        </p:txBody>
      </p:sp>
      <p:sp>
        <p:nvSpPr>
          <p:cNvPr id="33"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4</a:t>
            </a:r>
            <a:endParaRPr lang="ja-JP" altLang="en-US" dirty="0"/>
          </a:p>
        </p:txBody>
      </p:sp>
      <p:grpSp>
        <p:nvGrpSpPr>
          <p:cNvPr id="26" name="グループ化 25"/>
          <p:cNvGrpSpPr/>
          <p:nvPr/>
        </p:nvGrpSpPr>
        <p:grpSpPr>
          <a:xfrm>
            <a:off x="9556643" y="252354"/>
            <a:ext cx="2630277" cy="463828"/>
            <a:chOff x="9573915" y="303916"/>
            <a:chExt cx="2630277" cy="463828"/>
          </a:xfrm>
        </p:grpSpPr>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28"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9"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6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874" y="4407833"/>
            <a:ext cx="11096930" cy="461665"/>
          </a:xfrm>
          <a:prstGeom prst="rect">
            <a:avLst/>
          </a:prstGeom>
        </p:spPr>
        <p:txBody>
          <a:bodyPr wrap="square">
            <a:spAutoFit/>
          </a:bodyPr>
          <a:lstStyle/>
          <a:p>
            <a:pPr marL="342900" indent="-342900">
              <a:buClr>
                <a:srgbClr val="CC0099"/>
              </a:buClr>
              <a:buSzPct val="85000"/>
              <a:buFont typeface="Wingdings" panose="05000000000000000000" pitchFamily="2" charset="2"/>
              <a:buChar char="l"/>
              <a:defRPr/>
            </a:pPr>
            <a:r>
              <a:rPr lang="en-US" altLang="ja-JP" sz="2400" dirty="0">
                <a:solidFill>
                  <a:schemeClr val="tx1">
                    <a:lumMod val="75000"/>
                    <a:lumOff val="25000"/>
                  </a:schemeClr>
                </a:solidFill>
                <a:latin typeface="Arial" panose="020B0604020202020204" pitchFamily="34" charset="0"/>
                <a:ea typeface="ＭＳ Ｐゴシック" panose="020B0600070205080204" pitchFamily="50" charset="-128"/>
                <a:cs typeface="Arial" panose="020B0604020202020204" pitchFamily="34" charset="0"/>
              </a:rPr>
              <a:t>More than </a:t>
            </a:r>
            <a:r>
              <a:rPr lang="en-US" altLang="ja-JP" sz="2400" b="1" dirty="0">
                <a:solidFill>
                  <a:srgbClr val="CC0099"/>
                </a:solidFill>
                <a:latin typeface="Arial" panose="020B0604020202020204" pitchFamily="34" charset="0"/>
                <a:ea typeface="ＭＳ Ｐゴシック" panose="020B0600070205080204" pitchFamily="50" charset="-128"/>
                <a:cs typeface="Arial" panose="020B0604020202020204" pitchFamily="34" charset="0"/>
              </a:rPr>
              <a:t>350</a:t>
            </a:r>
            <a:r>
              <a:rPr lang="en-US" altLang="ja-JP" sz="2400" dirty="0">
                <a:solidFill>
                  <a:schemeClr val="tx1">
                    <a:lumMod val="75000"/>
                    <a:lumOff val="25000"/>
                  </a:schemeClr>
                </a:solidFill>
                <a:latin typeface="Arial" panose="020B0604020202020204" pitchFamily="34" charset="0"/>
                <a:ea typeface="ＭＳ Ｐゴシック" panose="020B0600070205080204" pitchFamily="50" charset="-128"/>
                <a:cs typeface="Arial" panose="020B0604020202020204" pitchFamily="34" charset="0"/>
              </a:rPr>
              <a:t> startups were born from the Tsukuba area - for example:</a:t>
            </a:r>
            <a:endParaRPr lang="ja-JP" altLang="en-US" sz="2400" dirty="0">
              <a:solidFill>
                <a:schemeClr val="tx1">
                  <a:lumMod val="75000"/>
                  <a:lumOff val="25000"/>
                </a:schemeClr>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正方形/長方形 8"/>
          <p:cNvSpPr/>
          <p:nvPr/>
        </p:nvSpPr>
        <p:spPr>
          <a:xfrm>
            <a:off x="8874" y="2265719"/>
            <a:ext cx="12183126" cy="1200329"/>
          </a:xfrm>
          <a:prstGeom prst="rect">
            <a:avLst/>
          </a:prstGeom>
        </p:spPr>
        <p:txBody>
          <a:bodyPr wrap="square">
            <a:spAutoFit/>
          </a:bodyPr>
          <a:lstStyle/>
          <a:p>
            <a:pPr marL="342900" indent="-342900">
              <a:buClr>
                <a:srgbClr val="CC0099"/>
              </a:buClr>
              <a:buSzPct val="85000"/>
              <a:buFont typeface="Wingdings" panose="05000000000000000000" pitchFamily="2" charset="2"/>
              <a:buChar char="l"/>
            </a:pPr>
            <a:r>
              <a:rPr lang="en-US" altLang="ja-JP" sz="2400" dirty="0">
                <a:solidFill>
                  <a:schemeClr val="tx1">
                    <a:lumMod val="75000"/>
                    <a:lumOff val="25000"/>
                  </a:schemeClr>
                </a:solidFill>
                <a:latin typeface="Arial" panose="020B0604020202020204" pitchFamily="34" charset="0"/>
                <a:cs typeface="Arial" panose="020B0604020202020204" pitchFamily="34" charset="0"/>
              </a:rPr>
              <a:t>In July 2020, </a:t>
            </a:r>
            <a:r>
              <a:rPr lang="en-US" altLang="ja-JP" sz="2400" u="heavy" dirty="0">
                <a:solidFill>
                  <a:schemeClr val="tx1">
                    <a:lumMod val="75000"/>
                    <a:lumOff val="25000"/>
                  </a:schemeClr>
                </a:solidFill>
                <a:uFill>
                  <a:solidFill>
                    <a:srgbClr val="CC0099"/>
                  </a:solidFill>
                </a:uFill>
                <a:latin typeface="Arial" panose="020B0604020202020204" pitchFamily="34" charset="0"/>
                <a:cs typeface="Arial" panose="020B0604020202020204" pitchFamily="34" charset="0"/>
              </a:rPr>
              <a:t>the Cabinet Office of Japan selected Ibaraki Prefecture and Tsukuba City as </a:t>
            </a:r>
            <a:r>
              <a:rPr lang="en-US" altLang="ja-JP" sz="2400" b="1" u="heavy" dirty="0">
                <a:solidFill>
                  <a:srgbClr val="CC0099"/>
                </a:solidFill>
                <a:uFill>
                  <a:solidFill>
                    <a:srgbClr val="CC0099"/>
                  </a:solidFill>
                </a:uFill>
                <a:latin typeface="Arial" panose="020B0604020202020204" pitchFamily="34" charset="0"/>
                <a:cs typeface="Arial" panose="020B0604020202020204" pitchFamily="34" charset="0"/>
              </a:rPr>
              <a:t>"Global Hub Cities"</a:t>
            </a:r>
            <a:r>
              <a:rPr lang="en-US" altLang="ja-JP" sz="2400" b="1" dirty="0">
                <a:solidFill>
                  <a:srgbClr val="CC0099"/>
                </a:solidFill>
                <a:uFill>
                  <a:solidFill>
                    <a:srgbClr val="CC0099"/>
                  </a:solidFill>
                </a:uFill>
                <a:latin typeface="Arial" panose="020B0604020202020204" pitchFamily="34" charset="0"/>
                <a:cs typeface="Arial" panose="020B0604020202020204" pitchFamily="34" charset="0"/>
              </a:rPr>
              <a:t> </a:t>
            </a:r>
            <a:r>
              <a:rPr lang="en-US" altLang="ja-JP" sz="2400" dirty="0">
                <a:solidFill>
                  <a:schemeClr val="tx1">
                    <a:lumMod val="75000"/>
                    <a:lumOff val="25000"/>
                  </a:schemeClr>
                </a:solidFill>
                <a:latin typeface="Arial" panose="020B0604020202020204" pitchFamily="34" charset="0"/>
                <a:cs typeface="Arial" panose="020B0604020202020204" pitchFamily="34" charset="0"/>
              </a:rPr>
              <a:t>as part of a national strategy to create leading global ecosystems</a:t>
            </a:r>
          </a:p>
        </p:txBody>
      </p:sp>
      <p:sp>
        <p:nvSpPr>
          <p:cNvPr id="14" name="テキスト ボックス 13"/>
          <p:cNvSpPr txBox="1"/>
          <p:nvPr/>
        </p:nvSpPr>
        <p:spPr>
          <a:xfrm>
            <a:off x="5385700" y="4902722"/>
            <a:ext cx="4850408" cy="1723549"/>
          </a:xfrm>
          <a:prstGeom prst="rect">
            <a:avLst/>
          </a:prstGeom>
          <a:solidFill>
            <a:srgbClr val="E3EBF5"/>
          </a:solidFill>
        </p:spPr>
        <p:txBody>
          <a:bodyPr wrap="square" rtlCol="0" anchor="ctr">
            <a:spAutoFit/>
          </a:bodyPr>
          <a:lstStyle/>
          <a:p>
            <a:r>
              <a:rPr lang="en-US" altLang="ja-JP" b="1" dirty="0">
                <a:solidFill>
                  <a:schemeClr val="accent1">
                    <a:lumMod val="50000"/>
                  </a:schemeClr>
                </a:solidFill>
                <a:latin typeface="Arial" panose="020B0604020202020204" pitchFamily="34" charset="0"/>
                <a:cs typeface="Arial" panose="020B0604020202020204" pitchFamily="34" charset="0"/>
              </a:rPr>
              <a:t>CYBERDYNE</a:t>
            </a:r>
            <a:r>
              <a:rPr lang="ja-JP" altLang="en-US" sz="16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600" dirty="0">
                <a:solidFill>
                  <a:schemeClr val="accent1">
                    <a:lumMod val="50000"/>
                  </a:schemeClr>
                </a:solidFill>
                <a:latin typeface="Arial" panose="020B0604020202020204" pitchFamily="34" charset="0"/>
                <a:cs typeface="Arial" panose="020B0604020202020204" pitchFamily="34" charset="0"/>
              </a:rPr>
              <a:t>Start-up from the University of Tsukuba</a:t>
            </a:r>
          </a:p>
          <a:p>
            <a:endParaRPr lang="en-US" altLang="ja-JP" sz="800" dirty="0">
              <a:solidFill>
                <a:schemeClr val="tx1">
                  <a:lumMod val="75000"/>
                  <a:lumOff val="25000"/>
                </a:schemeClr>
              </a:solidFill>
              <a:latin typeface="Arial" panose="020B0604020202020204" pitchFamily="34" charset="0"/>
              <a:cs typeface="Arial" panose="020B0604020202020204" pitchFamily="34" charset="0"/>
            </a:endParaRPr>
          </a:p>
          <a:p>
            <a:r>
              <a:rPr lang="en-US" altLang="ja-JP" sz="1600" dirty="0">
                <a:solidFill>
                  <a:schemeClr val="tx1">
                    <a:lumMod val="75000"/>
                    <a:lumOff val="25000"/>
                  </a:schemeClr>
                </a:solidFill>
                <a:latin typeface="Arial" panose="020B0604020202020204" pitchFamily="34" charset="0"/>
                <a:cs typeface="Arial" panose="020B0604020202020204" pitchFamily="34" charset="0"/>
              </a:rPr>
              <a:t>R&amp;D, manufacture, and sales of </a:t>
            </a:r>
            <a:r>
              <a:rPr lang="en-US" altLang="ja-JP" sz="1600" u="sng" dirty="0">
                <a:solidFill>
                  <a:schemeClr val="tx1">
                    <a:lumMod val="75000"/>
                    <a:lumOff val="25000"/>
                  </a:schemeClr>
                </a:solidFill>
                <a:latin typeface="Arial" panose="020B0604020202020204" pitchFamily="34" charset="0"/>
                <a:cs typeface="Arial" panose="020B0604020202020204" pitchFamily="34" charset="0"/>
              </a:rPr>
              <a:t>wearable cyborg-type robot HAL®</a:t>
            </a:r>
            <a:r>
              <a:rPr lang="en-US" altLang="ja-JP" sz="1600" dirty="0">
                <a:solidFill>
                  <a:schemeClr val="tx1">
                    <a:lumMod val="75000"/>
                    <a:lumOff val="25000"/>
                  </a:schemeClr>
                </a:solidFill>
                <a:latin typeface="Arial" panose="020B0604020202020204" pitchFamily="34" charset="0"/>
                <a:cs typeface="Arial" panose="020B0604020202020204" pitchFamily="34" charset="0"/>
              </a:rPr>
              <a:t>, etc.</a:t>
            </a:r>
          </a:p>
          <a:p>
            <a:r>
              <a:rPr lang="en-US" altLang="ja-JP" sz="1600" b="1" dirty="0">
                <a:solidFill>
                  <a:srgbClr val="CC0099"/>
                </a:solidFill>
                <a:latin typeface="Arial" panose="020B0604020202020204" pitchFamily="34" charset="0"/>
                <a:cs typeface="Arial" panose="020B0604020202020204" pitchFamily="34" charset="0"/>
              </a:rPr>
              <a:t>Cyberdyne Care Robotics GmbH is located in Bochum, Germany</a:t>
            </a:r>
          </a:p>
        </p:txBody>
      </p:sp>
      <p:sp>
        <p:nvSpPr>
          <p:cNvPr id="21" name="テキスト ボックス 20"/>
          <p:cNvSpPr txBox="1"/>
          <p:nvPr/>
        </p:nvSpPr>
        <p:spPr>
          <a:xfrm>
            <a:off x="245785" y="4906484"/>
            <a:ext cx="4992795" cy="1269578"/>
          </a:xfrm>
          <a:prstGeom prst="rect">
            <a:avLst/>
          </a:prstGeom>
          <a:solidFill>
            <a:srgbClr val="E3EBF5"/>
          </a:solidFill>
        </p:spPr>
        <p:txBody>
          <a:bodyPr wrap="square" rtlCol="0" anchor="ctr">
            <a:spAutoFit/>
          </a:bodyPr>
          <a:lstStyle/>
          <a:p>
            <a:r>
              <a:rPr lang="en-US" altLang="ja-JP" b="1" dirty="0">
                <a:solidFill>
                  <a:schemeClr val="accent1">
                    <a:lumMod val="50000"/>
                  </a:schemeClr>
                </a:solidFill>
                <a:latin typeface="Arial" panose="020B0604020202020204" pitchFamily="34" charset="0"/>
                <a:cs typeface="Arial" panose="020B0604020202020204" pitchFamily="34" charset="0"/>
              </a:rPr>
              <a:t>TOKIWA-Bio</a:t>
            </a:r>
            <a:r>
              <a:rPr lang="en-US" altLang="ja-JP" b="1" dirty="0">
                <a:solidFill>
                  <a:schemeClr val="tx1">
                    <a:lumMod val="75000"/>
                    <a:lumOff val="25000"/>
                  </a:schemeClr>
                </a:solidFill>
                <a:latin typeface="Arial" panose="020B0604020202020204" pitchFamily="34" charset="0"/>
                <a:cs typeface="Arial" panose="020B0604020202020204" pitchFamily="34" charset="0"/>
              </a:rPr>
              <a:t>   </a:t>
            </a:r>
            <a:r>
              <a:rPr lang="ja-JP" altLang="en-US" sz="16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600" dirty="0">
                <a:solidFill>
                  <a:schemeClr val="accent1">
                    <a:lumMod val="50000"/>
                  </a:schemeClr>
                </a:solidFill>
                <a:latin typeface="Arial" panose="020B0604020202020204" pitchFamily="34" charset="0"/>
                <a:cs typeface="Arial" panose="020B0604020202020204" pitchFamily="34" charset="0"/>
              </a:rPr>
              <a:t>AIST Start-up</a:t>
            </a:r>
          </a:p>
          <a:p>
            <a:endParaRPr lang="en-US" altLang="ja-JP" sz="1050" dirty="0">
              <a:solidFill>
                <a:schemeClr val="tx1">
                  <a:lumMod val="75000"/>
                  <a:lumOff val="25000"/>
                </a:schemeClr>
              </a:solidFill>
              <a:latin typeface="Arial" panose="020B0604020202020204" pitchFamily="34" charset="0"/>
              <a:cs typeface="Arial" panose="020B0604020202020204" pitchFamily="34" charset="0"/>
            </a:endParaRPr>
          </a:p>
          <a:p>
            <a:r>
              <a:rPr lang="en-US" altLang="ja-JP" sz="1600" dirty="0">
                <a:solidFill>
                  <a:schemeClr val="tx1">
                    <a:lumMod val="75000"/>
                    <a:lumOff val="25000"/>
                  </a:schemeClr>
                </a:solidFill>
                <a:latin typeface="Arial" panose="020B0604020202020204" pitchFamily="34" charset="0"/>
                <a:cs typeface="Arial" panose="020B0604020202020204" pitchFamily="34" charset="0"/>
              </a:rPr>
              <a:t>R&amp;D and manufacture of gene therapy drugs, etc.</a:t>
            </a:r>
            <a:r>
              <a:rPr lang="ja-JP" altLang="en-US" sz="1600" dirty="0">
                <a:solidFill>
                  <a:schemeClr val="tx1">
                    <a:lumMod val="75000"/>
                    <a:lumOff val="25000"/>
                  </a:schemeClr>
                </a:solidFill>
                <a:latin typeface="Arial" panose="020B0604020202020204" pitchFamily="34" charset="0"/>
                <a:cs typeface="Arial" panose="020B0604020202020204" pitchFamily="34" charset="0"/>
              </a:rPr>
              <a:t> 　</a:t>
            </a:r>
            <a:endParaRPr lang="en-US" altLang="ja-JP" sz="1600" dirty="0">
              <a:solidFill>
                <a:schemeClr val="tx1">
                  <a:lumMod val="75000"/>
                  <a:lumOff val="25000"/>
                </a:schemeClr>
              </a:solidFill>
              <a:latin typeface="Arial" panose="020B0604020202020204" pitchFamily="34" charset="0"/>
              <a:cs typeface="Arial" panose="020B0604020202020204" pitchFamily="34" charset="0"/>
            </a:endParaRPr>
          </a:p>
          <a:p>
            <a:r>
              <a:rPr lang="en-US" altLang="ja-JP" sz="1600" dirty="0">
                <a:solidFill>
                  <a:schemeClr val="tx1">
                    <a:lumMod val="75000"/>
                    <a:lumOff val="25000"/>
                  </a:schemeClr>
                </a:solidFill>
                <a:latin typeface="Arial" panose="020B0604020202020204" pitchFamily="34" charset="0"/>
                <a:cs typeface="Arial" panose="020B0604020202020204" pitchFamily="34" charset="0"/>
              </a:rPr>
              <a:t>Developed </a:t>
            </a:r>
            <a:r>
              <a:rPr lang="en-US" altLang="ja-JP" sz="1600" u="sng" dirty="0">
                <a:solidFill>
                  <a:schemeClr val="tx1">
                    <a:lumMod val="75000"/>
                    <a:lumOff val="25000"/>
                  </a:schemeClr>
                </a:solidFill>
                <a:latin typeface="Arial" panose="020B0604020202020204" pitchFamily="34" charset="0"/>
                <a:cs typeface="Arial" panose="020B0604020202020204" pitchFamily="34" charset="0"/>
              </a:rPr>
              <a:t>stealth RNA vectors (SRV)</a:t>
            </a:r>
            <a:r>
              <a:rPr lang="en-US" altLang="ja-JP" sz="1600" dirty="0">
                <a:solidFill>
                  <a:schemeClr val="tx1">
                    <a:lumMod val="75000"/>
                    <a:lumOff val="25000"/>
                  </a:schemeClr>
                </a:solidFill>
                <a:latin typeface="Arial" panose="020B0604020202020204" pitchFamily="34" charset="0"/>
                <a:cs typeface="Arial" panose="020B0604020202020204" pitchFamily="34" charset="0"/>
              </a:rPr>
              <a:t>, an innovative technology for gene expression systems</a:t>
            </a:r>
          </a:p>
        </p:txBody>
      </p:sp>
      <p:sp>
        <p:nvSpPr>
          <p:cNvPr id="5" name="テキスト ボックス 4"/>
          <p:cNvSpPr txBox="1"/>
          <p:nvPr/>
        </p:nvSpPr>
        <p:spPr>
          <a:xfrm>
            <a:off x="608828" y="4110355"/>
            <a:ext cx="7511415" cy="369332"/>
          </a:xfrm>
          <a:prstGeom prst="rect">
            <a:avLst/>
          </a:prstGeom>
          <a:noFill/>
        </p:spPr>
        <p:txBody>
          <a:bodyPr wrap="none" rtlCol="0">
            <a:spAutoFit/>
          </a:bodyPr>
          <a:lstStyle/>
          <a:p>
            <a:pPr marL="342900" indent="-342900">
              <a:buClr>
                <a:schemeClr val="accent1">
                  <a:lumMod val="50000"/>
                </a:schemeClr>
              </a:buClr>
              <a:buSzPct val="80000"/>
              <a:buFont typeface="Wingdings" panose="05000000000000000000" pitchFamily="2" charset="2"/>
              <a:buChar char="l"/>
            </a:pPr>
            <a:r>
              <a:rPr lang="en-US" altLang="ja-JP" dirty="0">
                <a:solidFill>
                  <a:schemeClr val="tx1">
                    <a:lumMod val="75000"/>
                    <a:lumOff val="25000"/>
                  </a:schemeClr>
                </a:solidFill>
                <a:latin typeface="Arial" panose="020B0604020202020204" pitchFamily="34" charset="0"/>
                <a:ea typeface="ＭＳ ゴシック" panose="020B0609070205080204" pitchFamily="49" charset="-128"/>
                <a:cs typeface="Arial" panose="020B0604020202020204" pitchFamily="34" charset="0"/>
              </a:rPr>
              <a:t>Collaboration with overseas technology hubs (Silicon Valley, Boston).</a:t>
            </a:r>
            <a:endParaRPr lang="ja-JP" altLang="en-US" dirty="0">
              <a:solidFill>
                <a:schemeClr val="tx1">
                  <a:lumMod val="75000"/>
                  <a:lumOff val="25000"/>
                </a:schemeClr>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 name="正方形/長方形 3"/>
          <p:cNvSpPr/>
          <p:nvPr/>
        </p:nvSpPr>
        <p:spPr>
          <a:xfrm>
            <a:off x="608827" y="3452537"/>
            <a:ext cx="11319821" cy="646331"/>
          </a:xfrm>
          <a:prstGeom prst="rect">
            <a:avLst/>
          </a:prstGeom>
        </p:spPr>
        <p:txBody>
          <a:bodyPr wrap="square">
            <a:spAutoFit/>
          </a:bodyPr>
          <a:lstStyle/>
          <a:p>
            <a:pPr marL="342900" indent="-342900">
              <a:buClr>
                <a:schemeClr val="accent1">
                  <a:lumMod val="50000"/>
                </a:schemeClr>
              </a:buClr>
              <a:buSzPct val="80000"/>
              <a:buFont typeface="Wingdings" panose="05000000000000000000" pitchFamily="2" charset="2"/>
              <a:buChar char="l"/>
            </a:pPr>
            <a:r>
              <a:rPr lang="en-US" altLang="ja-JP" dirty="0">
                <a:solidFill>
                  <a:schemeClr val="tx1">
                    <a:lumMod val="75000"/>
                    <a:lumOff val="25000"/>
                  </a:schemeClr>
                </a:solidFill>
                <a:latin typeface="Arial" panose="020B0604020202020204" pitchFamily="34" charset="0"/>
                <a:ea typeface="+mj-ea"/>
                <a:cs typeface="Arial" panose="020B0604020202020204" pitchFamily="34" charset="0"/>
              </a:rPr>
              <a:t>Centered on central Tokyo, where startups, VCs, large corporations and other supporters are gathered, and connected to cities with R&amp;D bases (such as Tsukuba) through hub-and-spoke collaboration.</a:t>
            </a:r>
            <a:endParaRPr lang="ja-JP" altLang="en-US" dirty="0">
              <a:solidFill>
                <a:schemeClr val="tx1">
                  <a:lumMod val="75000"/>
                  <a:lumOff val="25000"/>
                </a:schemeClr>
              </a:solidFill>
              <a:latin typeface="Arial" panose="020B0604020202020204" pitchFamily="34" charset="0"/>
              <a:ea typeface="+mj-ea"/>
              <a:cs typeface="Arial" panose="020B0604020202020204" pitchFamily="34" charset="0"/>
            </a:endParaRPr>
          </a:p>
        </p:txBody>
      </p:sp>
      <p:sp>
        <p:nvSpPr>
          <p:cNvPr id="22" name="テキスト ボックス 21"/>
          <p:cNvSpPr txBox="1"/>
          <p:nvPr/>
        </p:nvSpPr>
        <p:spPr>
          <a:xfrm>
            <a:off x="10369916" y="5146600"/>
            <a:ext cx="1649587" cy="1323439"/>
          </a:xfrm>
          <a:prstGeom prst="rect">
            <a:avLst/>
          </a:prstGeom>
          <a:solidFill>
            <a:srgbClr val="E3EBF5"/>
          </a:solidFill>
        </p:spPr>
        <p:txBody>
          <a:bodyPr wrap="square" rtlCol="0">
            <a:spAutoFit/>
          </a:bodyPr>
          <a:lstStyle/>
          <a:p>
            <a:endParaRPr lang="en-US" altLang="ja-JP" sz="1600" dirty="0">
              <a:solidFill>
                <a:srgbClr val="CC0099"/>
              </a:solidFill>
              <a:latin typeface="Arial" panose="020B0604020202020204" pitchFamily="34" charset="0"/>
              <a:cs typeface="Arial" panose="020B0604020202020204" pitchFamily="34" charset="0"/>
            </a:endParaRPr>
          </a:p>
          <a:p>
            <a:endParaRPr lang="en-US" altLang="ja-JP" sz="1600" dirty="0">
              <a:solidFill>
                <a:srgbClr val="CC0099"/>
              </a:solidFill>
              <a:latin typeface="Arial" panose="020B0604020202020204" pitchFamily="34" charset="0"/>
              <a:cs typeface="Arial" panose="020B0604020202020204" pitchFamily="34" charset="0"/>
            </a:endParaRPr>
          </a:p>
          <a:p>
            <a:endParaRPr lang="en-US" altLang="ja-JP" sz="1600" dirty="0">
              <a:solidFill>
                <a:srgbClr val="CC0099"/>
              </a:solidFill>
              <a:latin typeface="Arial" panose="020B0604020202020204" pitchFamily="34" charset="0"/>
              <a:cs typeface="Arial" panose="020B0604020202020204" pitchFamily="34" charset="0"/>
            </a:endParaRPr>
          </a:p>
          <a:p>
            <a:endParaRPr lang="en-US" altLang="ja-JP" sz="1600" dirty="0">
              <a:solidFill>
                <a:srgbClr val="CC0099"/>
              </a:solidFill>
              <a:latin typeface="Arial" panose="020B0604020202020204" pitchFamily="34" charset="0"/>
              <a:cs typeface="Arial" panose="020B0604020202020204" pitchFamily="34" charset="0"/>
            </a:endParaRPr>
          </a:p>
          <a:p>
            <a:endParaRPr lang="en-US" altLang="ja-JP" sz="1600" dirty="0">
              <a:solidFill>
                <a:srgbClr val="CC0099"/>
              </a:solidFill>
              <a:latin typeface="Arial" panose="020B0604020202020204" pitchFamily="34" charset="0"/>
              <a:cs typeface="Arial" panose="020B0604020202020204" pitchFamily="34" charset="0"/>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0347" y="4931919"/>
            <a:ext cx="1374141" cy="148531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タイトル 10"/>
          <p:cNvSpPr>
            <a:spLocks noGrp="1"/>
          </p:cNvSpPr>
          <p:nvPr>
            <p:ph type="title"/>
          </p:nvPr>
        </p:nvSpPr>
        <p:spPr>
          <a:xfrm>
            <a:off x="47023" y="0"/>
            <a:ext cx="12288688" cy="785093"/>
          </a:xfrm>
        </p:spPr>
        <p:txBody>
          <a:bodyPr>
            <a:noAutofit/>
          </a:bodyPr>
          <a:lstStyle/>
          <a:p>
            <a:pPr algn="l"/>
            <a:r>
              <a:rPr lang="en-US" altLang="ja-JP" sz="3200" b="1" dirty="0">
                <a:solidFill>
                  <a:schemeClr val="accent1">
                    <a:lumMod val="50000"/>
                  </a:schemeClr>
                </a:solidFill>
                <a:latin typeface="Arial" panose="020B0604020202020204" pitchFamily="34" charset="0"/>
                <a:cs typeface="Arial" panose="020B0604020202020204" pitchFamily="34" charset="0"/>
              </a:rPr>
              <a:t>About Tsukuba </a:t>
            </a:r>
            <a:r>
              <a:rPr lang="en-US" altLang="ja-JP" sz="2000" b="1" dirty="0">
                <a:solidFill>
                  <a:schemeClr val="accent1">
                    <a:lumMod val="50000"/>
                  </a:schemeClr>
                </a:solidFill>
                <a:latin typeface="Arial" panose="020B0604020202020204" pitchFamily="34" charset="0"/>
                <a:cs typeface="Arial" panose="020B0604020202020204" pitchFamily="34" charset="0"/>
              </a:rPr>
              <a:t>~ creating business opportunities~</a:t>
            </a:r>
            <a:endParaRPr lang="ja-JP" altLang="en-US" sz="2000" b="1" dirty="0">
              <a:solidFill>
                <a:schemeClr val="accent1">
                  <a:lumMod val="50000"/>
                </a:schemeClr>
              </a:solidFill>
              <a:latin typeface="Arial" panose="020B0604020202020204" pitchFamily="34" charset="0"/>
              <a:cs typeface="Arial" panose="020B0604020202020204" pitchFamily="34" charset="0"/>
            </a:endParaRPr>
          </a:p>
        </p:txBody>
      </p:sp>
      <p:cxnSp>
        <p:nvCxnSpPr>
          <p:cNvPr id="24" name="直線コネクタ 22"/>
          <p:cNvCxnSpPr/>
          <p:nvPr/>
        </p:nvCxnSpPr>
        <p:spPr>
          <a:xfrm flipV="1">
            <a:off x="0" y="692696"/>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49360" y="757408"/>
            <a:ext cx="10027701" cy="461665"/>
          </a:xfrm>
          <a:prstGeom prst="rect">
            <a:avLst/>
          </a:prstGeom>
        </p:spPr>
        <p:txBody>
          <a:bodyPr wrap="square">
            <a:spAutoFit/>
          </a:bodyPr>
          <a:lstStyle/>
          <a:p>
            <a:pPr marL="342900" indent="-342900">
              <a:buClr>
                <a:srgbClr val="CC0099"/>
              </a:buClr>
              <a:buSzPct val="85000"/>
              <a:buFont typeface="Wingdings" panose="05000000000000000000" pitchFamily="2" charset="2"/>
              <a:buChar char="l"/>
              <a:defRPr/>
            </a:pPr>
            <a:r>
              <a:rPr lang="en-US" altLang="ja-JP" sz="2400" dirty="0">
                <a:solidFill>
                  <a:schemeClr val="tx1">
                    <a:lumMod val="75000"/>
                    <a:lumOff val="25000"/>
                  </a:schemeClr>
                </a:solidFill>
                <a:latin typeface="Arial" panose="020B0604020202020204" pitchFamily="34" charset="0"/>
                <a:cs typeface="Arial" panose="020B0604020202020204" pitchFamily="34" charset="0"/>
              </a:rPr>
              <a:t>Foreign companies also run their business in Tsukuba - for example:</a:t>
            </a:r>
            <a:endParaRPr lang="ja-JP" altLang="en-US"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テキスト ボックス 24"/>
          <p:cNvSpPr txBox="1"/>
          <p:nvPr/>
        </p:nvSpPr>
        <p:spPr>
          <a:xfrm>
            <a:off x="293479" y="1305612"/>
            <a:ext cx="7674864" cy="777136"/>
          </a:xfrm>
          <a:prstGeom prst="rect">
            <a:avLst/>
          </a:prstGeom>
          <a:solidFill>
            <a:srgbClr val="E3EBF5"/>
          </a:solidFill>
        </p:spPr>
        <p:txBody>
          <a:bodyPr wrap="square" rtlCol="0" anchor="ctr">
            <a:spAutoFit/>
          </a:bodyPr>
          <a:lstStyle/>
          <a:p>
            <a:r>
              <a:rPr lang="en-GB" altLang="ja-JP" b="1" dirty="0" err="1">
                <a:solidFill>
                  <a:srgbClr val="002060"/>
                </a:solidFill>
                <a:latin typeface="Arial" panose="020B0604020202020204" pitchFamily="34" charset="0"/>
                <a:cs typeface="Arial" panose="020B0604020202020204" pitchFamily="34" charset="0"/>
              </a:rPr>
              <a:t>iASYS</a:t>
            </a:r>
            <a:r>
              <a:rPr lang="en-GB" altLang="ja-JP" b="1" dirty="0">
                <a:solidFill>
                  <a:srgbClr val="002060"/>
                </a:solidFill>
                <a:latin typeface="Arial" panose="020B0604020202020204" pitchFamily="34" charset="0"/>
                <a:cs typeface="Arial" panose="020B0604020202020204" pitchFamily="34" charset="0"/>
              </a:rPr>
              <a:t> Technology Solutions</a:t>
            </a:r>
            <a:r>
              <a:rPr lang="en-US" altLang="ja-JP" b="1" dirty="0">
                <a:solidFill>
                  <a:srgbClr val="002060"/>
                </a:solidFill>
                <a:latin typeface="Arial" panose="020B0604020202020204" pitchFamily="34" charset="0"/>
                <a:cs typeface="Arial" panose="020B0604020202020204" pitchFamily="34" charset="0"/>
              </a:rPr>
              <a:t>    </a:t>
            </a:r>
            <a:r>
              <a:rPr lang="ja-JP" altLang="en-US" sz="1600" dirty="0">
                <a:solidFill>
                  <a:schemeClr val="tx1">
                    <a:lumMod val="75000"/>
                    <a:lumOff val="25000"/>
                  </a:schemeClr>
                </a:solidFill>
                <a:latin typeface="Arial" panose="020B0604020202020204" pitchFamily="34" charset="0"/>
                <a:cs typeface="Arial" panose="020B0604020202020204" pitchFamily="34" charset="0"/>
              </a:rPr>
              <a:t>　</a:t>
            </a:r>
            <a:r>
              <a:rPr lang="en-US" altLang="ja-JP" sz="1600" dirty="0">
                <a:solidFill>
                  <a:schemeClr val="accent1">
                    <a:lumMod val="50000"/>
                  </a:schemeClr>
                </a:solidFill>
                <a:latin typeface="Arial" panose="020B0604020202020204" pitchFamily="34" charset="0"/>
                <a:cs typeface="Arial" panose="020B0604020202020204" pitchFamily="34" charset="0"/>
              </a:rPr>
              <a:t>Parent company in Pune, India</a:t>
            </a:r>
          </a:p>
          <a:p>
            <a:endParaRPr lang="en-US" altLang="ja-JP" sz="1050" dirty="0">
              <a:solidFill>
                <a:schemeClr val="tx1">
                  <a:lumMod val="75000"/>
                  <a:lumOff val="25000"/>
                </a:schemeClr>
              </a:solidFill>
              <a:latin typeface="Arial" panose="020B0604020202020204" pitchFamily="34" charset="0"/>
              <a:cs typeface="Arial" panose="020B0604020202020204" pitchFamily="34" charset="0"/>
            </a:endParaRPr>
          </a:p>
          <a:p>
            <a:r>
              <a:rPr lang="en-US" altLang="ja-JP" sz="1600" dirty="0"/>
              <a:t>Provide IT solutions to engineers involved in manufacturing and Research &amp; Development</a:t>
            </a:r>
            <a:endParaRPr lang="en-US" altLang="ja-JP"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843" y="1239921"/>
            <a:ext cx="1552840" cy="871316"/>
          </a:xfrm>
          <a:prstGeom prst="rect">
            <a:avLst/>
          </a:prstGeom>
        </p:spPr>
      </p:pic>
      <p:sp>
        <p:nvSpPr>
          <p:cNvPr id="27"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5</a:t>
            </a:r>
            <a:endParaRPr lang="ja-JP" altLang="en-US" dirty="0"/>
          </a:p>
        </p:txBody>
      </p:sp>
      <p:pic>
        <p:nvPicPr>
          <p:cNvPr id="6" name="Slide 5R1">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9956165" y="197485"/>
            <a:ext cx="495300" cy="495300"/>
          </a:xfrm>
          <a:prstGeom prst="rect">
            <a:avLst/>
          </a:prstGeom>
        </p:spPr>
      </p:pic>
      <p:grpSp>
        <p:nvGrpSpPr>
          <p:cNvPr id="17" name="グループ化 16"/>
          <p:cNvGrpSpPr/>
          <p:nvPr/>
        </p:nvGrpSpPr>
        <p:grpSpPr>
          <a:xfrm>
            <a:off x="9622683" y="199649"/>
            <a:ext cx="2630277" cy="463828"/>
            <a:chOff x="9573915" y="303916"/>
            <a:chExt cx="2630277" cy="463828"/>
          </a:xfrm>
        </p:grpSpPr>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19"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0"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9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 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51415" y="241300"/>
            <a:ext cx="364490" cy="432435"/>
          </a:xfrm>
          <a:prstGeom prst="rect">
            <a:avLst/>
          </a:prstGeom>
        </p:spPr>
      </p:pic>
      <p:sp>
        <p:nvSpPr>
          <p:cNvPr id="2" name="正方形/長方形 1"/>
          <p:cNvSpPr/>
          <p:nvPr/>
        </p:nvSpPr>
        <p:spPr>
          <a:xfrm>
            <a:off x="335359" y="1596879"/>
            <a:ext cx="7604117" cy="1958228"/>
          </a:xfrm>
          <a:prstGeom prst="rect">
            <a:avLst/>
          </a:prstGeom>
        </p:spPr>
        <p:txBody>
          <a:bodyPr wrap="square">
            <a:spAutoFit/>
          </a:bodyPr>
          <a:lstStyle/>
          <a:p>
            <a:pPr>
              <a:lnSpc>
                <a:spcPct val="125000"/>
              </a:lnSpc>
            </a:pPr>
            <a:r>
              <a:rPr lang="en-US" altLang="ja-JP" sz="2200" b="1" dirty="0">
                <a:solidFill>
                  <a:schemeClr val="accent1">
                    <a:lumMod val="50000"/>
                  </a:schemeClr>
                </a:solidFill>
                <a:latin typeface="Arial" panose="020B0604020202020204" pitchFamily="34" charset="0"/>
                <a:ea typeface="Arial" panose="020B0604020202020204" pitchFamily="34" charset="0"/>
              </a:rPr>
              <a:t>TLSK</a:t>
            </a:r>
            <a:r>
              <a:rPr lang="en-US" altLang="ja-JP" sz="2200" dirty="0">
                <a:solidFill>
                  <a:schemeClr val="tx1">
                    <a:lumMod val="75000"/>
                    <a:lumOff val="25000"/>
                  </a:schemeClr>
                </a:solidFill>
                <a:latin typeface="Arial" panose="020B0604020202020204" pitchFamily="34" charset="0"/>
                <a:ea typeface="Arial" panose="020B0604020202020204" pitchFamily="34" charset="0"/>
              </a:rPr>
              <a:t> was established in February, 2012 as a foundational organization of the </a:t>
            </a:r>
            <a:r>
              <a:rPr lang="en-US" altLang="ja-JP" sz="2200" u="sng" dirty="0">
                <a:solidFill>
                  <a:schemeClr val="tx1">
                    <a:lumMod val="75000"/>
                    <a:lumOff val="25000"/>
                  </a:schemeClr>
                </a:solidFill>
                <a:uFill>
                  <a:solidFill>
                    <a:srgbClr val="CC0099"/>
                  </a:solidFill>
                </a:uFill>
                <a:latin typeface="Arial" panose="020B0604020202020204" pitchFamily="34" charset="0"/>
                <a:ea typeface="Arial" panose="020B0604020202020204" pitchFamily="34" charset="0"/>
              </a:rPr>
              <a:t>Tsukuba International Strategic Zone</a:t>
            </a:r>
            <a:r>
              <a:rPr lang="en-US" altLang="ja-JP" sz="2200" dirty="0">
                <a:solidFill>
                  <a:schemeClr val="tx1">
                    <a:lumMod val="75000"/>
                    <a:lumOff val="25000"/>
                  </a:schemeClr>
                </a:solidFill>
                <a:latin typeface="Arial" panose="020B0604020202020204" pitchFamily="34" charset="0"/>
                <a:ea typeface="Arial" panose="020B0604020202020204" pitchFamily="34" charset="0"/>
              </a:rPr>
              <a:t>.</a:t>
            </a:r>
          </a:p>
          <a:p>
            <a:pPr>
              <a:lnSpc>
                <a:spcPct val="125000"/>
              </a:lnSpc>
            </a:pPr>
            <a:endParaRPr lang="en-US" altLang="ja-JP" sz="900" dirty="0">
              <a:solidFill>
                <a:schemeClr val="tx1">
                  <a:lumMod val="75000"/>
                  <a:lumOff val="25000"/>
                </a:schemeClr>
              </a:solidFill>
              <a:latin typeface="Arial" panose="020B0604020202020204" pitchFamily="34" charset="0"/>
              <a:ea typeface="Arial" panose="020B0604020202020204" pitchFamily="34" charset="0"/>
            </a:endParaRPr>
          </a:p>
          <a:p>
            <a:pPr>
              <a:lnSpc>
                <a:spcPct val="125000"/>
              </a:lnSpc>
            </a:pPr>
            <a:r>
              <a:rPr lang="en-US" altLang="ja-JP" sz="2200" b="1" dirty="0">
                <a:solidFill>
                  <a:schemeClr val="accent1">
                    <a:lumMod val="50000"/>
                  </a:schemeClr>
                </a:solidFill>
                <a:latin typeface="Arial" panose="020B0604020202020204" pitchFamily="34" charset="0"/>
                <a:ea typeface="Arial" panose="020B0604020202020204" pitchFamily="34" charset="0"/>
              </a:rPr>
              <a:t>Mission</a:t>
            </a:r>
            <a:r>
              <a:rPr lang="en-US" altLang="ja-JP" sz="2200" dirty="0">
                <a:solidFill>
                  <a:schemeClr val="tx1">
                    <a:lumMod val="75000"/>
                    <a:lumOff val="25000"/>
                  </a:schemeClr>
                </a:solidFill>
                <a:latin typeface="Arial" panose="020B0604020202020204" pitchFamily="34" charset="0"/>
                <a:ea typeface="Arial" panose="020B0604020202020204" pitchFamily="34" charset="0"/>
              </a:rPr>
              <a:t>: To promote </a:t>
            </a:r>
            <a:r>
              <a:rPr lang="en-US" altLang="ja-JP" sz="2200" u="sng" dirty="0">
                <a:solidFill>
                  <a:schemeClr val="tx1">
                    <a:lumMod val="75000"/>
                    <a:lumOff val="25000"/>
                  </a:schemeClr>
                </a:solidFill>
                <a:uFill>
                  <a:solidFill>
                    <a:srgbClr val="CC0099"/>
                  </a:solidFill>
                </a:uFill>
                <a:latin typeface="Arial" panose="020B0604020202020204" pitchFamily="34" charset="0"/>
                <a:ea typeface="Arial" panose="020B0604020202020204" pitchFamily="34" charset="0"/>
              </a:rPr>
              <a:t>collaborative research &amp; development in the life science field</a:t>
            </a:r>
            <a:r>
              <a:rPr lang="en-US" altLang="ja-JP" sz="2200" dirty="0">
                <a:solidFill>
                  <a:schemeClr val="tx1">
                    <a:lumMod val="75000"/>
                    <a:lumOff val="25000"/>
                  </a:schemeClr>
                </a:solidFill>
                <a:latin typeface="Arial" panose="020B0604020202020204" pitchFamily="34" charset="0"/>
                <a:ea typeface="Arial" panose="020B0604020202020204" pitchFamily="34" charset="0"/>
              </a:rPr>
              <a:t> in the Tsukuba district.</a:t>
            </a:r>
            <a:endParaRPr lang="ja-JP" altLang="ja-JP" sz="2200" dirty="0">
              <a:solidFill>
                <a:schemeClr val="tx1">
                  <a:lumMod val="75000"/>
                  <a:lumOff val="25000"/>
                </a:schemeClr>
              </a:solidFill>
              <a:latin typeface="Arial" panose="020B0604020202020204" pitchFamily="34" charset="0"/>
              <a:ea typeface="Arial" panose="020B0604020202020204" pitchFamily="34" charset="0"/>
            </a:endParaRPr>
          </a:p>
        </p:txBody>
      </p:sp>
      <p:sp>
        <p:nvSpPr>
          <p:cNvPr id="5" name="角丸四角形 4"/>
          <p:cNvSpPr/>
          <p:nvPr/>
        </p:nvSpPr>
        <p:spPr>
          <a:xfrm>
            <a:off x="8207625" y="1434415"/>
            <a:ext cx="3826465" cy="2045920"/>
          </a:xfrm>
          <a:prstGeom prst="roundRect">
            <a:avLst/>
          </a:prstGeom>
          <a:noFill/>
          <a:ln>
            <a:solidFill>
              <a:srgbClr val="1B278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8696918" y="1196752"/>
            <a:ext cx="2511650" cy="461665"/>
          </a:xfrm>
          <a:prstGeom prst="rect">
            <a:avLst/>
          </a:prstGeom>
          <a:solidFill>
            <a:schemeClr val="bg1"/>
          </a:solidFill>
        </p:spPr>
        <p:txBody>
          <a:bodyPr wrap="none" rtlCol="0">
            <a:spAutoFit/>
          </a:bodyPr>
          <a:lstStyle/>
          <a:p>
            <a:r>
              <a:rPr lang="en-US" altLang="ja-JP" sz="2400" b="1" dirty="0">
                <a:solidFill>
                  <a:schemeClr val="accent1">
                    <a:lumMod val="50000"/>
                  </a:schemeClr>
                </a:solidFill>
                <a:latin typeface="Arial" panose="020B0604020202020204" pitchFamily="34" charset="0"/>
                <a:cs typeface="Arial" panose="020B0604020202020204" pitchFamily="34" charset="0"/>
              </a:rPr>
              <a:t>Technical</a:t>
            </a:r>
            <a:r>
              <a:rPr lang="ja-JP" altLang="en-US" sz="2400" b="1" dirty="0">
                <a:solidFill>
                  <a:schemeClr val="accent1">
                    <a:lumMod val="50000"/>
                  </a:schemeClr>
                </a:solidFill>
                <a:latin typeface="Arial" panose="020B0604020202020204" pitchFamily="34" charset="0"/>
                <a:cs typeface="Arial" panose="020B0604020202020204" pitchFamily="34" charset="0"/>
              </a:rPr>
              <a:t> </a:t>
            </a:r>
            <a:r>
              <a:rPr lang="en-US" altLang="ja-JP" sz="2400" b="1" dirty="0">
                <a:solidFill>
                  <a:schemeClr val="accent1">
                    <a:lumMod val="50000"/>
                  </a:schemeClr>
                </a:solidFill>
                <a:latin typeface="Arial" panose="020B0604020202020204" pitchFamily="34" charset="0"/>
                <a:cs typeface="Arial" panose="020B0604020202020204" pitchFamily="34" charset="0"/>
              </a:rPr>
              <a:t>Areas</a:t>
            </a:r>
            <a:endParaRPr lang="ja-JP" altLang="en-US" sz="2400" b="1" dirty="0">
              <a:solidFill>
                <a:schemeClr val="accent1">
                  <a:lumMod val="50000"/>
                </a:schemeClr>
              </a:solidFill>
              <a:latin typeface="Arial" panose="020B0604020202020204" pitchFamily="34" charset="0"/>
              <a:cs typeface="Arial" panose="020B0604020202020204" pitchFamily="34" charset="0"/>
            </a:endParaRPr>
          </a:p>
        </p:txBody>
      </p:sp>
      <p:sp>
        <p:nvSpPr>
          <p:cNvPr id="13" name="テキスト ボックス 12"/>
          <p:cNvSpPr txBox="1"/>
          <p:nvPr/>
        </p:nvSpPr>
        <p:spPr>
          <a:xfrm>
            <a:off x="7176120" y="1819548"/>
            <a:ext cx="5015880" cy="1502976"/>
          </a:xfrm>
          <a:prstGeom prst="rect">
            <a:avLst/>
          </a:prstGeom>
          <a:noFill/>
        </p:spPr>
        <p:txBody>
          <a:bodyPr wrap="square" rtlCol="0">
            <a:spAutoFit/>
          </a:bodyPr>
          <a:lstStyle/>
          <a:p>
            <a:pPr marL="1638300" indent="-342900">
              <a:lnSpc>
                <a:spcPts val="2000"/>
              </a:lnSpc>
              <a:spcAft>
                <a:spcPts val="1000"/>
              </a:spcAft>
              <a:buFont typeface="Wingdings" panose="05000000000000000000" pitchFamily="2" charset="2"/>
              <a:buChar char="ü"/>
            </a:pPr>
            <a:r>
              <a:rPr lang="en-US" altLang="ja-JP" sz="2000" b="1"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Pharmaceutical</a:t>
            </a:r>
          </a:p>
          <a:p>
            <a:pPr marL="1638300" indent="-342900">
              <a:lnSpc>
                <a:spcPts val="2000"/>
              </a:lnSpc>
              <a:spcAft>
                <a:spcPts val="1000"/>
              </a:spcAft>
              <a:buFont typeface="Wingdings" panose="05000000000000000000" pitchFamily="2" charset="2"/>
              <a:buChar char="ü"/>
            </a:pPr>
            <a:r>
              <a:rPr lang="en-US" altLang="ja-JP" sz="2000" b="1"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Agriculture, Food</a:t>
            </a:r>
          </a:p>
          <a:p>
            <a:pPr marL="1638300" indent="-342900">
              <a:lnSpc>
                <a:spcPts val="2000"/>
              </a:lnSpc>
              <a:spcAft>
                <a:spcPts val="1000"/>
              </a:spcAft>
              <a:buFont typeface="Wingdings" panose="05000000000000000000" pitchFamily="2" charset="2"/>
              <a:buChar char="ü"/>
            </a:pPr>
            <a:r>
              <a:rPr lang="en-US" altLang="ja-JP" sz="2000" b="1" dirty="0" err="1">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Bioresource</a:t>
            </a:r>
            <a:r>
              <a:rPr lang="ja-JP" altLang="en-US" sz="2000" b="1"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 </a:t>
            </a:r>
            <a:r>
              <a:rPr lang="en-US" altLang="ja-JP" sz="2000" b="1"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platform</a:t>
            </a:r>
          </a:p>
          <a:p>
            <a:pPr marL="1638300" indent="-342900">
              <a:lnSpc>
                <a:spcPts val="2000"/>
              </a:lnSpc>
              <a:spcAft>
                <a:spcPts val="1000"/>
              </a:spcAft>
              <a:buFont typeface="Wingdings" panose="05000000000000000000" pitchFamily="2" charset="2"/>
              <a:buChar char="ü"/>
            </a:pPr>
            <a:r>
              <a:rPr lang="en-US" altLang="ja-JP" sz="2000" b="1" dirty="0">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rPr>
              <a:t>Others</a:t>
            </a:r>
          </a:p>
        </p:txBody>
      </p:sp>
      <p:sp>
        <p:nvSpPr>
          <p:cNvPr id="16" name="テキスト ボックス 15"/>
          <p:cNvSpPr txBox="1"/>
          <p:nvPr/>
        </p:nvSpPr>
        <p:spPr>
          <a:xfrm>
            <a:off x="479376" y="4166240"/>
            <a:ext cx="11520000" cy="400110"/>
          </a:xfrm>
          <a:prstGeom prst="rect">
            <a:avLst/>
          </a:prstGeom>
          <a:noFill/>
        </p:spPr>
        <p:txBody>
          <a:bodyPr wrap="square" rtlCol="0">
            <a:spAutoFit/>
          </a:bodyPr>
          <a:lstStyle/>
          <a:p>
            <a:r>
              <a:rPr lang="en-US" altLang="ja-JP" sz="2000" b="1" dirty="0">
                <a:solidFill>
                  <a:srgbClr val="CC0099"/>
                </a:solidFill>
                <a:latin typeface="Arial" panose="020B0604020202020204" pitchFamily="34" charset="0"/>
                <a:cs typeface="Arial" panose="020B0604020202020204" pitchFamily="34" charset="0"/>
              </a:rPr>
              <a:t>Over 60</a:t>
            </a:r>
            <a:r>
              <a:rPr lang="ja-JP" altLang="en-US" sz="2000" b="1" dirty="0">
                <a:solidFill>
                  <a:srgbClr val="CC0099"/>
                </a:solidFill>
                <a:latin typeface="Arial" panose="020B0604020202020204" pitchFamily="34" charset="0"/>
                <a:cs typeface="Arial" panose="020B0604020202020204" pitchFamily="34" charset="0"/>
              </a:rPr>
              <a:t> </a:t>
            </a:r>
            <a:r>
              <a:rPr lang="en-US" altLang="ja-JP" sz="2000" b="1" dirty="0">
                <a:solidFill>
                  <a:srgbClr val="CC0099"/>
                </a:solidFill>
                <a:latin typeface="Arial" panose="020B0604020202020204" pitchFamily="34" charset="0"/>
                <a:cs typeface="Arial" panose="020B0604020202020204" pitchFamily="34" charset="0"/>
              </a:rPr>
              <a:t>organizations</a:t>
            </a:r>
            <a:r>
              <a:rPr lang="en-US" altLang="ja-JP" sz="2000" b="1"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dirty="0">
                <a:solidFill>
                  <a:schemeClr val="tx1">
                    <a:lumMod val="75000"/>
                    <a:lumOff val="25000"/>
                  </a:schemeClr>
                </a:solidFill>
                <a:latin typeface="Arial" panose="020B0604020202020204" pitchFamily="34" charset="0"/>
                <a:cs typeface="Arial" panose="020B0604020202020204" pitchFamily="34" charset="0"/>
              </a:rPr>
              <a:t>including private sector companies, academic institutes &amp; local government</a:t>
            </a:r>
            <a:endParaRPr lang="ja-JP" altLang="en-US"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1" name="Shape 47"/>
          <p:cNvPicPr/>
          <p:nvPr/>
        </p:nvPicPr>
        <p:blipFill>
          <a:blip r:embed="rId6"/>
          <a:stretch>
            <a:fillRect/>
          </a:stretch>
        </p:blipFill>
        <p:spPr>
          <a:xfrm>
            <a:off x="3440800" y="4530086"/>
            <a:ext cx="2033626" cy="731520"/>
          </a:xfrm>
          <a:prstGeom prst="rect">
            <a:avLst/>
          </a:prstGeom>
        </p:spPr>
      </p:pic>
      <p:pic>
        <p:nvPicPr>
          <p:cNvPr id="23" name="Shape 51"/>
          <p:cNvPicPr/>
          <p:nvPr/>
        </p:nvPicPr>
        <p:blipFill>
          <a:blip r:embed="rId7"/>
          <a:stretch>
            <a:fillRect/>
          </a:stretch>
        </p:blipFill>
        <p:spPr>
          <a:xfrm>
            <a:off x="3472574" y="5325151"/>
            <a:ext cx="1561795" cy="428854"/>
          </a:xfrm>
          <a:prstGeom prst="rect">
            <a:avLst/>
          </a:prstGeom>
        </p:spPr>
      </p:pic>
      <p:pic>
        <p:nvPicPr>
          <p:cNvPr id="24" name="Shape 53"/>
          <p:cNvPicPr/>
          <p:nvPr/>
        </p:nvPicPr>
        <p:blipFill>
          <a:blip r:embed="rId8"/>
          <a:stretch>
            <a:fillRect/>
          </a:stretch>
        </p:blipFill>
        <p:spPr>
          <a:xfrm>
            <a:off x="1694298" y="5211758"/>
            <a:ext cx="955853" cy="777850"/>
          </a:xfrm>
          <a:prstGeom prst="rect">
            <a:avLst/>
          </a:prstGeom>
        </p:spPr>
      </p:pic>
      <p:pic>
        <p:nvPicPr>
          <p:cNvPr id="25" name="Shape 55"/>
          <p:cNvPicPr/>
          <p:nvPr/>
        </p:nvPicPr>
        <p:blipFill>
          <a:blip r:embed="rId9"/>
          <a:stretch>
            <a:fillRect/>
          </a:stretch>
        </p:blipFill>
        <p:spPr>
          <a:xfrm>
            <a:off x="3264175" y="5875187"/>
            <a:ext cx="819302" cy="819302"/>
          </a:xfrm>
          <a:prstGeom prst="rect">
            <a:avLst/>
          </a:prstGeom>
        </p:spPr>
      </p:pic>
      <p:pic>
        <p:nvPicPr>
          <p:cNvPr id="26" name="Shape 63"/>
          <p:cNvPicPr/>
          <p:nvPr/>
        </p:nvPicPr>
        <p:blipFill>
          <a:blip r:embed="rId10"/>
          <a:stretch>
            <a:fillRect/>
          </a:stretch>
        </p:blipFill>
        <p:spPr>
          <a:xfrm>
            <a:off x="5522047" y="4536088"/>
            <a:ext cx="1448410" cy="755904"/>
          </a:xfrm>
          <a:prstGeom prst="rect">
            <a:avLst/>
          </a:prstGeom>
        </p:spPr>
      </p:pic>
      <p:pic>
        <p:nvPicPr>
          <p:cNvPr id="28" name="Shape 67"/>
          <p:cNvPicPr/>
          <p:nvPr/>
        </p:nvPicPr>
        <p:blipFill>
          <a:blip r:embed="rId11"/>
          <a:stretch>
            <a:fillRect/>
          </a:stretch>
        </p:blipFill>
        <p:spPr>
          <a:xfrm>
            <a:off x="5522047" y="5354566"/>
            <a:ext cx="1984248" cy="599542"/>
          </a:xfrm>
          <a:prstGeom prst="rect">
            <a:avLst/>
          </a:prstGeom>
        </p:spPr>
      </p:pic>
      <p:pic>
        <p:nvPicPr>
          <p:cNvPr id="29" name="Shape 69"/>
          <p:cNvPicPr/>
          <p:nvPr/>
        </p:nvPicPr>
        <p:blipFill>
          <a:blip r:embed="rId12"/>
          <a:stretch>
            <a:fillRect/>
          </a:stretch>
        </p:blipFill>
        <p:spPr>
          <a:xfrm>
            <a:off x="5852207" y="6016683"/>
            <a:ext cx="2087270" cy="507187"/>
          </a:xfrm>
          <a:prstGeom prst="rect">
            <a:avLst/>
          </a:prstGeom>
        </p:spPr>
      </p:pic>
      <p:pic>
        <p:nvPicPr>
          <p:cNvPr id="30" name="Shape 71"/>
          <p:cNvPicPr/>
          <p:nvPr/>
        </p:nvPicPr>
        <p:blipFill>
          <a:blip r:embed="rId13"/>
          <a:stretch>
            <a:fillRect/>
          </a:stretch>
        </p:blipFill>
        <p:spPr>
          <a:xfrm>
            <a:off x="4312484" y="5971125"/>
            <a:ext cx="1542593" cy="631546"/>
          </a:xfrm>
          <a:prstGeom prst="rect">
            <a:avLst/>
          </a:prstGeom>
        </p:spPr>
      </p:pic>
      <p:pic>
        <p:nvPicPr>
          <p:cNvPr id="31" name="Shape 73"/>
          <p:cNvPicPr/>
          <p:nvPr/>
        </p:nvPicPr>
        <p:blipFill>
          <a:blip r:embed="rId14"/>
          <a:stretch>
            <a:fillRect/>
          </a:stretch>
        </p:blipFill>
        <p:spPr>
          <a:xfrm>
            <a:off x="8774872" y="4664503"/>
            <a:ext cx="1263701" cy="1194206"/>
          </a:xfrm>
          <a:prstGeom prst="rect">
            <a:avLst/>
          </a:prstGeom>
        </p:spPr>
      </p:pic>
      <p:pic>
        <p:nvPicPr>
          <p:cNvPr id="35" name="Shape 57"/>
          <p:cNvPicPr/>
          <p:nvPr/>
        </p:nvPicPr>
        <p:blipFill rotWithShape="1">
          <a:blip r:embed="rId15"/>
          <a:srcRect l="1617" t="7101" r="85773" b="37728"/>
          <a:stretch>
            <a:fillRect/>
          </a:stretch>
        </p:blipFill>
        <p:spPr bwMode="auto">
          <a:xfrm>
            <a:off x="8415428" y="5874967"/>
            <a:ext cx="1783090" cy="769506"/>
          </a:xfrm>
          <a:prstGeom prst="rect">
            <a:avLst/>
          </a:prstGeom>
          <a:ln>
            <a:noFill/>
          </a:ln>
        </p:spPr>
      </p:pic>
      <p:pic>
        <p:nvPicPr>
          <p:cNvPr id="32" name="Shape 65"/>
          <p:cNvPicPr/>
          <p:nvPr/>
        </p:nvPicPr>
        <p:blipFill>
          <a:blip r:embed="rId16"/>
          <a:stretch>
            <a:fillRect/>
          </a:stretch>
        </p:blipFill>
        <p:spPr>
          <a:xfrm>
            <a:off x="7400375" y="5032697"/>
            <a:ext cx="1068019" cy="643738"/>
          </a:xfrm>
          <a:prstGeom prst="rect">
            <a:avLst/>
          </a:prstGeom>
        </p:spPr>
      </p:pic>
      <p:pic>
        <p:nvPicPr>
          <p:cNvPr id="27" name="図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72197" y="5954108"/>
            <a:ext cx="392777" cy="679566"/>
          </a:xfrm>
          <a:prstGeom prst="rect">
            <a:avLst/>
          </a:prstGeom>
        </p:spPr>
      </p:pic>
      <p:pic>
        <p:nvPicPr>
          <p:cNvPr id="3" name="図 2"/>
          <p:cNvPicPr>
            <a:picLocks noChangeAspect="1"/>
          </p:cNvPicPr>
          <p:nvPr/>
        </p:nvPicPr>
        <p:blipFill>
          <a:blip r:embed="rId18"/>
          <a:stretch>
            <a:fillRect/>
          </a:stretch>
        </p:blipFill>
        <p:spPr>
          <a:xfrm>
            <a:off x="1636387" y="4752482"/>
            <a:ext cx="1767993" cy="323116"/>
          </a:xfrm>
          <a:prstGeom prst="rect">
            <a:avLst/>
          </a:prstGeom>
        </p:spPr>
      </p:pic>
      <p:sp>
        <p:nvSpPr>
          <p:cNvPr id="36" name="正方形/長方形 35"/>
          <p:cNvSpPr/>
          <p:nvPr/>
        </p:nvSpPr>
        <p:spPr>
          <a:xfrm>
            <a:off x="0" y="1030150"/>
            <a:ext cx="2864974" cy="523220"/>
          </a:xfrm>
          <a:prstGeom prst="rect">
            <a:avLst/>
          </a:prstGeom>
        </p:spPr>
        <p:txBody>
          <a:bodyPr wrap="square">
            <a:spAutoFit/>
          </a:bodyPr>
          <a:lstStyle/>
          <a:p>
            <a:pPr marL="457200" indent="-457200">
              <a:buClr>
                <a:srgbClr val="CC0099"/>
              </a:buClr>
              <a:buSzPct val="85000"/>
              <a:buFont typeface="Wingdings" panose="05000000000000000000" pitchFamily="2" charset="2"/>
              <a:buChar char="l"/>
            </a:pPr>
            <a:r>
              <a:rPr lang="en-US" altLang="ja-JP" sz="2800" b="1" dirty="0">
                <a:solidFill>
                  <a:schemeClr val="accent1">
                    <a:lumMod val="50000"/>
                  </a:schemeClr>
                </a:solidFill>
                <a:latin typeface="Arial" panose="020B0604020202020204" pitchFamily="34" charset="0"/>
                <a:cs typeface="Arial" panose="020B0604020202020204" pitchFamily="34" charset="0"/>
              </a:rPr>
              <a:t>About</a:t>
            </a:r>
            <a:r>
              <a:rPr lang="ja-JP" altLang="en-US" sz="2800" b="1" dirty="0">
                <a:solidFill>
                  <a:schemeClr val="accent1">
                    <a:lumMod val="50000"/>
                  </a:schemeClr>
                </a:solidFill>
                <a:latin typeface="Arial" panose="020B0604020202020204" pitchFamily="34" charset="0"/>
                <a:cs typeface="Arial" panose="020B0604020202020204" pitchFamily="34" charset="0"/>
              </a:rPr>
              <a:t> </a:t>
            </a:r>
            <a:r>
              <a:rPr lang="en-US" altLang="ja-JP" sz="2800" b="1" dirty="0">
                <a:solidFill>
                  <a:schemeClr val="accent1">
                    <a:lumMod val="50000"/>
                  </a:schemeClr>
                </a:solidFill>
                <a:latin typeface="Arial" panose="020B0604020202020204" pitchFamily="34" charset="0"/>
                <a:cs typeface="Arial" panose="020B0604020202020204" pitchFamily="34" charset="0"/>
              </a:rPr>
              <a:t>TLSK</a:t>
            </a:r>
            <a:endParaRPr lang="en-GB" altLang="ja-JP" sz="2800" b="1" dirty="0">
              <a:solidFill>
                <a:schemeClr val="accent1">
                  <a:lumMod val="50000"/>
                </a:schemeClr>
              </a:solidFill>
              <a:latin typeface="Arial" panose="020B0604020202020204" pitchFamily="34" charset="0"/>
              <a:cs typeface="Arial" panose="020B0604020202020204" pitchFamily="34" charset="0"/>
            </a:endParaRPr>
          </a:p>
        </p:txBody>
      </p:sp>
      <p:sp>
        <p:nvSpPr>
          <p:cNvPr id="37" name="正方形/長方形 36"/>
          <p:cNvSpPr/>
          <p:nvPr/>
        </p:nvSpPr>
        <p:spPr>
          <a:xfrm>
            <a:off x="0" y="3734192"/>
            <a:ext cx="11352584" cy="523220"/>
          </a:xfrm>
          <a:prstGeom prst="rect">
            <a:avLst/>
          </a:prstGeom>
        </p:spPr>
        <p:txBody>
          <a:bodyPr wrap="square">
            <a:spAutoFit/>
          </a:bodyPr>
          <a:lstStyle/>
          <a:p>
            <a:pPr marL="457200" indent="-457200">
              <a:buClr>
                <a:srgbClr val="CC0099"/>
              </a:buClr>
              <a:buSzPct val="85000"/>
              <a:buFont typeface="Wingdings" panose="05000000000000000000" pitchFamily="2" charset="2"/>
              <a:buChar char="l"/>
            </a:pPr>
            <a:r>
              <a:rPr lang="en-US" altLang="ja-JP" sz="2800" b="1" dirty="0">
                <a:solidFill>
                  <a:schemeClr val="accent1">
                    <a:lumMod val="50000"/>
                  </a:schemeClr>
                </a:solidFill>
                <a:latin typeface="Arial" panose="020B0604020202020204" pitchFamily="34" charset="0"/>
                <a:cs typeface="Arial" panose="020B0604020202020204" pitchFamily="34" charset="0"/>
              </a:rPr>
              <a:t>Members</a:t>
            </a:r>
            <a:endParaRPr lang="en-GB" altLang="ja-JP" sz="2800" b="1" dirty="0">
              <a:solidFill>
                <a:schemeClr val="accent1">
                  <a:lumMod val="50000"/>
                </a:schemeClr>
              </a:solidFill>
              <a:latin typeface="Arial" panose="020B0604020202020204" pitchFamily="34" charset="0"/>
              <a:cs typeface="Arial" panose="020B0604020202020204" pitchFamily="34" charset="0"/>
            </a:endParaRPr>
          </a:p>
        </p:txBody>
      </p:sp>
      <p:grpSp>
        <p:nvGrpSpPr>
          <p:cNvPr id="51" name="グループ化 50"/>
          <p:cNvGrpSpPr/>
          <p:nvPr/>
        </p:nvGrpSpPr>
        <p:grpSpPr>
          <a:xfrm>
            <a:off x="9617603" y="232814"/>
            <a:ext cx="2632182" cy="489718"/>
            <a:chOff x="9573915" y="-694159"/>
            <a:chExt cx="2632182" cy="489718"/>
          </a:xfrm>
        </p:grpSpPr>
        <p:sp>
          <p:nvSpPr>
            <p:cNvPr id="53" name="サブタイトル 2"/>
            <p:cNvSpPr txBox="1"/>
            <p:nvPr/>
          </p:nvSpPr>
          <p:spPr>
            <a:xfrm>
              <a:off x="9573915" y="-690494"/>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4" name="サブタイトル 2"/>
            <p:cNvSpPr txBox="1"/>
            <p:nvPr/>
          </p:nvSpPr>
          <p:spPr>
            <a:xfrm>
              <a:off x="11309040" y="-632883"/>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52" name="図 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40199" y="-694159"/>
              <a:ext cx="429150" cy="402752"/>
            </a:xfrm>
            <a:prstGeom prst="rect">
              <a:avLst/>
            </a:prstGeom>
          </p:spPr>
        </p:pic>
      </p:grpSp>
      <p:sp>
        <p:nvSpPr>
          <p:cNvPr id="34" name="タイトル 10"/>
          <p:cNvSpPr txBox="1"/>
          <p:nvPr/>
        </p:nvSpPr>
        <p:spPr>
          <a:xfrm>
            <a:off x="142273" y="0"/>
            <a:ext cx="9908924" cy="7850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b="1" dirty="0">
                <a:solidFill>
                  <a:schemeClr val="accent1">
                    <a:lumMod val="50000"/>
                  </a:schemeClr>
                </a:solidFill>
                <a:latin typeface="Arial" panose="020B0604020202020204" pitchFamily="34" charset="0"/>
                <a:cs typeface="Arial" panose="020B0604020202020204" pitchFamily="34" charset="0"/>
              </a:rPr>
              <a:t>About Tsukuba </a:t>
            </a:r>
            <a:r>
              <a:rPr lang="en-US" altLang="ja-JP" sz="2000" b="1" dirty="0">
                <a:solidFill>
                  <a:schemeClr val="accent1">
                    <a:lumMod val="50000"/>
                  </a:schemeClr>
                </a:solidFill>
                <a:latin typeface="Arial" panose="020B0604020202020204" pitchFamily="34" charset="0"/>
                <a:cs typeface="Arial" panose="020B0604020202020204" pitchFamily="34" charset="0"/>
              </a:rPr>
              <a:t>~ </a:t>
            </a:r>
            <a:r>
              <a:rPr lang="en-US" altLang="ja-JP" sz="2400" b="1" spc="-100" dirty="0">
                <a:solidFill>
                  <a:schemeClr val="accent1">
                    <a:lumMod val="50000"/>
                  </a:schemeClr>
                </a:solidFill>
                <a:latin typeface="Arial" panose="020B0604020202020204" pitchFamily="34" charset="0"/>
                <a:cs typeface="Arial" panose="020B0604020202020204" pitchFamily="34" charset="0"/>
              </a:rPr>
              <a:t>Tsukuba Life Science Promotion Association </a:t>
            </a:r>
            <a:r>
              <a:rPr lang="en-US" altLang="ja-JP" sz="2000" b="1" dirty="0">
                <a:solidFill>
                  <a:schemeClr val="accent1">
                    <a:lumMod val="50000"/>
                  </a:schemeClr>
                </a:solidFill>
                <a:latin typeface="Arial" panose="020B0604020202020204" pitchFamily="34" charset="0"/>
                <a:cs typeface="Arial" panose="020B0604020202020204" pitchFamily="34" charset="0"/>
              </a:rPr>
              <a:t>~</a:t>
            </a:r>
            <a:endParaRPr lang="ja-JP" altLang="en-US" sz="2000" b="1" dirty="0">
              <a:solidFill>
                <a:schemeClr val="accent1">
                  <a:lumMod val="50000"/>
                </a:schemeClr>
              </a:solidFill>
              <a:latin typeface="Arial" panose="020B0604020202020204" pitchFamily="34" charset="0"/>
              <a:cs typeface="Arial" panose="020B0604020202020204" pitchFamily="34" charset="0"/>
            </a:endParaRPr>
          </a:p>
        </p:txBody>
      </p:sp>
      <p:cxnSp>
        <p:nvCxnSpPr>
          <p:cNvPr id="38" name="直線コネクタ 22"/>
          <p:cNvCxnSpPr/>
          <p:nvPr/>
        </p:nvCxnSpPr>
        <p:spPr>
          <a:xfrm flipV="1">
            <a:off x="0" y="692696"/>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6</a:t>
            </a:r>
            <a:endParaRPr lang="ja-JP" altLang="en-US" dirty="0"/>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5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 7">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10140" y="198755"/>
            <a:ext cx="374650" cy="364490"/>
          </a:xfrm>
          <a:prstGeom prst="rect">
            <a:avLst/>
          </a:prstGeom>
        </p:spPr>
      </p:pic>
      <p:sp>
        <p:nvSpPr>
          <p:cNvPr id="4" name="テキスト ボックス 3"/>
          <p:cNvSpPr txBox="1"/>
          <p:nvPr/>
        </p:nvSpPr>
        <p:spPr>
          <a:xfrm>
            <a:off x="-1" y="170327"/>
            <a:ext cx="5237331" cy="584775"/>
          </a:xfrm>
          <a:prstGeom prst="rect">
            <a:avLst/>
          </a:prstGeom>
          <a:noFill/>
        </p:spPr>
        <p:txBody>
          <a:bodyPr wrap="none" rtlCol="0">
            <a:spAutoFit/>
          </a:bodyPr>
          <a:lstStyle/>
          <a:p>
            <a:r>
              <a:rPr lang="en-US" altLang="ja-JP" sz="3200" b="1" dirty="0">
                <a:solidFill>
                  <a:schemeClr val="accent1">
                    <a:lumMod val="50000"/>
                  </a:schemeClr>
                </a:solidFill>
                <a:latin typeface="Arial" panose="020B0604020202020204" pitchFamily="34" charset="0"/>
                <a:cs typeface="Arial" panose="020B0604020202020204" pitchFamily="34" charset="0"/>
              </a:rPr>
              <a:t>Our Incentives: Subsidies</a:t>
            </a:r>
          </a:p>
        </p:txBody>
      </p:sp>
      <p:sp>
        <p:nvSpPr>
          <p:cNvPr id="9" name="テキスト ボックス 8"/>
          <p:cNvSpPr txBox="1"/>
          <p:nvPr/>
        </p:nvSpPr>
        <p:spPr>
          <a:xfrm>
            <a:off x="268225" y="1200280"/>
            <a:ext cx="11558015" cy="4201150"/>
          </a:xfrm>
          <a:prstGeom prst="rect">
            <a:avLst/>
          </a:prstGeom>
          <a:noFill/>
        </p:spPr>
        <p:txBody>
          <a:bodyPr wrap="square" rtlCol="0">
            <a:spAutoFit/>
          </a:bodyPr>
          <a:lstStyle/>
          <a:p>
            <a:pPr marL="342900" indent="-342900">
              <a:buClr>
                <a:srgbClr val="CC0099"/>
              </a:buClr>
              <a:buSzPct val="80000"/>
              <a:buFont typeface="Wingdings" panose="05000000000000000000" pitchFamily="2" charset="2"/>
              <a:buChar char="l"/>
            </a:pPr>
            <a:r>
              <a:rPr lang="en-US" altLang="ja-JP" sz="2400" b="1" dirty="0">
                <a:solidFill>
                  <a:schemeClr val="tx1">
                    <a:lumMod val="75000"/>
                    <a:lumOff val="25000"/>
                  </a:schemeClr>
                </a:solidFill>
                <a:latin typeface="Arial" panose="020B0604020202020204" pitchFamily="34" charset="0"/>
                <a:cs typeface="Arial" panose="020B0604020202020204" pitchFamily="34" charset="0"/>
              </a:rPr>
              <a:t>Joint Research Trial Subsidy </a:t>
            </a:r>
            <a:r>
              <a:rPr lang="ja-JP" altLang="en-US" sz="2400" b="1"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b="1" dirty="0">
                <a:solidFill>
                  <a:schemeClr val="tx1">
                    <a:lumMod val="75000"/>
                    <a:lumOff val="25000"/>
                  </a:schemeClr>
                </a:solidFill>
                <a:latin typeface="Arial" panose="020B0604020202020204" pitchFamily="34" charset="0"/>
                <a:cs typeface="Arial" panose="020B0604020202020204" pitchFamily="34" charset="0"/>
              </a:rPr>
              <a:t>[Maximum of  2 million yen*] </a:t>
            </a:r>
          </a:p>
          <a:p>
            <a:pPr>
              <a:buClr>
                <a:srgbClr val="CC0099"/>
              </a:buClr>
              <a:buSzPct val="80000"/>
            </a:pPr>
            <a:r>
              <a:rPr lang="ja-JP" altLang="en-US" dirty="0">
                <a:solidFill>
                  <a:schemeClr val="tx1">
                    <a:lumMod val="75000"/>
                    <a:lumOff val="25000"/>
                  </a:schemeClr>
                </a:solidFill>
                <a:latin typeface="Arial" panose="020B0604020202020204" pitchFamily="34" charset="0"/>
                <a:cs typeface="Arial" panose="020B0604020202020204" pitchFamily="34" charset="0"/>
              </a:rPr>
              <a:t>　</a:t>
            </a:r>
            <a:endParaRPr lang="en-US" altLang="ja-JP" dirty="0">
              <a:solidFill>
                <a:schemeClr val="tx1">
                  <a:lumMod val="75000"/>
                  <a:lumOff val="25000"/>
                </a:schemeClr>
              </a:solidFill>
              <a:latin typeface="Arial" panose="020B0604020202020204" pitchFamily="34" charset="0"/>
              <a:cs typeface="Arial" panose="020B0604020202020204" pitchFamily="34" charset="0"/>
            </a:endParaRPr>
          </a:p>
          <a:p>
            <a:pPr>
              <a:buClr>
                <a:srgbClr val="CC0099"/>
              </a:buClr>
              <a:buSzPct val="80000"/>
            </a:pPr>
            <a:r>
              <a:rPr lang="ja-JP" altLang="en-US" dirty="0">
                <a:solidFill>
                  <a:schemeClr val="tx1">
                    <a:lumMod val="75000"/>
                    <a:lumOff val="25000"/>
                  </a:schemeClr>
                </a:solidFill>
                <a:latin typeface="Arial" panose="020B0604020202020204" pitchFamily="34" charset="0"/>
                <a:cs typeface="Arial" panose="020B0604020202020204" pitchFamily="34" charset="0"/>
              </a:rPr>
              <a:t>・ </a:t>
            </a:r>
            <a:r>
              <a:rPr lang="en-US" altLang="ja-JP" dirty="0">
                <a:solidFill>
                  <a:schemeClr val="tx1">
                    <a:lumMod val="75000"/>
                    <a:lumOff val="25000"/>
                  </a:schemeClr>
                </a:solidFill>
                <a:latin typeface="Arial" panose="020B0604020202020204" pitchFamily="34" charset="0"/>
                <a:cs typeface="Arial" panose="020B0604020202020204" pitchFamily="34" charset="0"/>
              </a:rPr>
              <a:t>Subsidy for joint research trial conducted by foreign-owned businesses and universities, laboratories, </a:t>
            </a:r>
          </a:p>
          <a:p>
            <a:pPr>
              <a:buClr>
                <a:srgbClr val="CC0099"/>
              </a:buClr>
              <a:buSzPct val="80000"/>
            </a:pPr>
            <a:r>
              <a:rPr lang="en-US" altLang="ja-JP" dirty="0">
                <a:solidFill>
                  <a:schemeClr val="tx1">
                    <a:lumMod val="75000"/>
                    <a:lumOff val="25000"/>
                  </a:schemeClr>
                </a:solidFill>
                <a:latin typeface="Arial" panose="020B0604020202020204" pitchFamily="34" charset="0"/>
                <a:cs typeface="Arial" panose="020B0604020202020204" pitchFamily="34" charset="0"/>
              </a:rPr>
              <a:t>   businesses and other institutions in the prefecture</a:t>
            </a:r>
          </a:p>
          <a:p>
            <a:pPr>
              <a:buClr>
                <a:srgbClr val="CC0099"/>
              </a:buClr>
              <a:buSzPct val="80000"/>
            </a:pPr>
            <a:endParaRPr lang="en-US" altLang="ja-JP" sz="24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Clr>
                <a:srgbClr val="CC0099"/>
              </a:buClr>
              <a:buSzPct val="80000"/>
              <a:buFont typeface="Wingdings" panose="05000000000000000000" pitchFamily="2" charset="2"/>
              <a:buChar char="l"/>
            </a:pPr>
            <a:r>
              <a:rPr lang="en-US" altLang="ja-JP" sz="2400" b="1" dirty="0">
                <a:solidFill>
                  <a:schemeClr val="tx1">
                    <a:lumMod val="75000"/>
                    <a:lumOff val="25000"/>
                  </a:schemeClr>
                </a:solidFill>
                <a:latin typeface="Arial" panose="020B0604020202020204" pitchFamily="34" charset="0"/>
                <a:cs typeface="Arial" panose="020B0604020202020204" pitchFamily="34" charset="0"/>
              </a:rPr>
              <a:t>Subsidy for the Establishment of a Project Facility</a:t>
            </a:r>
            <a:r>
              <a:rPr lang="ja-JP" altLang="en-US" sz="2400" b="1" dirty="0">
                <a:solidFill>
                  <a:schemeClr val="tx1">
                    <a:lumMod val="75000"/>
                    <a:lumOff val="25000"/>
                  </a:schemeClr>
                </a:solidFill>
                <a:latin typeface="Arial" panose="020B0604020202020204" pitchFamily="34" charset="0"/>
                <a:cs typeface="Arial" panose="020B0604020202020204" pitchFamily="34" charset="0"/>
              </a:rPr>
              <a:t> </a:t>
            </a:r>
            <a:r>
              <a:rPr lang="en-US" altLang="ja-JP" sz="2000" b="1" dirty="0">
                <a:solidFill>
                  <a:schemeClr val="tx1">
                    <a:lumMod val="75000"/>
                    <a:lumOff val="25000"/>
                  </a:schemeClr>
                </a:solidFill>
                <a:latin typeface="Arial" panose="020B0604020202020204" pitchFamily="34" charset="0"/>
                <a:cs typeface="Arial" panose="020B0604020202020204" pitchFamily="34" charset="0"/>
              </a:rPr>
              <a:t>[Maximum of 6.4 million yen*]</a:t>
            </a:r>
          </a:p>
          <a:p>
            <a:pPr>
              <a:buClr>
                <a:srgbClr val="CC0099"/>
              </a:buClr>
              <a:buSzPct val="80000"/>
            </a:pPr>
            <a:endParaRPr lang="en-US" altLang="ja-JP" sz="2400" dirty="0">
              <a:solidFill>
                <a:schemeClr val="tx1">
                  <a:lumMod val="75000"/>
                  <a:lumOff val="25000"/>
                </a:schemeClr>
              </a:solidFill>
              <a:latin typeface="Arial" panose="020B0604020202020204" pitchFamily="34" charset="0"/>
              <a:cs typeface="Arial" panose="020B0604020202020204" pitchFamily="34" charset="0"/>
            </a:endParaRPr>
          </a:p>
          <a:p>
            <a:pPr>
              <a:buClr>
                <a:srgbClr val="CC0099"/>
              </a:buClr>
              <a:buSzPct val="80000"/>
            </a:pPr>
            <a:r>
              <a:rPr lang="ja-JP" altLang="en-US" dirty="0">
                <a:solidFill>
                  <a:schemeClr val="tx1">
                    <a:lumMod val="75000"/>
                    <a:lumOff val="25000"/>
                  </a:schemeClr>
                </a:solidFill>
                <a:latin typeface="Arial" panose="020B0604020202020204" pitchFamily="34" charset="0"/>
                <a:cs typeface="Arial" panose="020B0604020202020204" pitchFamily="34" charset="0"/>
              </a:rPr>
              <a:t>・</a:t>
            </a:r>
            <a:r>
              <a:rPr lang="en-US" altLang="ja-JP" dirty="0">
                <a:solidFill>
                  <a:schemeClr val="tx1">
                    <a:lumMod val="75000"/>
                    <a:lumOff val="25000"/>
                  </a:schemeClr>
                </a:solidFill>
                <a:latin typeface="Arial" panose="020B0604020202020204" pitchFamily="34" charset="0"/>
                <a:cs typeface="Arial" panose="020B0604020202020204" pitchFamily="34" charset="0"/>
              </a:rPr>
              <a:t>Subsidy for foreign-affiliated companies that newly establish business bases in the prefecture</a:t>
            </a:r>
          </a:p>
          <a:p>
            <a:pPr>
              <a:buClr>
                <a:srgbClr val="CC0099"/>
              </a:buClr>
              <a:buSzPct val="80000"/>
            </a:pPr>
            <a:r>
              <a:rPr lang="ja-JP" altLang="en-US" dirty="0">
                <a:solidFill>
                  <a:schemeClr val="tx1">
                    <a:lumMod val="75000"/>
                    <a:lumOff val="25000"/>
                  </a:schemeClr>
                </a:solidFill>
                <a:latin typeface="Arial" panose="020B0604020202020204" pitchFamily="34" charset="0"/>
                <a:cs typeface="Arial" panose="020B0604020202020204" pitchFamily="34" charset="0"/>
              </a:rPr>
              <a:t>　　</a:t>
            </a:r>
            <a:endParaRPr lang="en-US" altLang="ja-JP" dirty="0">
              <a:solidFill>
                <a:schemeClr val="tx1">
                  <a:lumMod val="75000"/>
                  <a:lumOff val="25000"/>
                </a:schemeClr>
              </a:solidFill>
              <a:latin typeface="Arial" panose="020B0604020202020204" pitchFamily="34" charset="0"/>
              <a:cs typeface="Arial" panose="020B0604020202020204" pitchFamily="34" charset="0"/>
            </a:endParaRPr>
          </a:p>
          <a:p>
            <a:pPr>
              <a:lnSpc>
                <a:spcPct val="150000"/>
              </a:lnSpc>
              <a:buClr>
                <a:srgbClr val="CC0099"/>
              </a:buClr>
              <a:buSzPct val="80000"/>
            </a:pPr>
            <a:r>
              <a:rPr lang="ja-JP" altLang="en-US" dirty="0">
                <a:solidFill>
                  <a:schemeClr val="tx1">
                    <a:lumMod val="75000"/>
                    <a:lumOff val="25000"/>
                  </a:schemeClr>
                </a:solidFill>
                <a:latin typeface="Arial" panose="020B0604020202020204" pitchFamily="34" charset="0"/>
                <a:cs typeface="Arial" panose="020B0604020202020204" pitchFamily="34" charset="0"/>
              </a:rPr>
              <a:t>　</a:t>
            </a:r>
            <a:r>
              <a:rPr lang="ja-JP" altLang="en-US" b="1" dirty="0">
                <a:solidFill>
                  <a:schemeClr val="accent1">
                    <a:lumMod val="50000"/>
                  </a:schemeClr>
                </a:solidFill>
                <a:latin typeface="Arial" panose="020B0604020202020204" pitchFamily="34" charset="0"/>
                <a:cs typeface="Arial" panose="020B0604020202020204" pitchFamily="34" charset="0"/>
              </a:rPr>
              <a:t>　・ </a:t>
            </a:r>
            <a:r>
              <a:rPr lang="en-US" altLang="ja-JP" b="1" dirty="0">
                <a:solidFill>
                  <a:schemeClr val="accent1">
                    <a:lumMod val="50000"/>
                  </a:schemeClr>
                </a:solidFill>
                <a:latin typeface="Arial" panose="020B0604020202020204" pitchFamily="34" charset="0"/>
                <a:cs typeface="Arial" panose="020B0604020202020204" pitchFamily="34" charset="0"/>
              </a:rPr>
              <a:t>Establishment Expenses Subsidy</a:t>
            </a:r>
            <a:r>
              <a:rPr lang="ja-JP" altLang="en-US" b="1" dirty="0">
                <a:solidFill>
                  <a:schemeClr val="tx1">
                    <a:lumMod val="75000"/>
                    <a:lumOff val="25000"/>
                  </a:schemeClr>
                </a:solidFill>
                <a:latin typeface="Arial" panose="020B0604020202020204" pitchFamily="34" charset="0"/>
                <a:cs typeface="Arial" panose="020B0604020202020204" pitchFamily="34" charset="0"/>
              </a:rPr>
              <a:t>　［</a:t>
            </a:r>
            <a:r>
              <a:rPr lang="en-US" altLang="ja-JP" b="1" dirty="0">
                <a:solidFill>
                  <a:schemeClr val="tx1">
                    <a:lumMod val="75000"/>
                    <a:lumOff val="25000"/>
                  </a:schemeClr>
                </a:solidFill>
                <a:latin typeface="Arial" panose="020B0604020202020204" pitchFamily="34" charset="0"/>
                <a:cs typeface="Arial" panose="020B0604020202020204" pitchFamily="34" charset="0"/>
              </a:rPr>
              <a:t>Within 50%, up to 2 million yen</a:t>
            </a:r>
            <a:r>
              <a:rPr lang="ja-JP" altLang="en-US" b="1" dirty="0">
                <a:solidFill>
                  <a:schemeClr val="tx1">
                    <a:lumMod val="75000"/>
                    <a:lumOff val="25000"/>
                  </a:schemeClr>
                </a:solidFill>
                <a:latin typeface="Arial" panose="020B0604020202020204" pitchFamily="34" charset="0"/>
                <a:cs typeface="Arial" panose="020B0604020202020204" pitchFamily="34" charset="0"/>
              </a:rPr>
              <a:t>］</a:t>
            </a:r>
          </a:p>
          <a:p>
            <a:pPr>
              <a:lnSpc>
                <a:spcPct val="150000"/>
              </a:lnSpc>
              <a:buClr>
                <a:srgbClr val="CC0099"/>
              </a:buClr>
              <a:buSzPct val="80000"/>
            </a:pPr>
            <a:r>
              <a:rPr lang="ja-JP" altLang="en-US" b="1" dirty="0">
                <a:solidFill>
                  <a:schemeClr val="tx1">
                    <a:lumMod val="75000"/>
                    <a:lumOff val="25000"/>
                  </a:schemeClr>
                </a:solidFill>
                <a:latin typeface="Arial" panose="020B0604020202020204" pitchFamily="34" charset="0"/>
                <a:cs typeface="Arial" panose="020B0604020202020204" pitchFamily="34" charset="0"/>
              </a:rPr>
              <a:t>　</a:t>
            </a:r>
            <a:r>
              <a:rPr lang="ja-JP" altLang="en-US" b="1" dirty="0">
                <a:solidFill>
                  <a:schemeClr val="accent1">
                    <a:lumMod val="50000"/>
                  </a:schemeClr>
                </a:solidFill>
                <a:latin typeface="Arial" panose="020B0604020202020204" pitchFamily="34" charset="0"/>
                <a:cs typeface="Arial" panose="020B0604020202020204" pitchFamily="34" charset="0"/>
              </a:rPr>
              <a:t>　・ </a:t>
            </a:r>
            <a:r>
              <a:rPr lang="en-US" altLang="ja-JP" b="1" dirty="0">
                <a:solidFill>
                  <a:schemeClr val="accent1">
                    <a:lumMod val="50000"/>
                  </a:schemeClr>
                </a:solidFill>
                <a:latin typeface="Arial" panose="020B0604020202020204" pitchFamily="34" charset="0"/>
                <a:cs typeface="Arial" panose="020B0604020202020204" pitchFamily="34" charset="0"/>
              </a:rPr>
              <a:t>Rent Subsidy	</a:t>
            </a:r>
            <a:r>
              <a:rPr lang="ja-JP" altLang="en-US" b="1" dirty="0">
                <a:solidFill>
                  <a:schemeClr val="accent1">
                    <a:lumMod val="50000"/>
                  </a:schemeClr>
                </a:solidFill>
                <a:latin typeface="Arial" panose="020B0604020202020204" pitchFamily="34" charset="0"/>
                <a:cs typeface="Arial" panose="020B0604020202020204" pitchFamily="34" charset="0"/>
              </a:rPr>
              <a:t>　　　　　　    　　</a:t>
            </a:r>
            <a:r>
              <a:rPr lang="ja-JP" altLang="en-US" b="1" dirty="0">
                <a:solidFill>
                  <a:schemeClr val="tx1">
                    <a:lumMod val="75000"/>
                    <a:lumOff val="25000"/>
                  </a:schemeClr>
                </a:solidFill>
                <a:latin typeface="Arial" panose="020B0604020202020204" pitchFamily="34" charset="0"/>
                <a:cs typeface="Arial" panose="020B0604020202020204" pitchFamily="34" charset="0"/>
              </a:rPr>
              <a:t> ［</a:t>
            </a:r>
            <a:r>
              <a:rPr lang="en-US" altLang="ja-JP" b="1" dirty="0">
                <a:solidFill>
                  <a:schemeClr val="tx1">
                    <a:lumMod val="75000"/>
                    <a:lumOff val="25000"/>
                  </a:schemeClr>
                </a:solidFill>
                <a:latin typeface="Arial" panose="020B0604020202020204" pitchFamily="34" charset="0"/>
                <a:cs typeface="Arial" panose="020B0604020202020204" pitchFamily="34" charset="0"/>
              </a:rPr>
              <a:t>Within 50%, up to 2.4 million yen</a:t>
            </a:r>
            <a:r>
              <a:rPr lang="ja-JP" altLang="en-US" b="1" dirty="0">
                <a:solidFill>
                  <a:schemeClr val="tx1">
                    <a:lumMod val="75000"/>
                    <a:lumOff val="25000"/>
                  </a:schemeClr>
                </a:solidFill>
                <a:latin typeface="Arial" panose="020B0604020202020204" pitchFamily="34" charset="0"/>
                <a:cs typeface="Arial" panose="020B0604020202020204" pitchFamily="34" charset="0"/>
              </a:rPr>
              <a:t>］</a:t>
            </a:r>
          </a:p>
          <a:p>
            <a:pPr>
              <a:lnSpc>
                <a:spcPct val="150000"/>
              </a:lnSpc>
              <a:buClr>
                <a:srgbClr val="CC0099"/>
              </a:buClr>
              <a:buSzPct val="80000"/>
            </a:pPr>
            <a:r>
              <a:rPr lang="ja-JP" altLang="en-US" b="1" dirty="0">
                <a:solidFill>
                  <a:schemeClr val="accent1">
                    <a:lumMod val="50000"/>
                  </a:schemeClr>
                </a:solidFill>
                <a:latin typeface="Arial" panose="020B0604020202020204" pitchFamily="34" charset="0"/>
                <a:cs typeface="Arial" panose="020B0604020202020204" pitchFamily="34" charset="0"/>
              </a:rPr>
              <a:t>　　・ </a:t>
            </a:r>
            <a:r>
              <a:rPr lang="en-US" altLang="ja-JP" b="1" dirty="0">
                <a:solidFill>
                  <a:schemeClr val="accent1">
                    <a:lumMod val="50000"/>
                  </a:schemeClr>
                </a:solidFill>
                <a:latin typeface="Arial" panose="020B0604020202020204" pitchFamily="34" charset="0"/>
                <a:cs typeface="Arial" panose="020B0604020202020204" pitchFamily="34" charset="0"/>
              </a:rPr>
              <a:t>R&amp;D Expenses Subsidy</a:t>
            </a:r>
            <a:r>
              <a:rPr lang="ja-JP" altLang="en-US" b="1" dirty="0">
                <a:solidFill>
                  <a:schemeClr val="accent1">
                    <a:lumMod val="50000"/>
                  </a:schemeClr>
                </a:solidFill>
                <a:latin typeface="Arial" panose="020B0604020202020204" pitchFamily="34" charset="0"/>
                <a:cs typeface="Arial" panose="020B0604020202020204" pitchFamily="34" charset="0"/>
              </a:rPr>
              <a:t>　</a:t>
            </a:r>
            <a:r>
              <a:rPr lang="ja-JP" altLang="en-US" b="1" dirty="0">
                <a:solidFill>
                  <a:schemeClr val="tx1">
                    <a:lumMod val="75000"/>
                    <a:lumOff val="25000"/>
                  </a:schemeClr>
                </a:solidFill>
                <a:latin typeface="Arial" panose="020B0604020202020204" pitchFamily="34" charset="0"/>
                <a:cs typeface="Arial" panose="020B0604020202020204" pitchFamily="34" charset="0"/>
              </a:rPr>
              <a:t>　              ［</a:t>
            </a:r>
            <a:r>
              <a:rPr lang="en-US" altLang="ja-JP" b="1" dirty="0">
                <a:solidFill>
                  <a:schemeClr val="tx1">
                    <a:lumMod val="75000"/>
                    <a:lumOff val="25000"/>
                  </a:schemeClr>
                </a:solidFill>
                <a:latin typeface="Arial" panose="020B0604020202020204" pitchFamily="34" charset="0"/>
                <a:cs typeface="Arial" panose="020B0604020202020204" pitchFamily="34" charset="0"/>
              </a:rPr>
              <a:t>Within 25%, up to 2 million yen</a:t>
            </a:r>
            <a:r>
              <a:rPr lang="ja-JP" altLang="en-US" b="1" dirty="0">
                <a:solidFill>
                  <a:schemeClr val="tx1">
                    <a:lumMod val="75000"/>
                    <a:lumOff val="25000"/>
                  </a:schemeClr>
                </a:solidFill>
                <a:latin typeface="Arial" panose="020B0604020202020204" pitchFamily="34" charset="0"/>
                <a:cs typeface="Arial" panose="020B0604020202020204" pitchFamily="34" charset="0"/>
              </a:rPr>
              <a:t>］</a:t>
            </a:r>
            <a:endParaRPr lang="en-US" altLang="ja-JP"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6" name="グループ化 25"/>
          <p:cNvGrpSpPr/>
          <p:nvPr/>
        </p:nvGrpSpPr>
        <p:grpSpPr>
          <a:xfrm>
            <a:off x="9622683" y="172979"/>
            <a:ext cx="2630277" cy="463828"/>
            <a:chOff x="9573915" y="303916"/>
            <a:chExt cx="2630277" cy="463828"/>
          </a:xfrm>
        </p:grpSpPr>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28"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0"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
        <p:nvSpPr>
          <p:cNvPr id="6" name="テキスト ボックス 5"/>
          <p:cNvSpPr txBox="1"/>
          <p:nvPr/>
        </p:nvSpPr>
        <p:spPr>
          <a:xfrm>
            <a:off x="4893973" y="5488188"/>
            <a:ext cx="6983416" cy="369332"/>
          </a:xfrm>
          <a:prstGeom prst="rect">
            <a:avLst/>
          </a:prstGeom>
          <a:noFill/>
        </p:spPr>
        <p:txBody>
          <a:bodyPr wrap="square" rtlCol="0">
            <a:spAutoFit/>
          </a:bodyPr>
          <a:lstStyle/>
          <a:p>
            <a:r>
              <a:rPr lang="en-US" altLang="ja-JP" dirty="0">
                <a:solidFill>
                  <a:schemeClr val="tx1">
                    <a:lumMod val="75000"/>
                    <a:lumOff val="25000"/>
                  </a:schemeClr>
                </a:solidFill>
                <a:latin typeface="Arial" panose="020B0604020202020204" pitchFamily="34" charset="0"/>
                <a:cs typeface="Arial" panose="020B0604020202020204" pitchFamily="34" charset="0"/>
              </a:rPr>
              <a:t>*1 million yen </a:t>
            </a:r>
            <a:r>
              <a:rPr lang="ja-JP" altLang="en-US" dirty="0">
                <a:solidFill>
                  <a:schemeClr val="tx1">
                    <a:lumMod val="75000"/>
                    <a:lumOff val="25000"/>
                  </a:schemeClr>
                </a:solidFill>
                <a:latin typeface="Arial" panose="020B0604020202020204" pitchFamily="34" charset="0"/>
                <a:cs typeface="Arial" panose="020B0604020202020204" pitchFamily="34" charset="0"/>
              </a:rPr>
              <a:t>≒ </a:t>
            </a:r>
            <a:r>
              <a:rPr lang="en-US" altLang="ja-JP" dirty="0">
                <a:solidFill>
                  <a:schemeClr val="tx1">
                    <a:lumMod val="75000"/>
                    <a:lumOff val="25000"/>
                  </a:schemeClr>
                </a:solidFill>
                <a:latin typeface="Arial" panose="020B0604020202020204" pitchFamily="34" charset="0"/>
                <a:cs typeface="Arial" panose="020B0604020202020204" pitchFamily="34" charset="0"/>
              </a:rPr>
              <a:t>7,335 dollars/7,020 euros (as of June 30</a:t>
            </a:r>
            <a:r>
              <a:rPr lang="en-US" altLang="ja-JP" baseline="30000" dirty="0">
                <a:solidFill>
                  <a:schemeClr val="tx1">
                    <a:lumMod val="75000"/>
                    <a:lumOff val="25000"/>
                  </a:schemeClr>
                </a:solidFill>
                <a:latin typeface="Arial" panose="020B0604020202020204" pitchFamily="34" charset="0"/>
                <a:cs typeface="Arial" panose="020B0604020202020204" pitchFamily="34" charset="0"/>
              </a:rPr>
              <a:t>th</a:t>
            </a:r>
            <a:r>
              <a:rPr lang="en-US" altLang="ja-JP" dirty="0">
                <a:solidFill>
                  <a:schemeClr val="tx1">
                    <a:lumMod val="75000"/>
                    <a:lumOff val="25000"/>
                  </a:schemeClr>
                </a:solidFill>
                <a:latin typeface="Arial" panose="020B0604020202020204" pitchFamily="34" charset="0"/>
                <a:cs typeface="Arial" panose="020B0604020202020204" pitchFamily="34" charset="0"/>
              </a:rPr>
              <a:t>, 2022</a:t>
            </a:r>
            <a:r>
              <a:rPr lang="en-US" altLang="ja-JP" dirty="0">
                <a:latin typeface="Arial" panose="020B0604020202020204" pitchFamily="34" charset="0"/>
                <a:cs typeface="Arial" panose="020B0604020202020204" pitchFamily="34" charset="0"/>
              </a:rPr>
              <a:t>)</a:t>
            </a:r>
          </a:p>
        </p:txBody>
      </p:sp>
      <p:sp>
        <p:nvSpPr>
          <p:cNvPr id="11" name="スライド番号プレースホルダー 3"/>
          <p:cNvSpPr>
            <a:spLocks noGrp="1"/>
          </p:cNvSpPr>
          <p:nvPr>
            <p:ph type="sldNum" sz="quarter" idx="12"/>
          </p:nvPr>
        </p:nvSpPr>
        <p:spPr>
          <a:xfrm>
            <a:off x="154432" y="6356351"/>
            <a:ext cx="2844800" cy="365125"/>
          </a:xfrm>
        </p:spPr>
        <p:txBody>
          <a:bodyPr/>
          <a:lstStyle>
            <a:lvl1pPr algn="l">
              <a:defRPr/>
            </a:lvl1pPr>
          </a:lstStyle>
          <a:p>
            <a:r>
              <a:rPr lang="en-US" altLang="ja-JP" dirty="0"/>
              <a:t>7</a:t>
            </a:r>
            <a:endParaRPr lang="ja-JP" altLang="en-US" dirty="0"/>
          </a:p>
        </p:txBody>
      </p:sp>
      <p:sp>
        <p:nvSpPr>
          <p:cNvPr id="3" name="テキスト ボックス 2"/>
          <p:cNvSpPr txBox="1"/>
          <p:nvPr/>
        </p:nvSpPr>
        <p:spPr>
          <a:xfrm>
            <a:off x="62848" y="672107"/>
            <a:ext cx="5872768" cy="461665"/>
          </a:xfrm>
          <a:prstGeom prst="rect">
            <a:avLst/>
          </a:prstGeom>
          <a:noFill/>
        </p:spPr>
        <p:txBody>
          <a:bodyPr wrap="square" rtlCol="0">
            <a:spAutoFit/>
          </a:bodyPr>
          <a:lstStyle/>
          <a:p>
            <a:r>
              <a:rPr kumimoji="1" lang="en-US" altLang="ja-JP" sz="2400" dirty="0">
                <a:solidFill>
                  <a:schemeClr val="tx2">
                    <a:lumMod val="50000"/>
                  </a:schemeClr>
                </a:solidFill>
                <a:latin typeface="Arial" panose="020B0604020202020204" pitchFamily="34" charset="0"/>
                <a:cs typeface="Arial" panose="020B0604020202020204" pitchFamily="34" charset="0"/>
              </a:rPr>
              <a:t>Ibaraki Prefectural Government</a:t>
            </a:r>
            <a:r>
              <a:rPr lang="ja-JP" altLang="en-US" sz="2400" dirty="0">
                <a:solidFill>
                  <a:schemeClr val="tx2">
                    <a:lumMod val="50000"/>
                  </a:schemeClr>
                </a:solidFill>
                <a:latin typeface="Arial" panose="020B0604020202020204" pitchFamily="34" charset="0"/>
                <a:cs typeface="Arial" panose="020B0604020202020204" pitchFamily="34" charset="0"/>
              </a:rPr>
              <a:t> </a:t>
            </a:r>
            <a:r>
              <a:rPr lang="en-US" altLang="ja-JP" sz="2400" dirty="0">
                <a:solidFill>
                  <a:schemeClr val="tx2">
                    <a:lumMod val="50000"/>
                  </a:schemeClr>
                </a:solidFill>
                <a:latin typeface="Arial" panose="020B0604020202020204" pitchFamily="34" charset="0"/>
                <a:cs typeface="Arial" panose="020B0604020202020204" pitchFamily="34" charset="0"/>
              </a:rPr>
              <a:t>arranges</a:t>
            </a:r>
            <a:r>
              <a:rPr lang="en-US" altLang="ja-JP" sz="2400" dirty="0">
                <a:latin typeface="Arial" panose="020B0604020202020204" pitchFamily="34" charset="0"/>
                <a:cs typeface="Arial" panose="020B0604020202020204" pitchFamily="34" charset="0"/>
              </a:rPr>
              <a:t>; </a:t>
            </a:r>
            <a:endParaRPr kumimoji="1" lang="ja-JP" altLang="en-US" sz="2400" dirty="0">
              <a:latin typeface="Arial" panose="020B0604020202020204" pitchFamily="34" charset="0"/>
              <a:cs typeface="Arial" panose="020B0604020202020204" pitchFamily="34" charset="0"/>
            </a:endParaRPr>
          </a:p>
        </p:txBody>
      </p:sp>
      <p:cxnSp>
        <p:nvCxnSpPr>
          <p:cNvPr id="21" name="直線コネクタ 20"/>
          <p:cNvCxnSpPr/>
          <p:nvPr/>
        </p:nvCxnSpPr>
        <p:spPr>
          <a:xfrm flipV="1">
            <a:off x="24680" y="1114124"/>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7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 7-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19665" y="156210"/>
            <a:ext cx="365760" cy="402590"/>
          </a:xfrm>
          <a:prstGeom prst="rect">
            <a:avLst/>
          </a:prstGeom>
        </p:spPr>
      </p:pic>
      <p:sp>
        <p:nvSpPr>
          <p:cNvPr id="11" name="タイトル 10"/>
          <p:cNvSpPr>
            <a:spLocks noGrp="1"/>
          </p:cNvSpPr>
          <p:nvPr>
            <p:ph type="title"/>
          </p:nvPr>
        </p:nvSpPr>
        <p:spPr>
          <a:xfrm>
            <a:off x="-154764" y="8111"/>
            <a:ext cx="12346764" cy="1103154"/>
          </a:xfrm>
        </p:spPr>
        <p:txBody>
          <a:bodyPr>
            <a:noAutofit/>
          </a:bodyPr>
          <a:lstStyle/>
          <a:p>
            <a:pPr algn="l"/>
            <a:r>
              <a:rPr lang="en-US" altLang="ja-JP" sz="3200" b="1" dirty="0">
                <a:solidFill>
                  <a:schemeClr val="accent1">
                    <a:lumMod val="50000"/>
                  </a:schemeClr>
                </a:solidFill>
                <a:latin typeface="Arial" panose="020B0604020202020204" pitchFamily="34" charset="0"/>
                <a:cs typeface="Arial" panose="020B0604020202020204" pitchFamily="34" charset="0"/>
              </a:rPr>
              <a:t> Our Incentives: Business Matching Support</a:t>
            </a:r>
            <a:br>
              <a:rPr lang="en-US" altLang="ja-JP" sz="3200" dirty="0">
                <a:solidFill>
                  <a:schemeClr val="accent1">
                    <a:lumMod val="50000"/>
                  </a:schemeClr>
                </a:solidFill>
                <a:latin typeface="Arial" panose="020B0604020202020204" pitchFamily="34" charset="0"/>
                <a:cs typeface="Arial" panose="020B0604020202020204" pitchFamily="34" charset="0"/>
              </a:rPr>
            </a:br>
            <a:r>
              <a:rPr lang="en-US" altLang="ja-JP" sz="3200" dirty="0">
                <a:solidFill>
                  <a:schemeClr val="accent1">
                    <a:lumMod val="50000"/>
                  </a:schemeClr>
                </a:solidFill>
                <a:latin typeface="Arial" panose="020B0604020202020204" pitchFamily="34" charset="0"/>
                <a:cs typeface="Arial" panose="020B0604020202020204" pitchFamily="34" charset="0"/>
              </a:rPr>
              <a:t>   </a:t>
            </a:r>
            <a:r>
              <a:rPr lang="en-US" altLang="ja-JP" sz="2600" dirty="0">
                <a:solidFill>
                  <a:schemeClr val="accent1">
                    <a:lumMod val="50000"/>
                  </a:schemeClr>
                </a:solidFill>
                <a:latin typeface="Arial" panose="020B0604020202020204" pitchFamily="34" charset="0"/>
                <a:cs typeface="Arial" panose="020B0604020202020204" pitchFamily="34" charset="0"/>
              </a:rPr>
              <a:t>by Advisor for Business Matching and Investment in Ibaraki</a:t>
            </a:r>
            <a:endParaRPr lang="ja-JP" altLang="en-US" sz="2600" dirty="0">
              <a:solidFill>
                <a:schemeClr val="accent1">
                  <a:lumMod val="50000"/>
                </a:schemeClr>
              </a:solidFill>
              <a:latin typeface="Arial" panose="020B0604020202020204" pitchFamily="34" charset="0"/>
              <a:cs typeface="Arial" panose="020B0604020202020204" pitchFamily="34" charset="0"/>
            </a:endParaRPr>
          </a:p>
        </p:txBody>
      </p:sp>
      <p:sp>
        <p:nvSpPr>
          <p:cNvPr id="55" name="正方形/長方形 54"/>
          <p:cNvSpPr/>
          <p:nvPr/>
        </p:nvSpPr>
        <p:spPr>
          <a:xfrm>
            <a:off x="407367" y="1279657"/>
            <a:ext cx="11284761" cy="1513235"/>
          </a:xfrm>
          <a:prstGeom prst="rect">
            <a:avLst/>
          </a:prstGeom>
        </p:spPr>
        <p:txBody>
          <a:bodyPr wrap="square">
            <a:spAutoFit/>
          </a:bodyPr>
          <a:lstStyle/>
          <a:p>
            <a:pPr marL="342900" indent="-342900">
              <a:lnSpc>
                <a:spcPct val="105000"/>
              </a:lnSpc>
              <a:buClr>
                <a:srgbClr val="CC0099"/>
              </a:buClr>
              <a:buSzPct val="85000"/>
              <a:buFont typeface="Wingdings" panose="05000000000000000000" pitchFamily="2" charset="2"/>
              <a:buChar char="l"/>
            </a:pPr>
            <a:r>
              <a:rPr lang="en-US" altLang="ja-JP" sz="2000" dirty="0">
                <a:solidFill>
                  <a:schemeClr val="tx1">
                    <a:lumMod val="75000"/>
                    <a:lumOff val="25000"/>
                  </a:schemeClr>
                </a:solidFill>
                <a:latin typeface="Arial" panose="020B0604020202020204" pitchFamily="34" charset="0"/>
                <a:ea typeface="Arial" panose="020B0604020202020204" pitchFamily="34" charset="0"/>
              </a:rPr>
              <a:t>Advisors for Business Matching and Investment are experts in the life science field and have a wide network of researchers and private companies. </a:t>
            </a:r>
          </a:p>
          <a:p>
            <a:pPr>
              <a:lnSpc>
                <a:spcPts val="1000"/>
              </a:lnSpc>
              <a:buClr>
                <a:srgbClr val="CC0099"/>
              </a:buClr>
              <a:buSzPct val="85000"/>
            </a:pPr>
            <a:endParaRPr lang="en-US" altLang="ja-JP" sz="2000" dirty="0">
              <a:solidFill>
                <a:schemeClr val="tx1">
                  <a:lumMod val="75000"/>
                  <a:lumOff val="25000"/>
                </a:schemeClr>
              </a:solidFill>
              <a:latin typeface="Arial" panose="020B0604020202020204" pitchFamily="34" charset="0"/>
              <a:ea typeface="Arial" panose="020B0604020202020204" pitchFamily="34" charset="0"/>
            </a:endParaRPr>
          </a:p>
          <a:p>
            <a:pPr marL="342900" indent="-342900">
              <a:lnSpc>
                <a:spcPct val="105000"/>
              </a:lnSpc>
              <a:buClr>
                <a:srgbClr val="CC0099"/>
              </a:buClr>
              <a:buSzPct val="85000"/>
              <a:buFont typeface="Wingdings" panose="05000000000000000000" pitchFamily="2" charset="2"/>
              <a:buChar char="l"/>
            </a:pPr>
            <a:r>
              <a:rPr lang="en-US" altLang="ja-JP" sz="2000" dirty="0">
                <a:solidFill>
                  <a:schemeClr val="tx1">
                    <a:lumMod val="75000"/>
                    <a:lumOff val="25000"/>
                  </a:schemeClr>
                </a:solidFill>
                <a:latin typeface="Arial" panose="020B0604020202020204" pitchFamily="34" charset="0"/>
                <a:ea typeface="Arial" panose="020B0604020202020204" pitchFamily="34" charset="0"/>
              </a:rPr>
              <a:t>They will listen to the technological needs of foreign companies and help match them with appropriate research institutions and other partners of the prefecture. *</a:t>
            </a:r>
          </a:p>
        </p:txBody>
      </p:sp>
      <p:sp>
        <p:nvSpPr>
          <p:cNvPr id="41" name="角丸四角形 40"/>
          <p:cNvSpPr/>
          <p:nvPr/>
        </p:nvSpPr>
        <p:spPr>
          <a:xfrm>
            <a:off x="4669536" y="3093801"/>
            <a:ext cx="7022592" cy="2915854"/>
          </a:xfrm>
          <a:prstGeom prst="roundRect">
            <a:avLst>
              <a:gd name="adj" fmla="val 10395"/>
            </a:avLst>
          </a:prstGeom>
          <a:solidFill>
            <a:srgbClr val="ECF2FA"/>
          </a:solidFill>
          <a:ln>
            <a:noFill/>
          </a:ln>
          <a:effectLst>
            <a:outerShdw blurRad="50800" dist="38100" dir="2700000" sx="101000" sy="101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t"/>
          <a:lstStyle/>
          <a:p>
            <a:pPr algn="ctr"/>
            <a:endParaRPr lang="ja-JP" altLang="en-US" dirty="0"/>
          </a:p>
        </p:txBody>
      </p:sp>
      <p:sp>
        <p:nvSpPr>
          <p:cNvPr id="9" name="角丸四角形 8"/>
          <p:cNvSpPr/>
          <p:nvPr/>
        </p:nvSpPr>
        <p:spPr>
          <a:xfrm>
            <a:off x="126270" y="3905001"/>
            <a:ext cx="2177674" cy="1848596"/>
          </a:xfrm>
          <a:prstGeom prst="roundRect">
            <a:avLst/>
          </a:prstGeom>
          <a:ln>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200" b="1" dirty="0">
                <a:solidFill>
                  <a:schemeClr val="tx1">
                    <a:lumMod val="75000"/>
                    <a:lumOff val="25000"/>
                  </a:schemeClr>
                </a:solidFill>
                <a:latin typeface="Arial" panose="020B0604020202020204" pitchFamily="34" charset="0"/>
                <a:cs typeface="Arial" panose="020B0604020202020204" pitchFamily="34" charset="0"/>
              </a:rPr>
              <a:t>International</a:t>
            </a:r>
          </a:p>
          <a:p>
            <a:pPr algn="ctr"/>
            <a:r>
              <a:rPr lang="en-US" altLang="ja-JP" sz="2200" b="1" dirty="0">
                <a:solidFill>
                  <a:schemeClr val="tx1">
                    <a:lumMod val="75000"/>
                    <a:lumOff val="25000"/>
                  </a:schemeClr>
                </a:solidFill>
                <a:latin typeface="Arial" panose="020B0604020202020204" pitchFamily="34" charset="0"/>
                <a:cs typeface="Arial" panose="020B0604020202020204" pitchFamily="34" charset="0"/>
              </a:rPr>
              <a:t>Companies</a:t>
            </a:r>
            <a:endParaRPr lang="ja-JP" altLang="en-US" sz="2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7" name="角丸四角形 36"/>
          <p:cNvSpPr/>
          <p:nvPr/>
        </p:nvSpPr>
        <p:spPr>
          <a:xfrm>
            <a:off x="5034950" y="3920601"/>
            <a:ext cx="2029623" cy="1848595"/>
          </a:xfrm>
          <a:prstGeom prst="roundRect">
            <a:avLst/>
          </a:prstGeom>
          <a:ln w="57150">
            <a:solidFill>
              <a:srgbClr val="CC0099"/>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2000" b="1" dirty="0">
                <a:solidFill>
                  <a:schemeClr val="tx1">
                    <a:lumMod val="75000"/>
                    <a:lumOff val="25000"/>
                  </a:schemeClr>
                </a:solidFill>
                <a:latin typeface="Arial" panose="020B0604020202020204" pitchFamily="34" charset="0"/>
                <a:cs typeface="Arial" panose="020B0604020202020204" pitchFamily="34" charset="0"/>
              </a:rPr>
              <a:t>Advisor for Business Matching and Investment</a:t>
            </a:r>
            <a:endParaRPr lang="ja-JP" altLang="en-US"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8" name="角丸四角形 37"/>
          <p:cNvSpPr/>
          <p:nvPr/>
        </p:nvSpPr>
        <p:spPr>
          <a:xfrm>
            <a:off x="8263634" y="3971851"/>
            <a:ext cx="3094279" cy="1739017"/>
          </a:xfrm>
          <a:prstGeom prst="roundRect">
            <a:avLst>
              <a:gd name="adj" fmla="val 10357"/>
            </a:avLst>
          </a:prstGeom>
          <a:solidFill>
            <a:srgbClr val="4D7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altLang="ja-JP" sz="2000" b="1" dirty="0">
                <a:latin typeface="Arial" panose="020B0604020202020204" pitchFamily="34" charset="0"/>
                <a:cs typeface="Arial" panose="020B0604020202020204" pitchFamily="34" charset="0"/>
              </a:rPr>
              <a:t>Research Institutes</a:t>
            </a:r>
          </a:p>
          <a:p>
            <a:pPr marL="342900" indent="-342900">
              <a:lnSpc>
                <a:spcPct val="150000"/>
              </a:lnSpc>
              <a:buFont typeface="Arial" panose="020B0604020202020204" pitchFamily="34" charset="0"/>
              <a:buChar char="•"/>
            </a:pPr>
            <a:r>
              <a:rPr lang="en-US" altLang="ja-JP" sz="2000" b="1" dirty="0">
                <a:latin typeface="Arial" panose="020B0604020202020204" pitchFamily="34" charset="0"/>
                <a:cs typeface="Arial" panose="020B0604020202020204" pitchFamily="34" charset="0"/>
              </a:rPr>
              <a:t>Universities</a:t>
            </a:r>
          </a:p>
          <a:p>
            <a:pPr marL="342900" indent="-342900">
              <a:lnSpc>
                <a:spcPct val="150000"/>
              </a:lnSpc>
              <a:buFont typeface="Arial" panose="020B0604020202020204" pitchFamily="34" charset="0"/>
              <a:buChar char="•"/>
            </a:pPr>
            <a:r>
              <a:rPr lang="en-US" altLang="ja-JP" sz="2000" b="1" dirty="0">
                <a:latin typeface="Arial" panose="020B0604020202020204" pitchFamily="34" charset="0"/>
                <a:cs typeface="Arial" panose="020B0604020202020204" pitchFamily="34" charset="0"/>
              </a:rPr>
              <a:t>Private Companies</a:t>
            </a:r>
            <a:endParaRPr lang="ja-JP" altLang="en-US" sz="2000" b="1" dirty="0">
              <a:latin typeface="Arial" panose="020B0604020202020204" pitchFamily="34" charset="0"/>
              <a:cs typeface="Arial" panose="020B0604020202020204" pitchFamily="34" charset="0"/>
            </a:endParaRPr>
          </a:p>
        </p:txBody>
      </p:sp>
      <p:cxnSp>
        <p:nvCxnSpPr>
          <p:cNvPr id="15" name="直線矢印コネクタ 14"/>
          <p:cNvCxnSpPr/>
          <p:nvPr/>
        </p:nvCxnSpPr>
        <p:spPr>
          <a:xfrm flipV="1">
            <a:off x="2373755" y="4553597"/>
            <a:ext cx="2544458" cy="1"/>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2366069" y="3757288"/>
            <a:ext cx="2547243" cy="674031"/>
          </a:xfrm>
          <a:prstGeom prst="rect">
            <a:avLst/>
          </a:prstGeom>
        </p:spPr>
        <p:txBody>
          <a:bodyPr wrap="square">
            <a:spAutoFit/>
          </a:bodyPr>
          <a:lstStyle/>
          <a:p>
            <a:pPr indent="12700">
              <a:lnSpc>
                <a:spcPct val="105000"/>
              </a:lnSpc>
            </a:pPr>
            <a:r>
              <a:rPr lang="en-US" altLang="ja-JP" b="1" dirty="0">
                <a:solidFill>
                  <a:schemeClr val="tx1">
                    <a:lumMod val="75000"/>
                    <a:lumOff val="25000"/>
                  </a:schemeClr>
                </a:solidFill>
                <a:latin typeface="Arial" panose="020B0604020202020204" pitchFamily="34" charset="0"/>
                <a:ea typeface="Arial" panose="020B0604020202020204" pitchFamily="34" charset="0"/>
              </a:rPr>
              <a:t>Listen to technological needs</a:t>
            </a:r>
            <a:endParaRPr lang="en-US" altLang="ja-JP" sz="2000" b="1" dirty="0">
              <a:solidFill>
                <a:schemeClr val="tx1">
                  <a:lumMod val="75000"/>
                  <a:lumOff val="25000"/>
                </a:schemeClr>
              </a:solidFill>
              <a:latin typeface="Arial" panose="020B0604020202020204" pitchFamily="34" charset="0"/>
              <a:ea typeface="Arial" panose="020B0604020202020204" pitchFamily="34" charset="0"/>
            </a:endParaRPr>
          </a:p>
        </p:txBody>
      </p:sp>
      <p:cxnSp>
        <p:nvCxnSpPr>
          <p:cNvPr id="43" name="直線矢印コネクタ 42"/>
          <p:cNvCxnSpPr/>
          <p:nvPr/>
        </p:nvCxnSpPr>
        <p:spPr>
          <a:xfrm flipH="1">
            <a:off x="2333659" y="4931737"/>
            <a:ext cx="2614650"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2392352" y="5097185"/>
            <a:ext cx="2520960" cy="609398"/>
          </a:xfrm>
          <a:prstGeom prst="rect">
            <a:avLst/>
          </a:prstGeom>
        </p:spPr>
        <p:txBody>
          <a:bodyPr wrap="square">
            <a:spAutoFit/>
          </a:bodyPr>
          <a:lstStyle/>
          <a:p>
            <a:pPr indent="12700">
              <a:lnSpc>
                <a:spcPct val="105000"/>
              </a:lnSpc>
            </a:pPr>
            <a:r>
              <a:rPr lang="en-US" altLang="ja-JP" sz="1600" b="1" dirty="0">
                <a:solidFill>
                  <a:schemeClr val="tx1">
                    <a:lumMod val="75000"/>
                    <a:lumOff val="25000"/>
                  </a:schemeClr>
                </a:solidFill>
                <a:latin typeface="Arial" panose="020B0604020202020204" pitchFamily="34" charset="0"/>
                <a:ea typeface="Arial" panose="020B0604020202020204" pitchFamily="34" charset="0"/>
              </a:rPr>
              <a:t>Match with appropriate research institutes, etc.</a:t>
            </a:r>
          </a:p>
        </p:txBody>
      </p:sp>
      <p:sp>
        <p:nvSpPr>
          <p:cNvPr id="51" name="左右矢印 50"/>
          <p:cNvSpPr/>
          <p:nvPr/>
        </p:nvSpPr>
        <p:spPr>
          <a:xfrm>
            <a:off x="7181310" y="4598253"/>
            <a:ext cx="1012513" cy="540687"/>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56" name="正方形/長方形 55"/>
          <p:cNvSpPr/>
          <p:nvPr/>
        </p:nvSpPr>
        <p:spPr>
          <a:xfrm>
            <a:off x="5198934" y="6097095"/>
            <a:ext cx="6129400" cy="286232"/>
          </a:xfrm>
          <a:prstGeom prst="rect">
            <a:avLst/>
          </a:prstGeom>
        </p:spPr>
        <p:txBody>
          <a:bodyPr wrap="square">
            <a:spAutoFit/>
          </a:bodyPr>
          <a:lstStyle/>
          <a:p>
            <a:pPr indent="12700">
              <a:lnSpc>
                <a:spcPct val="105000"/>
              </a:lnSpc>
            </a:pPr>
            <a:r>
              <a:rPr lang="en-US" altLang="ja-JP" sz="1200" dirty="0">
                <a:solidFill>
                  <a:schemeClr val="tx1">
                    <a:lumMod val="75000"/>
                    <a:lumOff val="25000"/>
                  </a:schemeClr>
                </a:solidFill>
                <a:latin typeface="Arial" panose="020B0604020202020204" pitchFamily="34" charset="0"/>
                <a:ea typeface="Arial" panose="020B0604020202020204" pitchFamily="34" charset="0"/>
              </a:rPr>
              <a:t>*Depending on the needs, we may not be able to introduce a matching partner.</a:t>
            </a:r>
          </a:p>
        </p:txBody>
      </p:sp>
      <p:sp>
        <p:nvSpPr>
          <p:cNvPr id="20" name="正方形/長方形 19"/>
          <p:cNvSpPr/>
          <p:nvPr/>
        </p:nvSpPr>
        <p:spPr>
          <a:xfrm>
            <a:off x="6119274" y="3171236"/>
            <a:ext cx="4017569" cy="738665"/>
          </a:xfrm>
          <a:prstGeom prst="rect">
            <a:avLst/>
          </a:prstGeom>
        </p:spPr>
        <p:txBody>
          <a:bodyPr wrap="square">
            <a:spAutoFit/>
          </a:bodyPr>
          <a:lstStyle/>
          <a:p>
            <a:pPr indent="12700" algn="ctr">
              <a:lnSpc>
                <a:spcPct val="105000"/>
              </a:lnSpc>
            </a:pPr>
            <a:r>
              <a:rPr lang="en-US" altLang="ja-JP" sz="2000" dirty="0">
                <a:solidFill>
                  <a:schemeClr val="tx1">
                    <a:lumMod val="75000"/>
                    <a:lumOff val="25000"/>
                  </a:schemeClr>
                </a:solidFill>
                <a:latin typeface="Arial" panose="020B0604020202020204" pitchFamily="34" charset="0"/>
                <a:ea typeface="Arial" panose="020B0604020202020204" pitchFamily="34" charset="0"/>
              </a:rPr>
              <a:t>Ibaraki Prefectural Government</a:t>
            </a:r>
          </a:p>
          <a:p>
            <a:pPr indent="12700" algn="ctr">
              <a:lnSpc>
                <a:spcPct val="105000"/>
              </a:lnSpc>
            </a:pPr>
            <a:r>
              <a:rPr lang="en-US" altLang="ja-JP" sz="2000" dirty="0">
                <a:solidFill>
                  <a:schemeClr val="tx1">
                    <a:lumMod val="75000"/>
                    <a:lumOff val="25000"/>
                  </a:schemeClr>
                </a:solidFill>
                <a:latin typeface="Arial" panose="020B0604020202020204" pitchFamily="34" charset="0"/>
                <a:ea typeface="Arial" panose="020B0604020202020204" pitchFamily="34" charset="0"/>
              </a:rPr>
              <a:t>(Business Matching Support)</a:t>
            </a:r>
          </a:p>
        </p:txBody>
      </p:sp>
      <p:cxnSp>
        <p:nvCxnSpPr>
          <p:cNvPr id="21" name="直線コネクタ 20"/>
          <p:cNvCxnSpPr/>
          <p:nvPr/>
        </p:nvCxnSpPr>
        <p:spPr>
          <a:xfrm flipV="1">
            <a:off x="24680" y="1114124"/>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スライド番号プレースホルダー 3"/>
          <p:cNvSpPr txBox="1"/>
          <p:nvPr/>
        </p:nvSpPr>
        <p:spPr>
          <a:xfrm>
            <a:off x="154432" y="6356351"/>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8</a:t>
            </a:r>
            <a:endParaRPr lang="ja-JP" altLang="en-US" dirty="0"/>
          </a:p>
        </p:txBody>
      </p:sp>
      <p:grpSp>
        <p:nvGrpSpPr>
          <p:cNvPr id="26" name="グループ化 25"/>
          <p:cNvGrpSpPr/>
          <p:nvPr/>
        </p:nvGrpSpPr>
        <p:grpSpPr>
          <a:xfrm>
            <a:off x="9622683" y="143134"/>
            <a:ext cx="2630277" cy="463828"/>
            <a:chOff x="9573915" y="303916"/>
            <a:chExt cx="2630277" cy="463828"/>
          </a:xfrm>
        </p:grpSpPr>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28"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9"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6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6040" y="204552"/>
            <a:ext cx="7215437" cy="584775"/>
          </a:xfrm>
          <a:prstGeom prst="rect">
            <a:avLst/>
          </a:prstGeom>
          <a:noFill/>
        </p:spPr>
        <p:txBody>
          <a:bodyPr wrap="none" rtlCol="0">
            <a:spAutoFit/>
          </a:bodyPr>
          <a:lstStyle/>
          <a:p>
            <a:r>
              <a:rPr lang="en-US" altLang="ja-JP" sz="3200" b="1" dirty="0">
                <a:solidFill>
                  <a:schemeClr val="accent1">
                    <a:lumMod val="50000"/>
                  </a:schemeClr>
                </a:solidFill>
                <a:latin typeface="Arial" panose="020B0604020202020204" pitchFamily="34" charset="0"/>
                <a:cs typeface="Arial" panose="020B0604020202020204" pitchFamily="34" charset="0"/>
              </a:rPr>
              <a:t>Our Incentives: Incubation Facilities</a:t>
            </a:r>
            <a:endParaRPr lang="ja-JP" altLang="en-US" sz="3200" b="1" dirty="0">
              <a:solidFill>
                <a:schemeClr val="accent1">
                  <a:lumMod val="50000"/>
                </a:schemeClr>
              </a:solidFill>
              <a:latin typeface="Arial" panose="020B0604020202020204" pitchFamily="34" charset="0"/>
              <a:cs typeface="Arial" panose="020B0604020202020204" pitchFamily="34" charset="0"/>
            </a:endParaRPr>
          </a:p>
        </p:txBody>
      </p:sp>
      <p:sp>
        <p:nvSpPr>
          <p:cNvPr id="9" name="テキスト ボックス 8"/>
          <p:cNvSpPr txBox="1"/>
          <p:nvPr/>
        </p:nvSpPr>
        <p:spPr>
          <a:xfrm>
            <a:off x="363167" y="1224313"/>
            <a:ext cx="10873282" cy="830997"/>
          </a:xfrm>
          <a:prstGeom prst="rect">
            <a:avLst/>
          </a:prstGeom>
          <a:noFill/>
        </p:spPr>
        <p:txBody>
          <a:bodyPr wrap="square" rtlCol="0">
            <a:spAutoFit/>
          </a:bodyPr>
          <a:lstStyle/>
          <a:p>
            <a:pPr marL="342900" indent="-342900">
              <a:buClr>
                <a:srgbClr val="CC0099"/>
              </a:buClr>
              <a:buSzPct val="80000"/>
              <a:buFont typeface="Wingdings" panose="05000000000000000000" pitchFamily="2" charset="2"/>
              <a:buChar char="l"/>
            </a:pPr>
            <a:r>
              <a:rPr lang="en-US" altLang="ja-JP" sz="2400" dirty="0">
                <a:solidFill>
                  <a:schemeClr val="tx1">
                    <a:lumMod val="75000"/>
                    <a:lumOff val="25000"/>
                  </a:schemeClr>
                </a:solidFill>
                <a:latin typeface="Arial" panose="020B0604020202020204" pitchFamily="34" charset="0"/>
                <a:cs typeface="Arial" panose="020B0604020202020204" pitchFamily="34" charset="0"/>
              </a:rPr>
              <a:t>Ibaraki also helps companies to establish themselves in Japan more easily, with low start-up cost, through access to incubation facilities such as: </a:t>
            </a:r>
          </a:p>
        </p:txBody>
      </p:sp>
      <p:cxnSp>
        <p:nvCxnSpPr>
          <p:cNvPr id="14" name="直線コネクタ 13"/>
          <p:cNvCxnSpPr/>
          <p:nvPr/>
        </p:nvCxnSpPr>
        <p:spPr>
          <a:xfrm flipV="1">
            <a:off x="0" y="934838"/>
            <a:ext cx="12192000" cy="10620"/>
          </a:xfrm>
          <a:prstGeom prst="line">
            <a:avLst/>
          </a:prstGeom>
          <a:ln w="50800">
            <a:gradFill flip="none" rotWithShape="1">
              <a:gsLst>
                <a:gs pos="0">
                  <a:schemeClr val="tx2">
                    <a:lumMod val="60000"/>
                    <a:lumOff val="40000"/>
                  </a:schemeClr>
                </a:gs>
                <a:gs pos="85000">
                  <a:schemeClr val="accent1">
                    <a:tint val="44500"/>
                    <a:satMod val="160000"/>
                    <a:lumMod val="27000"/>
                    <a:lumOff val="73000"/>
                  </a:schemeClr>
                </a:gs>
                <a:gs pos="100000">
                  <a:schemeClr val="accent1">
                    <a:tint val="23500"/>
                    <a:satMod val="16000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 name="Picture 4" descr="\\10.0.4.235\disk1\投資・誘致G\01_対日投資\00_イノベーション創発型対日投資誘致事業（H28-）\H31\パンフレット作成（デュッセルドルフ用）\ロゴ，写真\写真\TC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158" y="2177441"/>
            <a:ext cx="3457077" cy="2604519"/>
          </a:xfrm>
          <a:prstGeom prst="rect">
            <a:avLst/>
          </a:prstGeom>
          <a:ln>
            <a:noFill/>
          </a:ln>
          <a:effectLst>
            <a:softEdge rad="112500"/>
          </a:effectLst>
        </p:spPr>
      </p:pic>
      <p:pic>
        <p:nvPicPr>
          <p:cNvPr id="22" name="Picture 6" descr="\\10.0.4.235\disk1\投資・誘致G\01_対日投資\00_イノベーション創発型対日投資誘致事業（H28-）\H31\パンフレット作成（デュッセルドルフ用）\ロゴ，写真\写真\Tsukuba Start up Par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1980" y="2177441"/>
            <a:ext cx="3424128" cy="2565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467568" y="4904091"/>
            <a:ext cx="6109800" cy="1323439"/>
          </a:xfrm>
          <a:prstGeom prst="rect">
            <a:avLst/>
          </a:prstGeom>
          <a:noFill/>
        </p:spPr>
        <p:txBody>
          <a:bodyPr wrap="square" rtlCol="0">
            <a:spAutoFit/>
          </a:bodyPr>
          <a:lstStyle/>
          <a:p>
            <a:pPr marL="342900" indent="-342900">
              <a:buFont typeface="Wingdings" panose="05000000000000000000" pitchFamily="2" charset="2"/>
              <a:buChar char="l"/>
            </a:pPr>
            <a:r>
              <a:rPr kumimoji="1" lang="en-US" altLang="ja-JP" sz="2000" b="1" dirty="0">
                <a:solidFill>
                  <a:schemeClr val="accent1">
                    <a:lumMod val="50000"/>
                  </a:schemeClr>
                </a:solidFill>
                <a:latin typeface="Arial" panose="020B0604020202020204" pitchFamily="34" charset="0"/>
                <a:ea typeface="+mj-ea"/>
                <a:cs typeface="Arial" panose="020B0604020202020204" pitchFamily="34" charset="0"/>
              </a:rPr>
              <a:t>Tsukuba Center </a:t>
            </a:r>
            <a:r>
              <a:rPr kumimoji="1" lang="en-US" altLang="ja-JP" sz="2000" b="1" dirty="0" err="1">
                <a:solidFill>
                  <a:schemeClr val="accent1">
                    <a:lumMod val="50000"/>
                  </a:schemeClr>
                </a:solidFill>
                <a:latin typeface="Arial" panose="020B0604020202020204" pitchFamily="34" charset="0"/>
                <a:ea typeface="+mj-ea"/>
                <a:cs typeface="Arial" panose="020B0604020202020204" pitchFamily="34" charset="0"/>
              </a:rPr>
              <a:t>lnc</a:t>
            </a:r>
            <a:r>
              <a:rPr kumimoji="1" lang="en-US" altLang="ja-JP" sz="2000" b="1" dirty="0">
                <a:solidFill>
                  <a:schemeClr val="accent1">
                    <a:lumMod val="50000"/>
                  </a:schemeClr>
                </a:solidFill>
                <a:latin typeface="Arial" panose="020B0604020202020204" pitchFamily="34" charset="0"/>
                <a:ea typeface="+mj-ea"/>
                <a:cs typeface="Arial" panose="020B0604020202020204" pitchFamily="34" charset="0"/>
              </a:rPr>
              <a:t>.</a:t>
            </a:r>
          </a:p>
          <a:p>
            <a:endParaRPr kumimoji="1" lang="en-US" altLang="ja-JP" sz="2000" dirty="0">
              <a:solidFill>
                <a:schemeClr val="tx1">
                  <a:lumMod val="75000"/>
                  <a:lumOff val="25000"/>
                </a:schemeClr>
              </a:solidFill>
              <a:latin typeface="Arial" panose="020B0604020202020204" pitchFamily="34" charset="0"/>
              <a:ea typeface="+mj-ea"/>
              <a:cs typeface="Arial" panose="020B0604020202020204" pitchFamily="34" charset="0"/>
            </a:endParaRPr>
          </a:p>
          <a:p>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    Promote communication between</a:t>
            </a:r>
            <a:r>
              <a:rPr lang="ja-JP" altLang="en-US" sz="2000" dirty="0">
                <a:solidFill>
                  <a:schemeClr val="tx1">
                    <a:lumMod val="75000"/>
                    <a:lumOff val="25000"/>
                  </a:schemeClr>
                </a:solidFill>
                <a:latin typeface="Arial" panose="020B0604020202020204" pitchFamily="34" charset="0"/>
                <a:ea typeface="+mj-ea"/>
                <a:cs typeface="Arial" panose="020B0604020202020204" pitchFamily="34" charset="0"/>
              </a:rPr>
              <a:t> </a:t>
            </a:r>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researchers </a:t>
            </a:r>
          </a:p>
          <a:p>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    and support new business development</a:t>
            </a:r>
            <a:endParaRPr kumimoji="1" lang="en-US" altLang="ja-JP" sz="2000" dirty="0">
              <a:solidFill>
                <a:schemeClr val="tx1">
                  <a:lumMod val="75000"/>
                  <a:lumOff val="25000"/>
                </a:schemeClr>
              </a:solidFill>
              <a:latin typeface="Arial" panose="020B0604020202020204" pitchFamily="34" charset="0"/>
              <a:ea typeface="+mj-ea"/>
              <a:cs typeface="Arial" panose="020B0604020202020204" pitchFamily="34" charset="0"/>
            </a:endParaRPr>
          </a:p>
        </p:txBody>
      </p:sp>
      <p:sp>
        <p:nvSpPr>
          <p:cNvPr id="25" name="テキスト ボックス 24"/>
          <p:cNvSpPr txBox="1"/>
          <p:nvPr/>
        </p:nvSpPr>
        <p:spPr>
          <a:xfrm>
            <a:off x="6893613" y="4904091"/>
            <a:ext cx="4935220" cy="1631216"/>
          </a:xfrm>
          <a:prstGeom prst="rect">
            <a:avLst/>
          </a:prstGeom>
          <a:noFill/>
        </p:spPr>
        <p:txBody>
          <a:bodyPr wrap="square" rtlCol="0">
            <a:spAutoFit/>
          </a:bodyPr>
          <a:lstStyle/>
          <a:p>
            <a:pPr marL="342900" indent="-342900">
              <a:buFont typeface="Wingdings" panose="05000000000000000000" pitchFamily="2" charset="2"/>
              <a:buChar char="l"/>
            </a:pPr>
            <a:r>
              <a:rPr lang="en-US" altLang="ja-JP" sz="2000" b="1" dirty="0">
                <a:solidFill>
                  <a:schemeClr val="accent1">
                    <a:lumMod val="50000"/>
                  </a:schemeClr>
                </a:solidFill>
                <a:latin typeface="Arial" panose="020B0604020202020204" pitchFamily="34" charset="0"/>
                <a:ea typeface="+mj-ea"/>
                <a:cs typeface="Arial" panose="020B0604020202020204" pitchFamily="34" charset="0"/>
              </a:rPr>
              <a:t>Tsukuba</a:t>
            </a:r>
            <a:r>
              <a:rPr lang="ja-JP" altLang="en-US" sz="2000" b="1" dirty="0">
                <a:solidFill>
                  <a:schemeClr val="accent1">
                    <a:lumMod val="50000"/>
                  </a:schemeClr>
                </a:solidFill>
                <a:latin typeface="Arial" panose="020B0604020202020204" pitchFamily="34" charset="0"/>
                <a:ea typeface="+mj-ea"/>
                <a:cs typeface="Arial" panose="020B0604020202020204" pitchFamily="34" charset="0"/>
              </a:rPr>
              <a:t>　</a:t>
            </a:r>
            <a:r>
              <a:rPr lang="en-US" altLang="ja-JP" sz="2000" b="1" dirty="0">
                <a:solidFill>
                  <a:schemeClr val="accent1">
                    <a:lumMod val="50000"/>
                  </a:schemeClr>
                </a:solidFill>
                <a:latin typeface="Arial" panose="020B0604020202020204" pitchFamily="34" charset="0"/>
                <a:ea typeface="+mj-ea"/>
                <a:cs typeface="Arial" panose="020B0604020202020204" pitchFamily="34" charset="0"/>
              </a:rPr>
              <a:t>Start</a:t>
            </a:r>
            <a:r>
              <a:rPr lang="ja-JP" altLang="en-US" sz="2000" b="1" dirty="0">
                <a:solidFill>
                  <a:schemeClr val="accent1">
                    <a:lumMod val="50000"/>
                  </a:schemeClr>
                </a:solidFill>
                <a:latin typeface="Arial" panose="020B0604020202020204" pitchFamily="34" charset="0"/>
                <a:ea typeface="+mj-ea"/>
                <a:cs typeface="Arial" panose="020B0604020202020204" pitchFamily="34" charset="0"/>
              </a:rPr>
              <a:t>　</a:t>
            </a:r>
            <a:r>
              <a:rPr lang="en-US" altLang="ja-JP" sz="2000" b="1" dirty="0">
                <a:solidFill>
                  <a:schemeClr val="accent1">
                    <a:lumMod val="50000"/>
                  </a:schemeClr>
                </a:solidFill>
                <a:latin typeface="Arial" panose="020B0604020202020204" pitchFamily="34" charset="0"/>
                <a:ea typeface="+mj-ea"/>
                <a:cs typeface="Arial" panose="020B0604020202020204" pitchFamily="34" charset="0"/>
              </a:rPr>
              <a:t>Up</a:t>
            </a:r>
            <a:r>
              <a:rPr lang="ja-JP" altLang="en-US" sz="2000" b="1" dirty="0">
                <a:solidFill>
                  <a:schemeClr val="accent1">
                    <a:lumMod val="50000"/>
                  </a:schemeClr>
                </a:solidFill>
                <a:latin typeface="Arial" panose="020B0604020202020204" pitchFamily="34" charset="0"/>
                <a:ea typeface="+mj-ea"/>
                <a:cs typeface="Arial" panose="020B0604020202020204" pitchFamily="34" charset="0"/>
              </a:rPr>
              <a:t>　</a:t>
            </a:r>
            <a:r>
              <a:rPr lang="en-US" altLang="ja-JP" sz="2000" b="1" dirty="0">
                <a:solidFill>
                  <a:schemeClr val="accent1">
                    <a:lumMod val="50000"/>
                  </a:schemeClr>
                </a:solidFill>
                <a:latin typeface="Arial" panose="020B0604020202020204" pitchFamily="34" charset="0"/>
                <a:ea typeface="+mj-ea"/>
                <a:cs typeface="Arial" panose="020B0604020202020204" pitchFamily="34" charset="0"/>
              </a:rPr>
              <a:t>Park</a:t>
            </a:r>
            <a:endParaRPr kumimoji="1" lang="en-US" altLang="ja-JP" sz="2000" b="1" dirty="0">
              <a:solidFill>
                <a:schemeClr val="accent1">
                  <a:lumMod val="50000"/>
                </a:schemeClr>
              </a:solidFill>
              <a:latin typeface="Arial" panose="020B0604020202020204" pitchFamily="34" charset="0"/>
              <a:ea typeface="+mj-ea"/>
              <a:cs typeface="Arial" panose="020B0604020202020204" pitchFamily="34" charset="0"/>
            </a:endParaRPr>
          </a:p>
          <a:p>
            <a:r>
              <a:rPr lang="ja-JP" altLang="en-US" sz="2000" dirty="0">
                <a:latin typeface="Arial" panose="020B0604020202020204" pitchFamily="34" charset="0"/>
                <a:ea typeface="+mj-ea"/>
                <a:cs typeface="Arial" panose="020B0604020202020204" pitchFamily="34" charset="0"/>
              </a:rPr>
              <a:t>　</a:t>
            </a:r>
            <a:endParaRPr lang="en-US" altLang="ja-JP" sz="2000" dirty="0">
              <a:latin typeface="Arial" panose="020B0604020202020204" pitchFamily="34" charset="0"/>
              <a:ea typeface="+mj-ea"/>
              <a:cs typeface="Arial" panose="020B0604020202020204" pitchFamily="34" charset="0"/>
            </a:endParaRPr>
          </a:p>
          <a:p>
            <a:r>
              <a:rPr lang="en-CA" altLang="ja-JP" sz="2000" dirty="0">
                <a:solidFill>
                  <a:schemeClr val="tx1">
                    <a:lumMod val="75000"/>
                    <a:lumOff val="25000"/>
                  </a:schemeClr>
                </a:solidFill>
                <a:latin typeface="Arial" panose="020B0604020202020204" pitchFamily="34" charset="0"/>
                <a:ea typeface="+mj-ea"/>
                <a:cs typeface="Arial" panose="020B0604020202020204" pitchFamily="34" charset="0"/>
              </a:rPr>
              <a:t>   Co-working space</a:t>
            </a:r>
            <a:endParaRPr kumimoji="1" lang="en-US" altLang="ja-JP" sz="2000" dirty="0">
              <a:solidFill>
                <a:schemeClr val="tx1">
                  <a:lumMod val="75000"/>
                  <a:lumOff val="25000"/>
                </a:schemeClr>
              </a:solidFill>
              <a:latin typeface="Arial" panose="020B0604020202020204" pitchFamily="34" charset="0"/>
              <a:ea typeface="+mj-ea"/>
              <a:cs typeface="Arial" panose="020B0604020202020204" pitchFamily="34" charset="0"/>
            </a:endParaRPr>
          </a:p>
          <a:p>
            <a:r>
              <a:rPr lang="ja-JP" altLang="en-US" sz="2000" dirty="0">
                <a:solidFill>
                  <a:schemeClr val="tx1">
                    <a:lumMod val="75000"/>
                    <a:lumOff val="25000"/>
                  </a:schemeClr>
                </a:solidFill>
                <a:latin typeface="Arial" panose="020B0604020202020204" pitchFamily="34" charset="0"/>
                <a:ea typeface="+mj-ea"/>
                <a:cs typeface="Arial" panose="020B0604020202020204" pitchFamily="34" charset="0"/>
              </a:rPr>
              <a:t>　 </a:t>
            </a:r>
            <a:r>
              <a:rPr lang="en-CA" altLang="ja-JP" sz="2000" dirty="0">
                <a:solidFill>
                  <a:schemeClr val="tx1">
                    <a:lumMod val="75000"/>
                    <a:lumOff val="25000"/>
                  </a:schemeClr>
                </a:solidFill>
                <a:latin typeface="Arial" panose="020B0604020202020204" pitchFamily="34" charset="0"/>
                <a:ea typeface="+mj-ea"/>
                <a:cs typeface="Arial" panose="020B0604020202020204" pitchFamily="34" charset="0"/>
              </a:rPr>
              <a:t> </a:t>
            </a:r>
            <a:r>
              <a:rPr lang="ja-JP" altLang="en-US" sz="2000" dirty="0">
                <a:solidFill>
                  <a:schemeClr val="tx1">
                    <a:lumMod val="75000"/>
                    <a:lumOff val="25000"/>
                  </a:schemeClr>
                </a:solidFill>
                <a:latin typeface="Arial" panose="020B0604020202020204" pitchFamily="34" charset="0"/>
                <a:ea typeface="+mj-ea"/>
                <a:cs typeface="Arial" panose="020B0604020202020204" pitchFamily="34" charset="0"/>
              </a:rPr>
              <a:t>・ </a:t>
            </a:r>
            <a:r>
              <a:rPr kumimoji="1"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18,000 yen</a:t>
            </a:r>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a:t>
            </a:r>
            <a:r>
              <a:rPr lang="en-CA" altLang="ja-JP" sz="2000" dirty="0">
                <a:solidFill>
                  <a:schemeClr val="tx1">
                    <a:lumMod val="75000"/>
                    <a:lumOff val="25000"/>
                  </a:schemeClr>
                </a:solidFill>
                <a:latin typeface="Arial" panose="020B0604020202020204" pitchFamily="34" charset="0"/>
                <a:ea typeface="+mj-ea"/>
                <a:cs typeface="Arial" panose="020B0604020202020204" pitchFamily="34" charset="0"/>
              </a:rPr>
              <a:t>month (as of June 2022)</a:t>
            </a:r>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 </a:t>
            </a:r>
          </a:p>
          <a:p>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    </a:t>
            </a:r>
            <a:r>
              <a:rPr lang="ja-JP" altLang="en-US" sz="2000" dirty="0">
                <a:solidFill>
                  <a:schemeClr val="tx1">
                    <a:lumMod val="75000"/>
                    <a:lumOff val="25000"/>
                  </a:schemeClr>
                </a:solidFill>
                <a:latin typeface="Arial" panose="020B0604020202020204" pitchFamily="34" charset="0"/>
                <a:ea typeface="+mj-ea"/>
                <a:cs typeface="Arial" panose="020B0604020202020204" pitchFamily="34" charset="0"/>
              </a:rPr>
              <a:t>・  </a:t>
            </a:r>
            <a:r>
              <a:rPr lang="en-US" altLang="ja-JP" sz="2000" dirty="0">
                <a:solidFill>
                  <a:schemeClr val="tx1">
                    <a:lumMod val="75000"/>
                    <a:lumOff val="25000"/>
                  </a:schemeClr>
                </a:solidFill>
                <a:latin typeface="Arial" panose="020B0604020202020204" pitchFamily="34" charset="0"/>
                <a:ea typeface="+mj-ea"/>
                <a:cs typeface="Arial" panose="020B0604020202020204" pitchFamily="34" charset="0"/>
              </a:rPr>
              <a:t>Corporate registration possible</a:t>
            </a:r>
            <a:endParaRPr kumimoji="1" lang="en-US" altLang="ja-JP" sz="2000" dirty="0">
              <a:solidFill>
                <a:schemeClr val="tx1">
                  <a:lumMod val="75000"/>
                  <a:lumOff val="25000"/>
                </a:schemeClr>
              </a:solidFill>
              <a:latin typeface="Arial" panose="020B0604020202020204" pitchFamily="34" charset="0"/>
              <a:ea typeface="+mj-ea"/>
              <a:cs typeface="Arial" panose="020B0604020202020204" pitchFamily="34" charset="0"/>
            </a:endParaRPr>
          </a:p>
        </p:txBody>
      </p:sp>
      <p:sp>
        <p:nvSpPr>
          <p:cNvPr id="16" name="スライド番号プレースホルダー 3"/>
          <p:cNvSpPr txBox="1"/>
          <p:nvPr/>
        </p:nvSpPr>
        <p:spPr>
          <a:xfrm>
            <a:off x="154432" y="6356351"/>
            <a:ext cx="28448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9</a:t>
            </a:r>
            <a:endParaRPr lang="ja-JP" altLang="en-US" dirty="0"/>
          </a:p>
        </p:txBody>
      </p:sp>
      <p:pic>
        <p:nvPicPr>
          <p:cNvPr id="5" name="Slide 9">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0008235" y="252730"/>
            <a:ext cx="399415" cy="381635"/>
          </a:xfrm>
          <a:prstGeom prst="rect">
            <a:avLst/>
          </a:prstGeom>
        </p:spPr>
      </p:pic>
      <p:grpSp>
        <p:nvGrpSpPr>
          <p:cNvPr id="26" name="グループ化 25"/>
          <p:cNvGrpSpPr/>
          <p:nvPr/>
        </p:nvGrpSpPr>
        <p:grpSpPr>
          <a:xfrm>
            <a:off x="9622683" y="233304"/>
            <a:ext cx="2630277" cy="463828"/>
            <a:chOff x="9573915" y="303916"/>
            <a:chExt cx="2630277" cy="463828"/>
          </a:xfrm>
        </p:grpSpPr>
        <p:pic>
          <p:nvPicPr>
            <p:cNvPr id="27" name="図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7179" y="316761"/>
              <a:ext cx="429150" cy="402752"/>
            </a:xfrm>
            <a:prstGeom prst="rect">
              <a:avLst/>
            </a:prstGeom>
          </p:spPr>
        </p:pic>
        <p:sp>
          <p:nvSpPr>
            <p:cNvPr id="28" name="サブタイトル 2"/>
            <p:cNvSpPr txBox="1"/>
            <p:nvPr/>
          </p:nvSpPr>
          <p:spPr>
            <a:xfrm>
              <a:off x="9573915" y="303916"/>
              <a:ext cx="2574402" cy="428442"/>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en-US" altLang="ja-JP"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rPr>
                <a:t>Ibaraki</a:t>
              </a:r>
              <a:endParaRPr lang="ja-JP"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0" name="サブタイトル 2"/>
            <p:cNvSpPr txBox="1"/>
            <p:nvPr/>
          </p:nvSpPr>
          <p:spPr>
            <a:xfrm>
              <a:off x="11307135" y="339302"/>
              <a:ext cx="897057" cy="42844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Prefectural</a:t>
              </a:r>
            </a:p>
            <a:p>
              <a:pPr algn="l">
                <a:lnSpc>
                  <a:spcPts val="800"/>
                </a:lnSpc>
              </a:pPr>
              <a:r>
                <a:rPr lang="en-US" altLang="ja-JP"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rPr>
                <a:t>Government</a:t>
              </a:r>
              <a:endParaRPr lang="ja-JP" altLang="en-US" sz="1000" dirty="0">
                <a:solidFill>
                  <a:schemeClr val="accent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0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e71000-e0cc-4dbf-97a7-5d91da37e7e6" xsi:nil="true"/>
    <lcf76f155ced4ddcb4097134ff3c332f xmlns="b8b19dfe-728a-42ef-9258-ebac78fb91a7">
      <Terms xmlns="http://schemas.microsoft.com/office/infopath/2007/PartnerControls"/>
    </lcf76f155ced4ddcb4097134ff3c332f>
    <_Flow_SignoffStatus xmlns="b8b19dfe-728a-42ef-9258-ebac78fb91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DA2E3DCA4D5C840A317C13F6C631511" ma:contentTypeVersion="" ma:contentTypeDescription="新しいドキュメントを作成します。" ma:contentTypeScope="" ma:versionID="65362879dd4b7fe3fb9e2d79533f2652">
  <xsd:schema xmlns:xsd="http://www.w3.org/2001/XMLSchema" xmlns:xs="http://www.w3.org/2001/XMLSchema" xmlns:p="http://schemas.microsoft.com/office/2006/metadata/properties" xmlns:ns2="B8B19DFE-728A-42EF-9258-EBAC78FB91A7" xmlns:ns3="c0e71000-e0cc-4dbf-97a7-5d91da37e7e6" xmlns:ns4="b8b19dfe-728a-42ef-9258-ebac78fb91a7" targetNamespace="http://schemas.microsoft.com/office/2006/metadata/properties" ma:root="true" ma:fieldsID="197c98407512a1c44161e354fbdf9ea1" ns2:_="" ns3:_="" ns4:_="">
    <xsd:import namespace="B8B19DFE-728A-42EF-9258-EBAC78FB91A7"/>
    <xsd:import namespace="c0e71000-e0cc-4dbf-97a7-5d91da37e7e6"/>
    <xsd:import namespace="b8b19dfe-728a-42ef-9258-ebac78fb91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4:MediaServiceAutoTags" minOccurs="0"/>
                <xsd:element ref="ns4:MediaServiceEventHashCode" minOccurs="0"/>
                <xsd:element ref="ns4:MediaServiceGenerationTime" minOccurs="0"/>
                <xsd:element ref="ns4:MediaServiceDateTaken" minOccurs="0"/>
                <xsd:element ref="ns4:MediaServiceLocation" minOccurs="0"/>
                <xsd:element ref="ns4:MediaServiceOCR" minOccurs="0"/>
                <xsd:element ref="ns4:MediaServiceAutoKeyPoints" minOccurs="0"/>
                <xsd:element ref="ns4:MediaServiceKeyPoints" minOccurs="0"/>
                <xsd:element ref="ns4:_Flow_SignoffStatus" minOccurs="0"/>
                <xsd:element ref="ns4:MediaLengthInSeconds" minOccurs="0"/>
                <xsd:element ref="ns4: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19DFE-728A-42EF-9258-EBAC78FB9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e71000-e0cc-4dbf-97a7-5d91da37e7e6"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description="" ma:internalName="SharedWithDetails" ma:readOnly="true">
      <xsd:simpleType>
        <xsd:restriction base="dms:Note">
          <xsd:maxLength value="255"/>
        </xsd:restriction>
      </xsd:simpleType>
    </xsd:element>
    <xsd:element name="TaxCatchAll" ma:index="24" nillable="true" ma:displayName="Taxonomy Catch All Column" ma:hidden="true" ma:list="{D80D5513-E884-4501-93F4-8A11698933F8}" ma:internalName="TaxCatchAll" ma:showField="CatchAllData" ma:web="{07fc3bab-8455-42a2-8ada-c8a9e0978b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8b19dfe-728a-42ef-9258-ebac78fb91a7" elementFormDefault="qualified">
    <xsd:import namespace="http://schemas.microsoft.com/office/2006/documentManagement/types"/>
    <xsd:import namespace="http://schemas.microsoft.com/office/infopath/2007/PartnerControls"/>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承認の状態" ma:internalName="_x627f__x8a8d__x306e__x72b6__x614b_">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182b0f76-d187-467d-a507-94d1dbb104e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FC60FD-A8A5-4590-8114-3577D71F8B9B}">
  <ds:schemaRefs>
    <ds:schemaRef ds:uri="http://schemas.microsoft.com/sharepoint/v3/contenttype/forms"/>
  </ds:schemaRefs>
</ds:datastoreItem>
</file>

<file path=customXml/itemProps2.xml><?xml version="1.0" encoding="utf-8"?>
<ds:datastoreItem xmlns:ds="http://schemas.openxmlformats.org/officeDocument/2006/customXml" ds:itemID="{7FA862FB-5E0E-4A19-8589-A185823429CE}">
  <ds:schemaRefs>
    <ds:schemaRef ds:uri="5cc451bb-4d93-41e1-913b-782d6d0c6360"/>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5CC451BB-4D93-41E1-913B-782D6D0C6360"/>
    <ds:schemaRef ds:uri="http://schemas.openxmlformats.org/package/2006/metadata/core-properties"/>
    <ds:schemaRef ds:uri="c0e71000-e0cc-4dbf-97a7-5d91da37e7e6"/>
    <ds:schemaRef ds:uri="http://purl.org/dc/dcmitype/"/>
    <ds:schemaRef ds:uri="http://purl.org/dc/terms/"/>
    <ds:schemaRef ds:uri="b8b19dfe-728a-42ef-9258-ebac78fb91a7"/>
  </ds:schemaRefs>
</ds:datastoreItem>
</file>

<file path=customXml/itemProps3.xml><?xml version="1.0" encoding="utf-8"?>
<ds:datastoreItem xmlns:ds="http://schemas.openxmlformats.org/officeDocument/2006/customXml" ds:itemID="{88BD4E10-BD43-4492-9DE6-8F33AA1785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19DFE-728A-42EF-9258-EBAC78FB91A7"/>
    <ds:schemaRef ds:uri="c0e71000-e0cc-4dbf-97a7-5d91da37e7e6"/>
    <ds:schemaRef ds:uri="b8b19dfe-728a-42ef-9258-ebac78fb9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d5ce837-86eb-4900-9c2a-2a13b5c0ee0d}" enabled="1" method="Privileged" siteId="{08b42e22-3a77-40ef-a51b-37104946de05}" removed="0"/>
</clbl:labelList>
</file>

<file path=docProps/app.xml><?xml version="1.0" encoding="utf-8"?>
<Properties xmlns="http://schemas.openxmlformats.org/officeDocument/2006/extended-properties" xmlns:vt="http://schemas.openxmlformats.org/officeDocument/2006/docPropsVTypes">
  <TotalTime>0</TotalTime>
  <Words>2535</Words>
  <Application>Microsoft Office PowerPoint</Application>
  <PresentationFormat>ワイド画面</PresentationFormat>
  <Paragraphs>226</Paragraphs>
  <Slides>10</Slides>
  <Notes>10</Notes>
  <HiddenSlides>0</HiddenSlides>
  <MMClips>10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Arial Unicode MS</vt:lpstr>
      <vt:lpstr>游ゴシック</vt:lpstr>
      <vt:lpstr>Arial</vt:lpstr>
      <vt:lpstr>Calibri</vt:lpstr>
      <vt:lpstr>Times New Roman</vt:lpstr>
      <vt:lpstr>Wingdings</vt:lpstr>
      <vt:lpstr>Office ​​テーマ</vt:lpstr>
      <vt:lpstr>PowerPoint プレゼンテーション</vt:lpstr>
      <vt:lpstr>PowerPoint プレゼンテーション</vt:lpstr>
      <vt:lpstr>About Tsukuba ~ Hub of cutting-edge science technology ~</vt:lpstr>
      <vt:lpstr>About Tsukuba ~ Conveniently Located Near Tokyo ~</vt:lpstr>
      <vt:lpstr>About Tsukuba ~ creating business opportunities~</vt:lpstr>
      <vt:lpstr>PowerPoint プレゼンテーション</vt:lpstr>
      <vt:lpstr>PowerPoint プレゼンテーション</vt:lpstr>
      <vt:lpstr> Our Incentives: Business Matching Support    by Advisor for Business Matching and Investment in Ibaraki</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cp:revision>
  <dcterms:created xsi:type="dcterms:W3CDTF">2022-08-22T02:47:16Z</dcterms:created>
  <dcterms:modified xsi:type="dcterms:W3CDTF">2022-08-22T04:50:27Z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1041-11.8.2.10339</vt:lpwstr>
  </property>
  <property fmtid="{D5CDD505-2E9C-101B-9397-08002B2CF9AE}" pid="3" name="MediaServiceImageTags">
    <vt:lpwstr/>
  </property>
  <property fmtid="{D5CDD505-2E9C-101B-9397-08002B2CF9AE}" pid="4" name="ContentTypeId">
    <vt:lpwstr>0x0101008DA2E3DCA4D5C840A317C13F6C631511</vt:lpwstr>
  </property>
  <property fmtid="{D5CDD505-2E9C-101B-9397-08002B2CF9AE}" pid="5" name="ClassificationContentMarkingHeaderLocations">
    <vt:lpwstr>Office ​​テーマ:5</vt:lpwstr>
  </property>
  <property fmtid="{D5CDD505-2E9C-101B-9397-08002B2CF9AE}" pid="6" name="ClassificationContentMarkingHeaderText">
    <vt:lpwstr>C2-1</vt:lpwstr>
  </property>
  <property fmtid="{D5CDD505-2E9C-101B-9397-08002B2CF9AE}" pid="7" name="MSIP_Label_1d5ce837-86eb-4900-9c2a-2a13b5c0ee0d_Enabled">
    <vt:lpwstr>true</vt:lpwstr>
  </property>
  <property fmtid="{D5CDD505-2E9C-101B-9397-08002B2CF9AE}" pid="8" name="MSIP_Label_1d5ce837-86eb-4900-9c2a-2a13b5c0ee0d_SetDate">
    <vt:lpwstr>2022-08-22T04:50:23Z</vt:lpwstr>
  </property>
  <property fmtid="{D5CDD505-2E9C-101B-9397-08002B2CF9AE}" pid="9" name="MSIP_Label_1d5ce837-86eb-4900-9c2a-2a13b5c0ee0d_Method">
    <vt:lpwstr>Privileged</vt:lpwstr>
  </property>
  <property fmtid="{D5CDD505-2E9C-101B-9397-08002B2CF9AE}" pid="10" name="MSIP_Label_1d5ce837-86eb-4900-9c2a-2a13b5c0ee0d_Name">
    <vt:lpwstr>C1_Public</vt:lpwstr>
  </property>
  <property fmtid="{D5CDD505-2E9C-101B-9397-08002B2CF9AE}" pid="11" name="MSIP_Label_1d5ce837-86eb-4900-9c2a-2a13b5c0ee0d_SiteId">
    <vt:lpwstr>08b42e22-3a77-40ef-a51b-37104946de05</vt:lpwstr>
  </property>
  <property fmtid="{D5CDD505-2E9C-101B-9397-08002B2CF9AE}" pid="12" name="MSIP_Label_1d5ce837-86eb-4900-9c2a-2a13b5c0ee0d_ActionId">
    <vt:lpwstr>e5ee5ad0-e8b6-4f6a-957c-ae0aafe4290c</vt:lpwstr>
  </property>
  <property fmtid="{D5CDD505-2E9C-101B-9397-08002B2CF9AE}" pid="13" name="MSIP_Label_1d5ce837-86eb-4900-9c2a-2a13b5c0ee0d_ContentBits">
    <vt:lpwstr>0</vt:lpwstr>
  </property>
</Properties>
</file>