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14" y="468"/>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05A402A-0B67-48AD-9AD2-6A4B9439D899}" type="datetimeFigureOut">
              <a:rPr lang="ja-JP" altLang="en-US"/>
              <a:pPr>
                <a:defRPr/>
              </a:pPr>
              <a:t>2013/5/14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B3DE655-6909-41F6-B719-39D6D79309AC}"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D7E078A-B51D-4B1B-8B07-E3127CAB0ADD}" type="datetimeFigureOut">
              <a:rPr lang="ja-JP" altLang="en-US"/>
              <a:pPr>
                <a:defRPr/>
              </a:pPr>
              <a:t>2013/5/14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6E6D3B5-7A24-4459-8D40-93A652FDEE08}"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FF995D8-999D-437B-B784-85AFBDC33A29}" type="datetimeFigureOut">
              <a:rPr lang="ja-JP" altLang="en-US"/>
              <a:pPr>
                <a:defRPr/>
              </a:pPr>
              <a:t>2013/5/14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E4E8015-2092-453F-9DA6-2BFD5D2DCEDC}"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864E492-C52D-4A5A-BF02-6F9C32E9745C}" type="datetimeFigureOut">
              <a:rPr lang="ja-JP" altLang="en-US"/>
              <a:pPr>
                <a:defRPr/>
              </a:pPr>
              <a:t>2013/5/14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1B50E4E-D8D4-47DB-96A6-CCA673C24F82}"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F6E4FCF-F014-4DBF-BC47-BED703690A73}" type="datetimeFigureOut">
              <a:rPr lang="ja-JP" altLang="en-US"/>
              <a:pPr>
                <a:defRPr/>
              </a:pPr>
              <a:t>2013/5/14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52F0F0C-DB83-44FB-A58B-0B855C047E7D}"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657948F-C59B-4016-BB77-1F65CDE89374}" type="datetimeFigureOut">
              <a:rPr lang="ja-JP" altLang="en-US"/>
              <a:pPr>
                <a:defRPr/>
              </a:pPr>
              <a:t>2013/5/14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93DA1B7-F624-4506-BFF6-F3DE53E63440}"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BBBD0E82-8170-4ADF-A76B-7B6A5DACAE6A}" type="datetimeFigureOut">
              <a:rPr lang="ja-JP" altLang="en-US"/>
              <a:pPr>
                <a:defRPr/>
              </a:pPr>
              <a:t>2013/5/14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C6DA80E-6726-460A-8754-D237E536107C}"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63185A19-D7C7-45DD-80D2-4E4BD9E65B18}" type="datetimeFigureOut">
              <a:rPr lang="ja-JP" altLang="en-US"/>
              <a:pPr>
                <a:defRPr/>
              </a:pPr>
              <a:t>2013/5/14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569F4EA-ADFC-4258-8F07-12810E25AD4B}"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445EEFA-53E2-4B1A-B7FA-A2A143373F23}" type="datetimeFigureOut">
              <a:rPr lang="ja-JP" altLang="en-US"/>
              <a:pPr>
                <a:defRPr/>
              </a:pPr>
              <a:t>2013/5/14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227009A5-3883-45B1-854A-F2704E3B1D6C}"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745EBC3-CB07-4858-B42B-2FBD51DDB216}" type="datetimeFigureOut">
              <a:rPr lang="ja-JP" altLang="en-US"/>
              <a:pPr>
                <a:defRPr/>
              </a:pPr>
              <a:t>2013/5/14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96CD743-9F17-4FDE-BB86-8C9AE1614B26}"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A47452B-0F9D-4D8E-873E-2DD11FEB7286}" type="datetimeFigureOut">
              <a:rPr lang="ja-JP" altLang="en-US"/>
              <a:pPr>
                <a:defRPr/>
              </a:pPr>
              <a:t>2013/5/14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62D8606-FC2B-4815-9D15-94487A775B38}"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CBC00FA1-574F-41B2-A635-469012BC3BA5}" type="datetimeFigureOut">
              <a:rPr lang="ja-JP" altLang="en-US"/>
              <a:pPr>
                <a:defRPr/>
              </a:pPr>
              <a:t>2013/5/14</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E362F4E-4695-43EE-B5FF-8657AD4784A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図 58" descr="de_0016_zz.jpg"/>
          <p:cNvPicPr>
            <a:picLocks noChangeAspect="1"/>
          </p:cNvPicPr>
          <p:nvPr/>
        </p:nvPicPr>
        <p:blipFill>
          <a:blip r:embed="rId2" cstate="print"/>
          <a:stretch>
            <a:fillRect/>
          </a:stretch>
        </p:blipFill>
        <p:spPr>
          <a:xfrm>
            <a:off x="0" y="8524900"/>
            <a:ext cx="2071650" cy="1381100"/>
          </a:xfrm>
          <a:prstGeom prst="rect">
            <a:avLst/>
          </a:prstGeom>
        </p:spPr>
      </p:pic>
      <p:sp>
        <p:nvSpPr>
          <p:cNvPr id="52" name="テキスト ボックス 51"/>
          <p:cNvSpPr txBox="1"/>
          <p:nvPr/>
        </p:nvSpPr>
        <p:spPr>
          <a:xfrm>
            <a:off x="74272" y="4072885"/>
            <a:ext cx="3140414" cy="984885"/>
          </a:xfrm>
          <a:prstGeom prst="rect">
            <a:avLst/>
          </a:prstGeom>
          <a:noFill/>
        </p:spPr>
        <p:txBody>
          <a:bodyPr wrap="square" rtlCol="0">
            <a:spAutoFit/>
          </a:bodyPr>
          <a:lstStyle/>
          <a:p>
            <a:r>
              <a:rPr lang="en-US" altLang="zh-CN" sz="1000" dirty="0">
                <a:effectLst>
                  <a:outerShdw blurRad="38100" dist="38100" dir="2700000" algn="tl">
                    <a:srgbClr val="000000">
                      <a:alpha val="43137"/>
                    </a:srgbClr>
                  </a:outerShdw>
                </a:effectLst>
                <a:latin typeface="+mn-ea"/>
                <a:ea typeface="+mn-ea"/>
              </a:rPr>
              <a:t>11</a:t>
            </a:r>
            <a:r>
              <a:rPr lang="zh-CN" altLang="en-US" sz="1000" dirty="0">
                <a:effectLst>
                  <a:outerShdw blurRad="38100" dist="38100" dir="2700000" algn="tl">
                    <a:srgbClr val="000000">
                      <a:alpha val="43137"/>
                    </a:srgbClr>
                  </a:outerShdw>
                </a:effectLst>
                <a:latin typeface="+mn-ea"/>
                <a:ea typeface="+mn-ea"/>
              </a:rPr>
              <a:t>月，为了满足生产量的不断提高以及增加定做窗帘缝制流水线的需求进行追加投资</a:t>
            </a:r>
            <a:r>
              <a:rPr lang="en-US" altLang="zh-CN" sz="1000" dirty="0">
                <a:effectLst>
                  <a:outerShdw blurRad="38100" dist="38100" dir="2700000" algn="tl">
                    <a:srgbClr val="000000">
                      <a:alpha val="43137"/>
                    </a:srgbClr>
                  </a:outerShdw>
                </a:effectLst>
                <a:latin typeface="+mn-ea"/>
                <a:ea typeface="+mn-ea"/>
              </a:rPr>
              <a:t>,</a:t>
            </a:r>
            <a:r>
              <a:rPr lang="zh-CN" altLang="en-US" sz="1000" dirty="0">
                <a:effectLst>
                  <a:outerShdw blurRad="38100" dist="38100" dir="2700000" algn="tl">
                    <a:srgbClr val="000000">
                      <a:alpha val="43137"/>
                    </a:srgbClr>
                  </a:outerShdw>
                </a:effectLst>
                <a:latin typeface="+mn-ea"/>
                <a:ea typeface="+mn-ea"/>
              </a:rPr>
              <a:t>置地建厂，并在中国国内推出“</a:t>
            </a:r>
            <a:r>
              <a:rPr lang="en-US" altLang="zh-CN" sz="1000" dirty="0">
                <a:effectLst>
                  <a:outerShdw blurRad="38100" dist="38100" dir="2700000" algn="tl">
                    <a:srgbClr val="000000">
                      <a:alpha val="43137"/>
                    </a:srgbClr>
                  </a:outerShdw>
                </a:effectLst>
                <a:latin typeface="+mn-ea"/>
                <a:ea typeface="+mn-ea"/>
              </a:rPr>
              <a:t>STARVERY(</a:t>
            </a:r>
            <a:r>
              <a:rPr lang="zh-CN" altLang="en-US" sz="1000" dirty="0">
                <a:effectLst>
                  <a:outerShdw blurRad="38100" dist="38100" dir="2700000" algn="tl">
                    <a:srgbClr val="000000">
                      <a:alpha val="43137"/>
                    </a:srgbClr>
                  </a:outerShdw>
                </a:effectLst>
                <a:latin typeface="+mn-ea"/>
                <a:ea typeface="+mn-ea"/>
              </a:rPr>
              <a:t>思达蓓丽</a:t>
            </a:r>
            <a:r>
              <a:rPr lang="en-US" altLang="zh-CN" sz="1000" dirty="0">
                <a:effectLst>
                  <a:outerShdw blurRad="38100" dist="38100" dir="2700000" algn="tl">
                    <a:srgbClr val="000000">
                      <a:alpha val="43137"/>
                    </a:srgbClr>
                  </a:outerShdw>
                </a:effectLst>
                <a:latin typeface="+mn-ea"/>
                <a:ea typeface="+mn-ea"/>
              </a:rPr>
              <a:t>)”</a:t>
            </a:r>
            <a:r>
              <a:rPr lang="zh-CN" altLang="en-US" sz="1000" dirty="0">
                <a:effectLst>
                  <a:outerShdw blurRad="38100" dist="38100" dir="2700000" algn="tl">
                    <a:srgbClr val="000000">
                      <a:alpha val="43137"/>
                    </a:srgbClr>
                  </a:outerShdw>
                </a:effectLst>
                <a:latin typeface="+mn-ea"/>
                <a:ea typeface="+mn-ea"/>
              </a:rPr>
              <a:t>之品牌，给广大中国客户提供具有日本品质的高档窗帘。</a:t>
            </a:r>
          </a:p>
          <a:p>
            <a:endParaRPr kumimoji="1" lang="ja-JP" altLang="en-US" dirty="0"/>
          </a:p>
        </p:txBody>
      </p:sp>
      <p:sp>
        <p:nvSpPr>
          <p:cNvPr id="50" name="テキスト ボックス 49"/>
          <p:cNvSpPr txBox="1"/>
          <p:nvPr/>
        </p:nvSpPr>
        <p:spPr>
          <a:xfrm>
            <a:off x="71414" y="4776786"/>
            <a:ext cx="3294063" cy="1146175"/>
          </a:xfrm>
          <a:prstGeom prst="rect">
            <a:avLst/>
          </a:prstGeom>
          <a:noFill/>
        </p:spPr>
        <p:txBody>
          <a:bodyPr>
            <a:spAutoFit/>
          </a:bodyPr>
          <a:lstStyle/>
          <a:p>
            <a:pPr fontAlgn="auto">
              <a:spcBef>
                <a:spcPts val="0"/>
              </a:spcBef>
              <a:spcAft>
                <a:spcPts val="0"/>
              </a:spcAft>
              <a:defRPr/>
            </a:pP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定制窗帘（定型加工）   </a:t>
            </a:r>
            <a:r>
              <a:rPr lang="en-US" sz="1000" dirty="0">
                <a:effectLst>
                  <a:outerShdw blurRad="38100" dist="38100" dir="2700000" algn="tl">
                    <a:srgbClr val="000000">
                      <a:alpha val="43137"/>
                    </a:srgbClr>
                  </a:outerShdw>
                </a:effectLst>
                <a:latin typeface="SimHei" pitchFamily="49" charset="-122"/>
                <a:ea typeface="SimHei" pitchFamily="49" charset="-122"/>
              </a:rPr>
              <a:t>50</a:t>
            </a:r>
            <a:r>
              <a:rPr lang="ja-JP" altLang="en-US" sz="1000" dirty="0">
                <a:effectLst>
                  <a:outerShdw blurRad="38100" dist="38100" dir="2700000" algn="tl">
                    <a:srgbClr val="000000">
                      <a:alpha val="43137"/>
                    </a:srgbClr>
                  </a:outerShdw>
                </a:effectLst>
                <a:latin typeface="SimHei" pitchFamily="49" charset="-122"/>
                <a:ea typeface="SimHei" pitchFamily="49" charset="-122"/>
              </a:rPr>
              <a:t>元</a:t>
            </a:r>
            <a:r>
              <a:rPr lang="en-US" sz="1000" dirty="0">
                <a:effectLst>
                  <a:outerShdw blurRad="38100" dist="38100" dir="2700000" algn="tl">
                    <a:srgbClr val="000000">
                      <a:alpha val="43137"/>
                    </a:srgbClr>
                  </a:outerShdw>
                </a:effectLst>
                <a:latin typeface="SimHei" pitchFamily="49" charset="-122"/>
                <a:ea typeface="SimHei" pitchFamily="49" charset="-122"/>
              </a:rPr>
              <a:t>/</a:t>
            </a:r>
            <a:r>
              <a:rPr lang="ja-JP" altLang="en-US" sz="1000" dirty="0">
                <a:effectLst>
                  <a:outerShdw blurRad="38100" dist="38100" dir="2700000" algn="tl">
                    <a:srgbClr val="000000">
                      <a:alpha val="43137"/>
                    </a:srgbClr>
                  </a:outerShdw>
                </a:effectLst>
                <a:latin typeface="SimHei" pitchFamily="49" charset="-122"/>
                <a:ea typeface="SimHei" pitchFamily="49" charset="-122"/>
              </a:rPr>
              <a:t>ｍ～</a:t>
            </a:r>
            <a:r>
              <a:rPr lang="en-US" sz="1000" dirty="0">
                <a:effectLst>
                  <a:outerShdw blurRad="38100" dist="38100" dir="2700000" algn="tl">
                    <a:srgbClr val="000000">
                      <a:alpha val="43137"/>
                    </a:srgbClr>
                  </a:outerShdw>
                </a:effectLst>
                <a:latin typeface="SimHei" pitchFamily="49" charset="-122"/>
                <a:ea typeface="SimHei" pitchFamily="49" charset="-122"/>
              </a:rPr>
              <a:t>450</a:t>
            </a:r>
            <a:r>
              <a:rPr lang="ja-JP" altLang="en-US" sz="1000" dirty="0">
                <a:effectLst>
                  <a:outerShdw blurRad="38100" dist="38100" dir="2700000" algn="tl">
                    <a:srgbClr val="000000">
                      <a:alpha val="43137"/>
                    </a:srgbClr>
                  </a:outerShdw>
                </a:effectLst>
                <a:latin typeface="SimHei" pitchFamily="49" charset="-122"/>
                <a:ea typeface="SimHei" pitchFamily="49" charset="-122"/>
              </a:rPr>
              <a:t>元</a:t>
            </a:r>
            <a:r>
              <a:rPr lang="en-US" sz="1000" dirty="0">
                <a:effectLst>
                  <a:outerShdw blurRad="38100" dist="38100" dir="2700000" algn="tl">
                    <a:srgbClr val="000000">
                      <a:alpha val="43137"/>
                    </a:srgbClr>
                  </a:outerShdw>
                </a:effectLst>
                <a:latin typeface="SimHei" pitchFamily="49" charset="-122"/>
                <a:ea typeface="SimHei" pitchFamily="49" charset="-122"/>
              </a:rPr>
              <a:t>/</a:t>
            </a:r>
            <a:r>
              <a:rPr lang="ja-JP" altLang="en-US" sz="1000" dirty="0" err="1">
                <a:effectLst>
                  <a:outerShdw blurRad="38100" dist="38100" dir="2700000" algn="tl">
                    <a:srgbClr val="000000">
                      <a:alpha val="43137"/>
                    </a:srgbClr>
                  </a:outerShdw>
                </a:effectLst>
                <a:latin typeface="SimHei" pitchFamily="49" charset="-122"/>
                <a:ea typeface="SimHei" pitchFamily="49" charset="-122"/>
              </a:rPr>
              <a:t>ｍ</a:t>
            </a:r>
            <a:endParaRPr lang="en-US" altLang="ja-JP" sz="1000" dirty="0">
              <a:effectLst>
                <a:outerShdw blurRad="38100" dist="38100" dir="2700000" algn="tl">
                  <a:srgbClr val="000000">
                    <a:alpha val="43137"/>
                  </a:srgbClr>
                </a:outerShdw>
              </a:effectLst>
              <a:latin typeface="SimHei" pitchFamily="49" charset="-122"/>
              <a:ea typeface="SimHei" pitchFamily="49" charset="-122"/>
            </a:endParaRPr>
          </a:p>
          <a:p>
            <a:pPr fontAlgn="auto">
              <a:lnSpc>
                <a:spcPts val="300"/>
              </a:lnSpc>
              <a:spcBef>
                <a:spcPts val="0"/>
              </a:spcBef>
              <a:spcAft>
                <a:spcPts val="0"/>
              </a:spcAft>
              <a:defRPr/>
            </a:pPr>
            <a:endParaRPr lang="en-US" altLang="zh-CN" sz="1000" b="1" dirty="0">
              <a:solidFill>
                <a:srgbClr val="FF0000"/>
              </a:solidFill>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r>
              <a:rPr lang="zh-CN" altLang="en-US" sz="1000" dirty="0" smtClean="0">
                <a:effectLst>
                  <a:outerShdw blurRad="38100" dist="38100" dir="2700000" algn="tl">
                    <a:srgbClr val="000000">
                      <a:alpha val="43137"/>
                    </a:srgbClr>
                  </a:outerShdw>
                </a:effectLst>
                <a:latin typeface="+mn-ea"/>
                <a:ea typeface="+mn-ea"/>
              </a:rPr>
              <a:t>这种窗帘采用了定型加工的方式，做出了中国国内市场上史无前例且美观的摺叠。其缝制应用了日本标准的严格管理体制。</a:t>
            </a:r>
            <a:r>
              <a:rPr lang="ja-JP" altLang="en-US" sz="1000" dirty="0" smtClean="0">
                <a:effectLst>
                  <a:outerShdw blurRad="38100" dist="38100" dir="2700000" algn="tl">
                    <a:srgbClr val="000000">
                      <a:alpha val="43137"/>
                    </a:srgbClr>
                  </a:outerShdw>
                </a:effectLst>
                <a:latin typeface="SimSun" pitchFamily="2" charset="-122"/>
                <a:ea typeface="SimSun" pitchFamily="2" charset="-122"/>
              </a:rPr>
              <a:t>针对别墅或者酒店客房的不同需求，可以为</a:t>
            </a:r>
            <a:r>
              <a:rPr lang="en-US" sz="1000" dirty="0" smtClean="0">
                <a:effectLst>
                  <a:outerShdw blurRad="38100" dist="38100" dir="2700000" algn="tl">
                    <a:srgbClr val="000000">
                      <a:alpha val="43137"/>
                    </a:srgbClr>
                  </a:outerShdw>
                </a:effectLst>
                <a:latin typeface="SimSun" pitchFamily="2" charset="-122"/>
                <a:ea typeface="SimSun" pitchFamily="2" charset="-122"/>
              </a:rPr>
              <a:t>6</a:t>
            </a:r>
            <a:r>
              <a:rPr lang="ja-JP" altLang="en-US" sz="1000" dirty="0" smtClean="0">
                <a:effectLst>
                  <a:outerShdw blurRad="38100" dist="38100" dir="2700000" algn="tl">
                    <a:srgbClr val="000000">
                      <a:alpha val="43137"/>
                    </a:srgbClr>
                  </a:outerShdw>
                </a:effectLst>
                <a:latin typeface="SimSun" pitchFamily="2" charset="-122"/>
                <a:ea typeface="SimSun" pitchFamily="2" charset="-122"/>
              </a:rPr>
              <a:t>米多高的窗帘进行定型加工。</a:t>
            </a:r>
            <a:endParaRPr lang="en-US" altLang="zh-CN" sz="1000" dirty="0" smtClean="0">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endParaRPr lang="ja-JP" altLang="en-US" sz="1200" dirty="0">
              <a:latin typeface="+mn-lt"/>
              <a:ea typeface="+mn-ea"/>
            </a:endParaRPr>
          </a:p>
        </p:txBody>
      </p:sp>
      <p:pic>
        <p:nvPicPr>
          <p:cNvPr id="2050" name="図 7" descr="無題.jpg"/>
          <p:cNvPicPr>
            <a:picLocks noChangeAspect="1"/>
          </p:cNvPicPr>
          <p:nvPr/>
        </p:nvPicPr>
        <p:blipFill>
          <a:blip r:embed="rId3" cstate="print"/>
          <a:srcRect/>
          <a:stretch>
            <a:fillRect/>
          </a:stretch>
        </p:blipFill>
        <p:spPr bwMode="auto">
          <a:xfrm>
            <a:off x="0" y="0"/>
            <a:ext cx="6858000" cy="1023938"/>
          </a:xfrm>
          <a:prstGeom prst="rect">
            <a:avLst/>
          </a:prstGeom>
          <a:noFill/>
          <a:ln w="9525">
            <a:noFill/>
            <a:miter lim="800000"/>
            <a:headEnd/>
            <a:tailEnd/>
          </a:ln>
        </p:spPr>
      </p:pic>
      <p:sp>
        <p:nvSpPr>
          <p:cNvPr id="7" name="テキスト ボックス 6"/>
          <p:cNvSpPr txBox="1"/>
          <p:nvPr/>
        </p:nvSpPr>
        <p:spPr>
          <a:xfrm>
            <a:off x="-34925" y="87313"/>
            <a:ext cx="2678113" cy="523875"/>
          </a:xfrm>
          <a:prstGeom prst="rect">
            <a:avLst/>
          </a:prstGeom>
          <a:noFill/>
        </p:spPr>
        <p:txBody>
          <a:bodyPr>
            <a:spAutoFit/>
          </a:bodyPr>
          <a:lstStyle/>
          <a:p>
            <a:pPr fontAlgn="auto">
              <a:spcBef>
                <a:spcPts val="0"/>
              </a:spcBef>
              <a:spcAft>
                <a:spcPts val="0"/>
              </a:spcAft>
              <a:defRPr/>
            </a:pPr>
            <a:r>
              <a:rPr lang="ja-JP" altLang="en-US" sz="2800" b="1" dirty="0">
                <a:effectLst>
                  <a:outerShdw blurRad="38100" dist="38100" dir="2700000" algn="tl">
                    <a:srgbClr val="000000">
                      <a:alpha val="43137"/>
                    </a:srgbClr>
                  </a:outerShdw>
                </a:effectLst>
                <a:latin typeface="+mn-ea"/>
                <a:ea typeface="+mn-ea"/>
              </a:rPr>
              <a:t> </a:t>
            </a:r>
            <a:r>
              <a:rPr lang="zh-CN" altLang="en-US" sz="2800" b="1" dirty="0">
                <a:solidFill>
                  <a:schemeClr val="bg1"/>
                </a:solidFill>
                <a:effectLst>
                  <a:outerShdw blurRad="38100" dist="38100" dir="2700000" algn="tl">
                    <a:srgbClr val="000000">
                      <a:alpha val="43137"/>
                    </a:srgbClr>
                  </a:outerShdw>
                </a:effectLst>
                <a:latin typeface="SimHei" pitchFamily="49" charset="-122"/>
                <a:ea typeface="SimHei" pitchFamily="49" charset="-122"/>
              </a:rPr>
              <a:t>日本</a:t>
            </a:r>
            <a:r>
              <a:rPr lang="ja-JP" altLang="en-US" sz="2800" b="1" dirty="0">
                <a:solidFill>
                  <a:schemeClr val="bg1"/>
                </a:solidFill>
                <a:effectLst>
                  <a:outerShdw blurRad="38100" dist="38100" dir="2700000" algn="tl">
                    <a:srgbClr val="000000">
                      <a:alpha val="43137"/>
                    </a:srgbClr>
                  </a:outerShdw>
                </a:effectLst>
                <a:latin typeface="SimHei" pitchFamily="49" charset="-122"/>
                <a:ea typeface="SimHei" pitchFamily="49" charset="-122"/>
              </a:rPr>
              <a:t>・</a:t>
            </a:r>
            <a:r>
              <a:rPr lang="zh-CN" altLang="en-US" sz="2800" b="1" dirty="0">
                <a:solidFill>
                  <a:schemeClr val="bg1"/>
                </a:solidFill>
                <a:effectLst>
                  <a:outerShdw blurRad="38100" dist="38100" dir="2700000" algn="tl">
                    <a:srgbClr val="000000">
                      <a:alpha val="43137"/>
                    </a:srgbClr>
                  </a:outerShdw>
                </a:effectLst>
                <a:latin typeface="SimHei" pitchFamily="49" charset="-122"/>
                <a:ea typeface="SimHei" pitchFamily="49" charset="-122"/>
              </a:rPr>
              <a:t>石川县</a:t>
            </a:r>
            <a:r>
              <a:rPr lang="zh-CN" altLang="en-US" sz="2800" b="1" dirty="0">
                <a:solidFill>
                  <a:schemeClr val="bg1"/>
                </a:solidFill>
                <a:effectLst>
                  <a:outerShdw blurRad="38100" dist="38100" dir="2700000" algn="tl">
                    <a:srgbClr val="000000">
                      <a:alpha val="43137"/>
                    </a:srgbClr>
                  </a:outerShdw>
                </a:effectLst>
                <a:latin typeface="+mn-ea"/>
                <a:ea typeface="+mn-ea"/>
              </a:rPr>
              <a:t>  </a:t>
            </a:r>
            <a:endParaRPr lang="en-US" altLang="zh-CN" sz="2800" b="1" dirty="0">
              <a:solidFill>
                <a:schemeClr val="bg1"/>
              </a:solidFill>
              <a:effectLst>
                <a:outerShdw blurRad="38100" dist="38100" dir="2700000" algn="tl">
                  <a:srgbClr val="000000">
                    <a:alpha val="43137"/>
                  </a:srgbClr>
                </a:outerShdw>
              </a:effectLst>
              <a:latin typeface="+mn-ea"/>
              <a:ea typeface="+mn-ea"/>
            </a:endParaRPr>
          </a:p>
        </p:txBody>
      </p:sp>
      <p:pic>
        <p:nvPicPr>
          <p:cNvPr id="2052" name="図 8" descr="situs_map_pic.gif"/>
          <p:cNvPicPr>
            <a:picLocks noChangeAspect="1"/>
          </p:cNvPicPr>
          <p:nvPr/>
        </p:nvPicPr>
        <p:blipFill>
          <a:blip r:embed="rId4" cstate="print"/>
          <a:srcRect/>
          <a:stretch>
            <a:fillRect/>
          </a:stretch>
        </p:blipFill>
        <p:spPr bwMode="auto">
          <a:xfrm>
            <a:off x="5378450" y="1060450"/>
            <a:ext cx="1404938" cy="1357313"/>
          </a:xfrm>
          <a:prstGeom prst="rect">
            <a:avLst/>
          </a:prstGeom>
          <a:noFill/>
          <a:ln w="9525">
            <a:solidFill>
              <a:schemeClr val="tx1"/>
            </a:solidFill>
            <a:miter lim="800000"/>
            <a:headEnd/>
            <a:tailEnd/>
          </a:ln>
        </p:spPr>
      </p:pic>
      <p:sp>
        <p:nvSpPr>
          <p:cNvPr id="11" name="テキスト ボックス 10"/>
          <p:cNvSpPr txBox="1"/>
          <p:nvPr/>
        </p:nvSpPr>
        <p:spPr>
          <a:xfrm>
            <a:off x="2894013" y="441325"/>
            <a:ext cx="3929062" cy="523875"/>
          </a:xfrm>
          <a:prstGeom prst="rect">
            <a:avLst/>
          </a:prstGeom>
          <a:noFill/>
        </p:spPr>
        <p:txBody>
          <a:bodyPr>
            <a:spAutoFit/>
          </a:bodyPr>
          <a:lstStyle/>
          <a:p>
            <a:pPr algn="r" fontAlgn="auto">
              <a:spcBef>
                <a:spcPts val="0"/>
              </a:spcBef>
              <a:spcAft>
                <a:spcPts val="0"/>
              </a:spcAft>
              <a:defRPr/>
            </a:pPr>
            <a:r>
              <a:rPr lang="en-US" altLang="ja-JP" sz="1400" b="1" dirty="0">
                <a:solidFill>
                  <a:schemeClr val="bg1"/>
                </a:solidFill>
                <a:effectLst>
                  <a:outerShdw blurRad="38100" dist="38100" dir="2700000" algn="tl">
                    <a:srgbClr val="000000">
                      <a:alpha val="43137"/>
                    </a:srgbClr>
                  </a:outerShdw>
                </a:effectLst>
                <a:latin typeface="+mn-lt"/>
                <a:ea typeface="+mn-ea"/>
              </a:rPr>
              <a:t>400</a:t>
            </a:r>
            <a:r>
              <a:rPr lang="zh-CN" altLang="en-US" sz="1400" b="1" dirty="0">
                <a:solidFill>
                  <a:schemeClr val="bg1"/>
                </a:solidFill>
                <a:effectLst>
                  <a:outerShdw blurRad="38100" dist="38100" dir="2700000" algn="tl">
                    <a:srgbClr val="000000">
                      <a:alpha val="43137"/>
                    </a:srgbClr>
                  </a:outerShdw>
                </a:effectLst>
                <a:latin typeface="+mn-lt"/>
                <a:ea typeface="+mn-ea"/>
              </a:rPr>
              <a:t>年之久的历史所孕育的美感</a:t>
            </a:r>
            <a:r>
              <a:rPr lang="en-US" altLang="zh-CN" sz="1400" b="1" dirty="0">
                <a:solidFill>
                  <a:schemeClr val="bg1"/>
                </a:solidFill>
                <a:effectLst>
                  <a:outerShdw blurRad="38100" dist="38100" dir="2700000" algn="tl">
                    <a:srgbClr val="000000">
                      <a:alpha val="43137"/>
                    </a:srgbClr>
                  </a:outerShdw>
                </a:effectLst>
                <a:latin typeface="+mn-lt"/>
                <a:ea typeface="+mn-ea"/>
              </a:rPr>
              <a:t>·</a:t>
            </a:r>
            <a:r>
              <a:rPr lang="zh-CN" altLang="en-US" sz="1400" b="1" dirty="0">
                <a:solidFill>
                  <a:schemeClr val="bg1"/>
                </a:solidFill>
                <a:effectLst>
                  <a:outerShdw blurRad="38100" dist="38100" dir="2700000" algn="tl">
                    <a:srgbClr val="000000">
                      <a:alpha val="43137"/>
                    </a:srgbClr>
                  </a:outerShdw>
                </a:effectLst>
                <a:latin typeface="+mn-lt"/>
                <a:ea typeface="+mn-ea"/>
              </a:rPr>
              <a:t>技术</a:t>
            </a:r>
            <a:endParaRPr lang="en-US" altLang="zh-CN" sz="1400" b="1" dirty="0">
              <a:solidFill>
                <a:schemeClr val="bg1"/>
              </a:solidFill>
              <a:effectLst>
                <a:outerShdw blurRad="38100" dist="38100" dir="2700000" algn="tl">
                  <a:srgbClr val="000000">
                    <a:alpha val="43137"/>
                  </a:srgbClr>
                </a:outerShdw>
              </a:effectLst>
              <a:latin typeface="+mn-lt"/>
              <a:ea typeface="+mn-ea"/>
            </a:endParaRPr>
          </a:p>
          <a:p>
            <a:pPr algn="r" fontAlgn="auto">
              <a:spcBef>
                <a:spcPts val="0"/>
              </a:spcBef>
              <a:spcAft>
                <a:spcPts val="0"/>
              </a:spcAft>
              <a:defRPr/>
            </a:pPr>
            <a:r>
              <a:rPr lang="zh-CN" altLang="en-US" sz="1400" b="1" dirty="0">
                <a:solidFill>
                  <a:schemeClr val="bg1"/>
                </a:solidFill>
                <a:effectLst>
                  <a:outerShdw blurRad="38100" dist="38100" dir="2700000" algn="tl">
                    <a:srgbClr val="000000">
                      <a:alpha val="43137"/>
                    </a:srgbClr>
                  </a:outerShdw>
                </a:effectLst>
                <a:latin typeface="+mn-lt"/>
                <a:ea typeface="+mn-ea"/>
              </a:rPr>
              <a:t>以及身心愉悦的高端生活用品之宝盒</a:t>
            </a:r>
            <a:endParaRPr lang="ja-JP" altLang="en-US" sz="1400" b="1" dirty="0">
              <a:solidFill>
                <a:schemeClr val="bg1"/>
              </a:solidFill>
              <a:effectLst>
                <a:outerShdw blurRad="38100" dist="38100" dir="2700000" algn="tl">
                  <a:srgbClr val="000000">
                    <a:alpha val="43137"/>
                  </a:srgbClr>
                </a:outerShdw>
              </a:effectLst>
              <a:latin typeface="+mn-lt"/>
              <a:ea typeface="+mn-ea"/>
            </a:endParaRPr>
          </a:p>
        </p:txBody>
      </p:sp>
      <p:sp>
        <p:nvSpPr>
          <p:cNvPr id="2054" name="テキスト ボックス 24"/>
          <p:cNvSpPr txBox="1">
            <a:spLocks noChangeArrowheads="1"/>
          </p:cNvSpPr>
          <p:nvPr/>
        </p:nvSpPr>
        <p:spPr bwMode="auto">
          <a:xfrm>
            <a:off x="107950" y="481013"/>
            <a:ext cx="2857500" cy="276225"/>
          </a:xfrm>
          <a:prstGeom prst="rect">
            <a:avLst/>
          </a:prstGeom>
          <a:noFill/>
          <a:ln w="9525">
            <a:noFill/>
            <a:miter lim="800000"/>
            <a:headEnd/>
            <a:tailEnd/>
          </a:ln>
        </p:spPr>
        <p:txBody>
          <a:bodyPr>
            <a:spAutoFit/>
          </a:bodyPr>
          <a:lstStyle/>
          <a:p>
            <a:r>
              <a:rPr lang="en-US" altLang="ja-JP" sz="1200" i="1">
                <a:solidFill>
                  <a:schemeClr val="bg1"/>
                </a:solidFill>
                <a:latin typeface="GungsuhChe" pitchFamily="49" charset="-127"/>
                <a:ea typeface="GungsuhChe" pitchFamily="49" charset="-127"/>
              </a:rPr>
              <a:t>Japan Ishikawa Prefecture</a:t>
            </a:r>
            <a:endParaRPr lang="ja-JP" altLang="en-US" sz="1200" i="1">
              <a:solidFill>
                <a:schemeClr val="bg1"/>
              </a:solidFill>
              <a:latin typeface="GungsuhChe" pitchFamily="49" charset="-127"/>
              <a:ea typeface="GungsuhChe" pitchFamily="49" charset="-127"/>
            </a:endParaRPr>
          </a:p>
        </p:txBody>
      </p:sp>
      <p:sp>
        <p:nvSpPr>
          <p:cNvPr id="32" name="テキスト ボックス 31"/>
          <p:cNvSpPr txBox="1"/>
          <p:nvPr/>
        </p:nvSpPr>
        <p:spPr>
          <a:xfrm>
            <a:off x="3351213" y="9226550"/>
            <a:ext cx="3933825" cy="690563"/>
          </a:xfrm>
          <a:prstGeom prst="rect">
            <a:avLst/>
          </a:prstGeom>
          <a:noFill/>
        </p:spPr>
        <p:txBody>
          <a:bodyPr>
            <a:spAutoFit/>
          </a:bodyPr>
          <a:lstStyle/>
          <a:p>
            <a:pPr fontAlgn="auto">
              <a:spcBef>
                <a:spcPts val="0"/>
              </a:spcBef>
              <a:spcAft>
                <a:spcPts val="0"/>
              </a:spcAft>
              <a:defRPr/>
            </a:pPr>
            <a:r>
              <a:rPr lang="zh-CN" altLang="en-US" sz="1100" b="1" dirty="0">
                <a:effectLst>
                  <a:outerShdw blurRad="38100" dist="38100" dir="2700000" algn="tl">
                    <a:srgbClr val="000000">
                      <a:alpha val="43137"/>
                    </a:srgbClr>
                  </a:outerShdw>
                </a:effectLst>
                <a:latin typeface="+mn-lt"/>
                <a:ea typeface="+mn-ea"/>
              </a:rPr>
              <a:t>       </a:t>
            </a:r>
            <a:r>
              <a:rPr lang="ja-JP" altLang="en-US" sz="1100" b="1" dirty="0">
                <a:effectLst>
                  <a:outerShdw blurRad="38100" dist="38100" dir="2700000" algn="tl">
                    <a:srgbClr val="000000">
                      <a:alpha val="43137"/>
                    </a:srgbClr>
                  </a:outerShdw>
                </a:effectLst>
                <a:latin typeface="+mn-lt"/>
                <a:ea typeface="+mn-ea"/>
              </a:rPr>
              <a:t> </a:t>
            </a:r>
            <a:r>
              <a:rPr lang="zh-CN" altLang="en-US" sz="1100" b="1" dirty="0">
                <a:effectLst>
                  <a:outerShdw blurRad="38100" dist="38100" dir="2700000" algn="tl">
                    <a:srgbClr val="000000">
                      <a:alpha val="43137"/>
                    </a:srgbClr>
                  </a:outerShdw>
                </a:effectLst>
                <a:latin typeface="+mn-lt"/>
                <a:ea typeface="+mn-ea"/>
              </a:rPr>
              <a:t>联</a:t>
            </a:r>
            <a:r>
              <a:rPr lang="en-US" altLang="zh-CN" sz="1100" b="1" dirty="0">
                <a:effectLst>
                  <a:outerShdw blurRad="38100" dist="38100" dir="2700000" algn="tl">
                    <a:srgbClr val="000000">
                      <a:alpha val="43137"/>
                    </a:srgbClr>
                  </a:outerShdw>
                </a:effectLst>
                <a:latin typeface="+mn-lt"/>
                <a:ea typeface="+mn-ea"/>
              </a:rPr>
              <a:t> </a:t>
            </a:r>
            <a:r>
              <a:rPr lang="zh-CN" altLang="en-US" sz="1100" b="1" dirty="0">
                <a:effectLst>
                  <a:outerShdw blurRad="38100" dist="38100" dir="2700000" algn="tl">
                    <a:srgbClr val="000000">
                      <a:alpha val="43137"/>
                    </a:srgbClr>
                  </a:outerShdw>
                </a:effectLst>
                <a:latin typeface="+mn-lt"/>
                <a:ea typeface="+mn-ea"/>
              </a:rPr>
              <a:t>络 处</a:t>
            </a:r>
            <a:endParaRPr lang="en-US" altLang="zh-CN" sz="1100" b="1" dirty="0">
              <a:effectLst>
                <a:outerShdw blurRad="38100" dist="38100" dir="2700000" algn="tl">
                  <a:srgbClr val="000000">
                    <a:alpha val="43137"/>
                  </a:srgbClr>
                </a:outerShdw>
              </a:effectLst>
              <a:latin typeface="+mn-lt"/>
              <a:ea typeface="+mn-ea"/>
            </a:endParaRPr>
          </a:p>
          <a:p>
            <a:pPr fontAlgn="auto">
              <a:lnSpc>
                <a:spcPts val="700"/>
              </a:lnSpc>
              <a:spcBef>
                <a:spcPts val="0"/>
              </a:spcBef>
              <a:spcAft>
                <a:spcPts val="0"/>
              </a:spcAft>
              <a:defRPr/>
            </a:pPr>
            <a:endParaRPr lang="en-US" altLang="zh-CN" sz="1100" b="1" dirty="0">
              <a:effectLst>
                <a:outerShdw blurRad="38100" dist="38100" dir="2700000" algn="tl">
                  <a:srgbClr val="000000">
                    <a:alpha val="43137"/>
                  </a:srgbClr>
                </a:outerShdw>
              </a:effectLst>
              <a:latin typeface="+mn-lt"/>
              <a:ea typeface="+mn-ea"/>
            </a:endParaRPr>
          </a:p>
          <a:p>
            <a:pPr fontAlgn="auto">
              <a:spcBef>
                <a:spcPts val="0"/>
              </a:spcBef>
              <a:spcAft>
                <a:spcPts val="0"/>
              </a:spcAft>
              <a:defRPr/>
            </a:pPr>
            <a:r>
              <a:rPr lang="zh-CN" altLang="en-US" sz="1100" dirty="0">
                <a:effectLst>
                  <a:outerShdw blurRad="38100" dist="38100" dir="2700000" algn="tl">
                    <a:srgbClr val="000000">
                      <a:alpha val="43137"/>
                    </a:srgbClr>
                  </a:outerShdw>
                </a:effectLst>
                <a:latin typeface="+mn-lt"/>
                <a:ea typeface="+mn-ea"/>
              </a:rPr>
              <a:t>日本贸易振兴机构上海代表处石川经济交流部</a:t>
            </a:r>
            <a:endParaRPr lang="en-US" altLang="zh-CN" sz="1100" dirty="0">
              <a:effectLst>
                <a:outerShdw blurRad="38100" dist="38100" dir="2700000" algn="tl">
                  <a:srgbClr val="000000">
                    <a:alpha val="43137"/>
                  </a:srgbClr>
                </a:outerShdw>
              </a:effectLst>
              <a:latin typeface="+mn-lt"/>
              <a:ea typeface="+mn-ea"/>
            </a:endParaRPr>
          </a:p>
          <a:p>
            <a:pPr fontAlgn="auto">
              <a:spcBef>
                <a:spcPts val="0"/>
              </a:spcBef>
              <a:spcAft>
                <a:spcPts val="0"/>
              </a:spcAft>
              <a:defRPr/>
            </a:pPr>
            <a:r>
              <a:rPr lang="zh-CN" altLang="en-US" sz="1100" dirty="0">
                <a:effectLst>
                  <a:outerShdw blurRad="38100" dist="38100" dir="2700000" algn="tl">
                    <a:srgbClr val="000000">
                      <a:alpha val="43137"/>
                    </a:srgbClr>
                  </a:outerShdw>
                </a:effectLst>
                <a:latin typeface="+mn-lt"/>
                <a:ea typeface="+mn-ea"/>
              </a:rPr>
              <a:t>    </a:t>
            </a:r>
            <a:r>
              <a:rPr lang="en-US" altLang="zh-CN" sz="1100" dirty="0">
                <a:effectLst>
                  <a:outerShdw blurRad="38100" dist="38100" dir="2700000" algn="tl">
                    <a:srgbClr val="000000">
                      <a:alpha val="43137"/>
                    </a:srgbClr>
                  </a:outerShdw>
                </a:effectLst>
                <a:latin typeface="+mn-lt"/>
                <a:ea typeface="+mn-ea"/>
              </a:rPr>
              <a:t>TEL: 021-6270-0489*2401 </a:t>
            </a:r>
            <a:r>
              <a:rPr lang="ja-JP" altLang="en-US" sz="1100" dirty="0">
                <a:effectLst>
                  <a:outerShdw blurRad="38100" dist="38100" dir="2700000" algn="tl">
                    <a:srgbClr val="000000">
                      <a:alpha val="43137"/>
                    </a:srgbClr>
                  </a:outerShdw>
                </a:effectLst>
                <a:latin typeface="+mn-lt"/>
                <a:ea typeface="+mn-ea"/>
              </a:rPr>
              <a:t> </a:t>
            </a:r>
            <a:r>
              <a:rPr lang="en-US" altLang="zh-CN" sz="1100" dirty="0">
                <a:effectLst>
                  <a:outerShdw blurRad="38100" dist="38100" dir="2700000" algn="tl">
                    <a:srgbClr val="000000">
                      <a:alpha val="43137"/>
                    </a:srgbClr>
                  </a:outerShdw>
                </a:effectLst>
                <a:latin typeface="+mn-lt"/>
                <a:ea typeface="+mn-ea"/>
              </a:rPr>
              <a:t>E-Mail :Lijun_Lu@jetro.go.jp</a:t>
            </a:r>
            <a:r>
              <a:rPr lang="zh-CN" altLang="en-US" sz="1100" dirty="0">
                <a:effectLst>
                  <a:outerShdw blurRad="38100" dist="38100" dir="2700000" algn="tl">
                    <a:srgbClr val="000000">
                      <a:alpha val="43137"/>
                    </a:srgbClr>
                  </a:outerShdw>
                </a:effectLst>
                <a:latin typeface="+mn-lt"/>
                <a:ea typeface="+mn-ea"/>
              </a:rPr>
              <a:t>     </a:t>
            </a:r>
            <a:endParaRPr lang="ja-JP" altLang="en-US" sz="1100" dirty="0">
              <a:effectLst>
                <a:outerShdw blurRad="38100" dist="38100" dir="2700000" algn="tl">
                  <a:srgbClr val="000000">
                    <a:alpha val="43137"/>
                  </a:srgbClr>
                </a:outerShdw>
              </a:effectLst>
              <a:latin typeface="+mn-lt"/>
              <a:ea typeface="+mn-ea"/>
            </a:endParaRPr>
          </a:p>
        </p:txBody>
      </p:sp>
      <p:cxnSp>
        <p:nvCxnSpPr>
          <p:cNvPr id="40" name="直線コネクタ 39"/>
          <p:cNvCxnSpPr/>
          <p:nvPr/>
        </p:nvCxnSpPr>
        <p:spPr>
          <a:xfrm>
            <a:off x="3349625" y="9488488"/>
            <a:ext cx="2857500" cy="1587"/>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2057" name="Picture 4" descr="ショールーム２_0"/>
          <p:cNvPicPr>
            <a:picLocks noChangeAspect="1" noChangeArrowheads="1"/>
          </p:cNvPicPr>
          <p:nvPr/>
        </p:nvPicPr>
        <p:blipFill>
          <a:blip r:embed="rId5" cstate="print"/>
          <a:srcRect/>
          <a:stretch>
            <a:fillRect/>
          </a:stretch>
        </p:blipFill>
        <p:spPr bwMode="auto">
          <a:xfrm>
            <a:off x="155575" y="2878138"/>
            <a:ext cx="1574800" cy="1179512"/>
          </a:xfrm>
          <a:prstGeom prst="rect">
            <a:avLst/>
          </a:prstGeom>
          <a:noFill/>
          <a:ln w="9525">
            <a:noFill/>
            <a:miter lim="800000"/>
            <a:headEnd/>
            <a:tailEnd/>
          </a:ln>
        </p:spPr>
      </p:pic>
      <p:sp>
        <p:nvSpPr>
          <p:cNvPr id="43" name="テキスト ボックス 42"/>
          <p:cNvSpPr txBox="1"/>
          <p:nvPr/>
        </p:nvSpPr>
        <p:spPr>
          <a:xfrm>
            <a:off x="1714500" y="2852738"/>
            <a:ext cx="1550988" cy="1323439"/>
          </a:xfrm>
          <a:prstGeom prst="rect">
            <a:avLst/>
          </a:prstGeom>
          <a:noFill/>
        </p:spPr>
        <p:txBody>
          <a:bodyPr>
            <a:spAutoFit/>
          </a:bodyPr>
          <a:lstStyle/>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本公司长期以来立足于市场和客户的需要</a:t>
            </a:r>
            <a:r>
              <a:rPr lang="en-US" altLang="zh-CN" sz="1000" dirty="0">
                <a:effectLst>
                  <a:outerShdw blurRad="38100" dist="38100" dir="2700000" algn="tl">
                    <a:srgbClr val="000000">
                      <a:alpha val="43137"/>
                    </a:srgbClr>
                  </a:outerShdw>
                </a:effectLst>
                <a:latin typeface="+mn-lt"/>
                <a:ea typeface="+mn-ea"/>
              </a:rPr>
              <a:t>,</a:t>
            </a:r>
            <a:r>
              <a:rPr lang="zh-CN" altLang="en-US" sz="1000" dirty="0">
                <a:effectLst>
                  <a:outerShdw blurRad="38100" dist="38100" dir="2700000" algn="tl">
                    <a:srgbClr val="000000">
                      <a:alpha val="43137"/>
                    </a:srgbClr>
                  </a:outerShdw>
                </a:effectLst>
                <a:latin typeface="+mn-lt"/>
                <a:ea typeface="+mn-ea"/>
              </a:rPr>
              <a:t>为日本国内的大型超市、专卖店、量贩店、及网络销售提供以富有时代气息的新颖时尚窗帘。</a:t>
            </a:r>
            <a:r>
              <a:rPr lang="en-US" altLang="zh-CN" sz="1000" dirty="0">
                <a:effectLst>
                  <a:outerShdw blurRad="38100" dist="38100" dir="2700000" algn="tl">
                    <a:srgbClr val="000000">
                      <a:alpha val="43137"/>
                    </a:srgbClr>
                  </a:outerShdw>
                </a:effectLst>
                <a:latin typeface="+mn-lt"/>
                <a:ea typeface="+mn-ea"/>
              </a:rPr>
              <a:t>07</a:t>
            </a:r>
            <a:r>
              <a:rPr lang="zh-CN" altLang="en-US" sz="1000" dirty="0">
                <a:effectLst>
                  <a:outerShdw blurRad="38100" dist="38100" dir="2700000" algn="tl">
                    <a:srgbClr val="000000">
                      <a:alpha val="43137"/>
                    </a:srgbClr>
                  </a:outerShdw>
                </a:effectLst>
                <a:latin typeface="+mn-lt"/>
                <a:ea typeface="+mn-ea"/>
              </a:rPr>
              <a:t>年</a:t>
            </a:r>
            <a:r>
              <a:rPr lang="en-US" altLang="zh-CN" sz="1000" dirty="0">
                <a:effectLst>
                  <a:outerShdw blurRad="38100" dist="38100" dir="2700000" algn="tl">
                    <a:srgbClr val="000000">
                      <a:alpha val="43137"/>
                    </a:srgbClr>
                  </a:outerShdw>
                </a:effectLst>
                <a:latin typeface="+mn-lt"/>
                <a:ea typeface="+mn-ea"/>
              </a:rPr>
              <a:t>3</a:t>
            </a:r>
            <a:r>
              <a:rPr lang="zh-CN" altLang="en-US" sz="1000" dirty="0">
                <a:effectLst>
                  <a:outerShdw blurRad="38100" dist="38100" dir="2700000" algn="tl">
                    <a:srgbClr val="000000">
                      <a:alpha val="43137"/>
                    </a:srgbClr>
                  </a:outerShdw>
                </a:effectLst>
                <a:latin typeface="+mn-lt"/>
                <a:ea typeface="+mn-ea"/>
              </a:rPr>
              <a:t>月在无锡开设了窗帘缝制工厂，并在</a:t>
            </a:r>
            <a:r>
              <a:rPr lang="en-US" altLang="zh-CN" sz="1000" dirty="0" smtClean="0">
                <a:effectLst>
                  <a:outerShdw blurRad="38100" dist="38100" dir="2700000" algn="tl">
                    <a:srgbClr val="000000">
                      <a:alpha val="43137"/>
                    </a:srgbClr>
                  </a:outerShdw>
                </a:effectLst>
                <a:latin typeface="+mn-lt"/>
                <a:ea typeface="+mn-ea"/>
              </a:rPr>
              <a:t>2011</a:t>
            </a:r>
            <a:r>
              <a:rPr lang="zh-CN" altLang="en-US" sz="1000" dirty="0" smtClean="0">
                <a:effectLst>
                  <a:outerShdw blurRad="38100" dist="38100" dir="2700000" algn="tl">
                    <a:srgbClr val="000000">
                      <a:alpha val="43137"/>
                    </a:srgbClr>
                  </a:outerShdw>
                </a:effectLst>
                <a:latin typeface="+mn-lt"/>
                <a:ea typeface="+mn-ea"/>
              </a:rPr>
              <a:t>年</a:t>
            </a:r>
            <a:endParaRPr lang="ja-JP" altLang="en-US" sz="1000" dirty="0">
              <a:effectLst>
                <a:outerShdw blurRad="38100" dist="38100" dir="2700000" algn="tl">
                  <a:srgbClr val="000000">
                    <a:alpha val="43137"/>
                  </a:srgbClr>
                </a:outerShdw>
              </a:effectLst>
              <a:latin typeface="+mn-lt"/>
              <a:ea typeface="+mn-ea"/>
            </a:endParaRPr>
          </a:p>
        </p:txBody>
      </p:sp>
      <p:sp>
        <p:nvSpPr>
          <p:cNvPr id="45" name="テキスト ボックス 44"/>
          <p:cNvSpPr txBox="1"/>
          <p:nvPr/>
        </p:nvSpPr>
        <p:spPr>
          <a:xfrm>
            <a:off x="46038" y="2536825"/>
            <a:ext cx="3286125" cy="322263"/>
          </a:xfrm>
          <a:prstGeom prst="rect">
            <a:avLst/>
          </a:prstGeom>
          <a:noFill/>
        </p:spPr>
        <p:txBody>
          <a:bodyPr>
            <a:spAutoFit/>
          </a:bodyPr>
          <a:lstStyle/>
          <a:p>
            <a:pPr fontAlgn="auto">
              <a:spcBef>
                <a:spcPts val="0"/>
              </a:spcBef>
              <a:spcAft>
                <a:spcPts val="0"/>
              </a:spcAft>
              <a:defRPr/>
            </a:pPr>
            <a:r>
              <a:rPr lang="ja-JP"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优昵蓓乐</a:t>
            </a:r>
            <a:r>
              <a:rPr 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a:t>
            </a:r>
            <a:r>
              <a:rPr lang="zh-CN"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无锡</a:t>
            </a:r>
            <a:r>
              <a:rPr 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a:t>
            </a:r>
            <a:r>
              <a:rPr lang="zh-CN" altLang="en-US" sz="1500" b="1" dirty="0" smtClean="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装饰制品有限</a:t>
            </a:r>
            <a:r>
              <a:rPr lang="zh-CN"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公司</a:t>
            </a:r>
            <a:endParaRPr lang="ja-JP"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endParaRPr>
          </a:p>
        </p:txBody>
      </p:sp>
      <p:pic>
        <p:nvPicPr>
          <p:cNvPr id="2060" name="Picture 6" descr="C:\Users\Kazuya Ishikawa\Desktop\communication-32\Black\icon-contact-businesscard.png"/>
          <p:cNvPicPr>
            <a:picLocks noChangeAspect="1" noChangeArrowheads="1"/>
          </p:cNvPicPr>
          <p:nvPr/>
        </p:nvPicPr>
        <p:blipFill>
          <a:blip r:embed="rId6" cstate="print"/>
          <a:srcRect/>
          <a:stretch>
            <a:fillRect/>
          </a:stretch>
        </p:blipFill>
        <p:spPr bwMode="auto">
          <a:xfrm>
            <a:off x="3376613" y="9218613"/>
            <a:ext cx="263525" cy="263525"/>
          </a:xfrm>
          <a:prstGeom prst="rect">
            <a:avLst/>
          </a:prstGeom>
          <a:noFill/>
          <a:ln w="9525">
            <a:noFill/>
            <a:miter lim="800000"/>
            <a:headEnd/>
            <a:tailEnd/>
          </a:ln>
        </p:spPr>
      </p:pic>
      <p:pic>
        <p:nvPicPr>
          <p:cNvPr id="2062" name="Picture 9" descr="C:\Users\Kazuya Ishikawa\Desktop\business-32\Black\icon-yenalt.png"/>
          <p:cNvPicPr>
            <a:picLocks noChangeAspect="1" noChangeArrowheads="1"/>
          </p:cNvPicPr>
          <p:nvPr/>
        </p:nvPicPr>
        <p:blipFill>
          <a:blip r:embed="rId7" cstate="print"/>
          <a:srcRect/>
          <a:stretch>
            <a:fillRect/>
          </a:stretch>
        </p:blipFill>
        <p:spPr bwMode="auto">
          <a:xfrm>
            <a:off x="1714488" y="4866322"/>
            <a:ext cx="131763" cy="131763"/>
          </a:xfrm>
          <a:prstGeom prst="rect">
            <a:avLst/>
          </a:prstGeom>
          <a:noFill/>
          <a:ln w="9525">
            <a:noFill/>
            <a:miter lim="800000"/>
            <a:headEnd/>
            <a:tailEnd/>
          </a:ln>
        </p:spPr>
      </p:pic>
      <p:pic>
        <p:nvPicPr>
          <p:cNvPr id="2063" name="Picture 10" descr="DSCN2770"/>
          <p:cNvPicPr>
            <a:picLocks noChangeAspect="1" noChangeArrowheads="1"/>
          </p:cNvPicPr>
          <p:nvPr/>
        </p:nvPicPr>
        <p:blipFill>
          <a:blip r:embed="rId8" cstate="print"/>
          <a:srcRect/>
          <a:stretch>
            <a:fillRect/>
          </a:stretch>
        </p:blipFill>
        <p:spPr bwMode="auto">
          <a:xfrm>
            <a:off x="3449638" y="2859088"/>
            <a:ext cx="1408112" cy="1236662"/>
          </a:xfrm>
          <a:prstGeom prst="rect">
            <a:avLst/>
          </a:prstGeom>
          <a:noFill/>
          <a:ln w="9525">
            <a:noFill/>
            <a:miter lim="800000"/>
            <a:headEnd/>
            <a:tailEnd/>
          </a:ln>
        </p:spPr>
      </p:pic>
      <p:sp>
        <p:nvSpPr>
          <p:cNvPr id="53" name="テキスト ボックス 52"/>
          <p:cNvSpPr txBox="1"/>
          <p:nvPr/>
        </p:nvSpPr>
        <p:spPr>
          <a:xfrm>
            <a:off x="3376613" y="2473325"/>
            <a:ext cx="3286125" cy="323850"/>
          </a:xfrm>
          <a:prstGeom prst="rect">
            <a:avLst/>
          </a:prstGeom>
          <a:noFill/>
        </p:spPr>
        <p:txBody>
          <a:bodyPr>
            <a:spAutoFit/>
          </a:bodyPr>
          <a:lstStyle/>
          <a:p>
            <a:pPr fontAlgn="auto">
              <a:spcBef>
                <a:spcPts val="0"/>
              </a:spcBef>
              <a:spcAft>
                <a:spcPts val="0"/>
              </a:spcAft>
              <a:defRPr/>
            </a:pPr>
            <a:r>
              <a:rPr lang="zh-CN"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九谷烧海外展开集团</a:t>
            </a:r>
            <a:endParaRPr lang="ja-JP"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endParaRPr>
          </a:p>
        </p:txBody>
      </p:sp>
      <p:sp>
        <p:nvSpPr>
          <p:cNvPr id="54" name="テキスト ボックス 53"/>
          <p:cNvSpPr txBox="1"/>
          <p:nvPr/>
        </p:nvSpPr>
        <p:spPr>
          <a:xfrm>
            <a:off x="4821238" y="2767013"/>
            <a:ext cx="2020887" cy="1477962"/>
          </a:xfrm>
          <a:prstGeom prst="rect">
            <a:avLst/>
          </a:prstGeom>
          <a:noFill/>
        </p:spPr>
        <p:txBody>
          <a:bodyPr>
            <a:spAutoFit/>
          </a:bodyPr>
          <a:lstStyle/>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我们九谷烧海外实业集团由</a:t>
            </a:r>
            <a:r>
              <a:rPr lang="en-US" sz="1000" dirty="0">
                <a:effectLst>
                  <a:outerShdw blurRad="38100" dist="38100" dir="2700000" algn="tl">
                    <a:srgbClr val="000000">
                      <a:alpha val="43137"/>
                    </a:srgbClr>
                  </a:outerShdw>
                </a:effectLst>
                <a:latin typeface="+mn-lt"/>
                <a:ea typeface="+mn-ea"/>
              </a:rPr>
              <a:t>4</a:t>
            </a:r>
            <a:r>
              <a:rPr lang="zh-CN" altLang="en-US" sz="1000" dirty="0">
                <a:effectLst>
                  <a:outerShdw blurRad="38100" dist="38100" dir="2700000" algn="tl">
                    <a:srgbClr val="000000">
                      <a:alpha val="43137"/>
                    </a:srgbClr>
                  </a:outerShdw>
                </a:effectLst>
                <a:latin typeface="+mn-lt"/>
                <a:ea typeface="+mn-ea"/>
              </a:rPr>
              <a:t>家九谷烧厂家组成，从</a:t>
            </a:r>
            <a:r>
              <a:rPr lang="en-US" sz="1000" dirty="0">
                <a:effectLst>
                  <a:outerShdw blurRad="38100" dist="38100" dir="2700000" algn="tl">
                    <a:srgbClr val="000000">
                      <a:alpha val="43137"/>
                    </a:srgbClr>
                  </a:outerShdw>
                </a:effectLst>
                <a:latin typeface="+mn-lt"/>
                <a:ea typeface="+mn-ea"/>
              </a:rPr>
              <a:t>7</a:t>
            </a:r>
            <a:r>
              <a:rPr lang="zh-CN" altLang="en-US" sz="1000" dirty="0">
                <a:effectLst>
                  <a:outerShdw blurRad="38100" dist="38100" dir="2700000" algn="tl">
                    <a:srgbClr val="000000">
                      <a:alpha val="43137"/>
                    </a:srgbClr>
                  </a:outerShdw>
                </a:effectLst>
                <a:latin typeface="+mn-lt"/>
                <a:ea typeface="+mn-ea"/>
              </a:rPr>
              <a:t>年前就开始开展海外业务。其中，参加过各式各样的展会，在市场调研和收集信息方面也很到位。我们集团对此次展会给予了很大的期望。值得庆幸的是，我们在上海有自己的代理店，店内汇集了玲琅满目的商品。</a:t>
            </a:r>
            <a:endParaRPr lang="ja-JP" altLang="en-US" sz="1000" dirty="0">
              <a:effectLst>
                <a:outerShdw blurRad="38100" dist="38100" dir="2700000" algn="tl">
                  <a:srgbClr val="000000">
                    <a:alpha val="43137"/>
                  </a:srgbClr>
                </a:outerShdw>
              </a:effectLst>
              <a:latin typeface="+mn-lt"/>
              <a:ea typeface="+mn-ea"/>
            </a:endParaRPr>
          </a:p>
        </p:txBody>
      </p:sp>
      <p:sp>
        <p:nvSpPr>
          <p:cNvPr id="55" name="テキスト ボックス 54"/>
          <p:cNvSpPr txBox="1"/>
          <p:nvPr/>
        </p:nvSpPr>
        <p:spPr>
          <a:xfrm>
            <a:off x="3365500" y="4122738"/>
            <a:ext cx="3294063" cy="823912"/>
          </a:xfrm>
          <a:prstGeom prst="rect">
            <a:avLst/>
          </a:prstGeom>
          <a:noFill/>
        </p:spPr>
        <p:txBody>
          <a:bodyPr>
            <a:spAutoFit/>
          </a:bodyPr>
          <a:lstStyle/>
          <a:p>
            <a:pPr fontAlgn="auto">
              <a:spcBef>
                <a:spcPts val="0"/>
              </a:spcBef>
              <a:spcAft>
                <a:spcPts val="0"/>
              </a:spcAft>
              <a:defRPr/>
            </a:pPr>
            <a:r>
              <a:rPr 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8</a:t>
            </a:r>
            <a:r>
              <a:rPr lang="ja-JP"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号花瓶</a:t>
            </a: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 </a:t>
            </a:r>
            <a:r>
              <a:rPr lang="ja-JP"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金箔</a:t>
            </a: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花鸟    </a:t>
            </a:r>
            <a:r>
              <a:rPr lang="en-US" altLang="zh-CN" sz="1000" dirty="0" smtClean="0">
                <a:effectLst>
                  <a:outerShdw blurRad="38100" dist="38100" dir="2700000" algn="tl">
                    <a:srgbClr val="000000">
                      <a:alpha val="43137"/>
                    </a:srgbClr>
                  </a:outerShdw>
                </a:effectLst>
                <a:latin typeface="SimHei" pitchFamily="49" charset="-122"/>
                <a:ea typeface="SimHei" pitchFamily="49" charset="-122"/>
              </a:rPr>
              <a:t>5000</a:t>
            </a:r>
            <a:r>
              <a:rPr lang="zh-CN" altLang="en-US" sz="1000" dirty="0" smtClean="0">
                <a:effectLst>
                  <a:outerShdw blurRad="38100" dist="38100" dir="2700000" algn="tl">
                    <a:srgbClr val="000000">
                      <a:alpha val="43137"/>
                    </a:srgbClr>
                  </a:outerShdw>
                </a:effectLst>
                <a:latin typeface="SimHei" pitchFamily="49" charset="-122"/>
                <a:ea typeface="SimHei" pitchFamily="49" charset="-122"/>
              </a:rPr>
              <a:t>元</a:t>
            </a:r>
            <a:endParaRPr lang="en-US" altLang="ja-JP" sz="1000" dirty="0">
              <a:effectLst>
                <a:outerShdw blurRad="38100" dist="38100" dir="2700000" algn="tl">
                  <a:srgbClr val="000000">
                    <a:alpha val="43137"/>
                  </a:srgbClr>
                </a:outerShdw>
              </a:effectLst>
              <a:latin typeface="SimHei" pitchFamily="49" charset="-122"/>
              <a:ea typeface="SimHei" pitchFamily="49" charset="-122"/>
            </a:endParaRPr>
          </a:p>
          <a:p>
            <a:pPr fontAlgn="auto">
              <a:lnSpc>
                <a:spcPts val="300"/>
              </a:lnSpc>
              <a:spcBef>
                <a:spcPts val="0"/>
              </a:spcBef>
              <a:spcAft>
                <a:spcPts val="0"/>
              </a:spcAft>
              <a:defRPr/>
            </a:pPr>
            <a:endParaRPr lang="en-US" altLang="zh-CN" sz="1000" b="1" dirty="0">
              <a:solidFill>
                <a:srgbClr val="FF0000"/>
              </a:solidFill>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花瓶瓶身都采用了金箔，使用了九谷烧独一无二的彩画技法。</a:t>
            </a:r>
            <a:endParaRPr lang="en-US" altLang="zh-CN" sz="1000" dirty="0">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endParaRPr lang="ja-JP" altLang="en-US" sz="1200" dirty="0">
              <a:latin typeface="+mn-lt"/>
              <a:ea typeface="+mn-ea"/>
            </a:endParaRPr>
          </a:p>
        </p:txBody>
      </p:sp>
      <p:pic>
        <p:nvPicPr>
          <p:cNvPr id="2067" name="Picture 9" descr="C:\Users\Kazuya Ishikawa\Desktop\business-32\Black\icon-yenalt.png"/>
          <p:cNvPicPr>
            <a:picLocks noChangeAspect="1" noChangeArrowheads="1"/>
          </p:cNvPicPr>
          <p:nvPr/>
        </p:nvPicPr>
        <p:blipFill>
          <a:blip r:embed="rId7" cstate="print"/>
          <a:srcRect/>
          <a:stretch>
            <a:fillRect/>
          </a:stretch>
        </p:blipFill>
        <p:spPr bwMode="auto">
          <a:xfrm>
            <a:off x="4830763" y="4213225"/>
            <a:ext cx="131762" cy="131763"/>
          </a:xfrm>
          <a:prstGeom prst="rect">
            <a:avLst/>
          </a:prstGeom>
          <a:noFill/>
          <a:ln w="9525">
            <a:noFill/>
            <a:miter lim="800000"/>
            <a:headEnd/>
            <a:tailEnd/>
          </a:ln>
        </p:spPr>
      </p:pic>
      <p:pic>
        <p:nvPicPr>
          <p:cNvPr id="2068" name="Picture 11" descr="B-9セット"/>
          <p:cNvPicPr>
            <a:picLocks noChangeAspect="1" noChangeArrowheads="1"/>
          </p:cNvPicPr>
          <p:nvPr/>
        </p:nvPicPr>
        <p:blipFill>
          <a:blip r:embed="rId9" cstate="print"/>
          <a:srcRect/>
          <a:stretch>
            <a:fillRect/>
          </a:stretch>
        </p:blipFill>
        <p:spPr bwMode="auto">
          <a:xfrm>
            <a:off x="158115" y="6135058"/>
            <a:ext cx="1431925" cy="1701800"/>
          </a:xfrm>
          <a:prstGeom prst="rect">
            <a:avLst/>
          </a:prstGeom>
          <a:noFill/>
          <a:ln w="9525">
            <a:noFill/>
            <a:miter lim="800000"/>
            <a:headEnd/>
            <a:tailEnd/>
          </a:ln>
        </p:spPr>
      </p:pic>
      <p:sp>
        <p:nvSpPr>
          <p:cNvPr id="58" name="テキスト ボックス 57"/>
          <p:cNvSpPr txBox="1"/>
          <p:nvPr/>
        </p:nvSpPr>
        <p:spPr>
          <a:xfrm>
            <a:off x="86678" y="5868358"/>
            <a:ext cx="3286125" cy="323850"/>
          </a:xfrm>
          <a:prstGeom prst="rect">
            <a:avLst/>
          </a:prstGeom>
          <a:noFill/>
        </p:spPr>
        <p:txBody>
          <a:bodyPr>
            <a:spAutoFit/>
          </a:bodyPr>
          <a:lstStyle/>
          <a:p>
            <a:pPr fontAlgn="auto">
              <a:spcBef>
                <a:spcPts val="0"/>
              </a:spcBef>
              <a:spcAft>
                <a:spcPts val="0"/>
              </a:spcAft>
              <a:defRPr/>
            </a:pPr>
            <a:r>
              <a:rPr lang="zh-CN"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狮子吼加环株式会社</a:t>
            </a:r>
            <a:endParaRPr lang="ja-JP" altLang="en-US" sz="1500" b="1" dirty="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endParaRPr>
          </a:p>
        </p:txBody>
      </p:sp>
      <p:sp>
        <p:nvSpPr>
          <p:cNvPr id="61" name="テキスト ボックス 60"/>
          <p:cNvSpPr txBox="1"/>
          <p:nvPr/>
        </p:nvSpPr>
        <p:spPr>
          <a:xfrm>
            <a:off x="1594803" y="6168395"/>
            <a:ext cx="1643062" cy="1477963"/>
          </a:xfrm>
          <a:prstGeom prst="rect">
            <a:avLst/>
          </a:prstGeom>
          <a:noFill/>
        </p:spPr>
        <p:txBody>
          <a:bodyPr>
            <a:spAutoFit/>
          </a:bodyPr>
          <a:lstStyle/>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产品的亮点就是参入了和式风格的简单设计。从去年开始通过在上海等地的展会上展示了火盆套装以来，和百货商店，酒店，餐厅有关的贸易公司的采购，家具店等都纷纷前来咨询，销售业绩也是指日可待。</a:t>
            </a:r>
            <a:endParaRPr lang="ja-JP" altLang="en-US" sz="1000" dirty="0">
              <a:effectLst>
                <a:outerShdw blurRad="38100" dist="38100" dir="2700000" algn="tl">
                  <a:srgbClr val="000000">
                    <a:alpha val="43137"/>
                  </a:srgbClr>
                </a:outerShdw>
              </a:effectLst>
              <a:latin typeface="+mn-lt"/>
              <a:ea typeface="+mn-ea"/>
            </a:endParaRPr>
          </a:p>
        </p:txBody>
      </p:sp>
      <p:sp>
        <p:nvSpPr>
          <p:cNvPr id="62" name="テキスト ボックス 61"/>
          <p:cNvSpPr txBox="1"/>
          <p:nvPr/>
        </p:nvSpPr>
        <p:spPr>
          <a:xfrm>
            <a:off x="94615" y="7798758"/>
            <a:ext cx="3063875" cy="985837"/>
          </a:xfrm>
          <a:prstGeom prst="rect">
            <a:avLst/>
          </a:prstGeom>
          <a:noFill/>
        </p:spPr>
        <p:txBody>
          <a:bodyPr>
            <a:spAutoFit/>
          </a:bodyPr>
          <a:lstStyle/>
          <a:p>
            <a:pPr fontAlgn="auto">
              <a:spcBef>
                <a:spcPts val="0"/>
              </a:spcBef>
              <a:spcAft>
                <a:spcPts val="0"/>
              </a:spcAft>
              <a:defRPr/>
            </a:pP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火盆组合</a:t>
            </a:r>
            <a:r>
              <a:rPr lang="zh-CN" altLang="en-US" sz="1200" b="1" dirty="0">
                <a:solidFill>
                  <a:srgbClr val="FF0000"/>
                </a:solidFill>
                <a:effectLst>
                  <a:outerShdw blurRad="38100" dist="38100" dir="2700000" algn="tl">
                    <a:srgbClr val="000000">
                      <a:alpha val="43137"/>
                    </a:srgbClr>
                  </a:outerShdw>
                </a:effectLst>
                <a:latin typeface="+mn-lt"/>
                <a:ea typeface="+mn-ea"/>
              </a:rPr>
              <a:t>        </a:t>
            </a:r>
            <a:r>
              <a:rPr lang="ja-JP" altLang="en-US" sz="1000" dirty="0">
                <a:effectLst>
                  <a:outerShdw blurRad="38100" dist="38100" dir="2700000" algn="tl">
                    <a:srgbClr val="000000">
                      <a:alpha val="43137"/>
                    </a:srgbClr>
                  </a:outerShdw>
                </a:effectLst>
                <a:latin typeface="SimHei" pitchFamily="49" charset="-122"/>
                <a:ea typeface="SimHei" pitchFamily="49" charset="-122"/>
              </a:rPr>
              <a:t>一套</a:t>
            </a:r>
            <a:r>
              <a:rPr lang="en-US" sz="1000" dirty="0">
                <a:effectLst>
                  <a:outerShdw blurRad="38100" dist="38100" dir="2700000" algn="tl">
                    <a:srgbClr val="000000">
                      <a:alpha val="43137"/>
                    </a:srgbClr>
                  </a:outerShdw>
                </a:effectLst>
                <a:latin typeface="SimHei" pitchFamily="49" charset="-122"/>
                <a:ea typeface="SimHei" pitchFamily="49" charset="-122"/>
              </a:rPr>
              <a:t>2000</a:t>
            </a:r>
            <a:r>
              <a:rPr lang="ja-JP" altLang="en-US" sz="1000" dirty="0">
                <a:effectLst>
                  <a:outerShdw blurRad="38100" dist="38100" dir="2700000" algn="tl">
                    <a:srgbClr val="000000">
                      <a:alpha val="43137"/>
                    </a:srgbClr>
                  </a:outerShdw>
                </a:effectLst>
                <a:latin typeface="SimHei" pitchFamily="49" charset="-122"/>
                <a:ea typeface="SimHei" pitchFamily="49" charset="-122"/>
              </a:rPr>
              <a:t>元～</a:t>
            </a:r>
            <a:r>
              <a:rPr lang="en-US" sz="1000" dirty="0">
                <a:effectLst>
                  <a:outerShdw blurRad="38100" dist="38100" dir="2700000" algn="tl">
                    <a:srgbClr val="000000">
                      <a:alpha val="43137"/>
                    </a:srgbClr>
                  </a:outerShdw>
                </a:effectLst>
                <a:latin typeface="SimHei" pitchFamily="49" charset="-122"/>
                <a:ea typeface="SimHei" pitchFamily="49" charset="-122"/>
              </a:rPr>
              <a:t>5000</a:t>
            </a:r>
            <a:r>
              <a:rPr lang="ja-JP" altLang="en-US" sz="1000" dirty="0">
                <a:effectLst>
                  <a:outerShdw blurRad="38100" dist="38100" dir="2700000" algn="tl">
                    <a:srgbClr val="000000">
                      <a:alpha val="43137"/>
                    </a:srgbClr>
                  </a:outerShdw>
                </a:effectLst>
                <a:latin typeface="SimHei" pitchFamily="49" charset="-122"/>
                <a:ea typeface="SimHei" pitchFamily="49" charset="-122"/>
              </a:rPr>
              <a:t>元</a:t>
            </a:r>
            <a:endParaRPr lang="en-US" altLang="ja-JP" sz="1000" dirty="0">
              <a:effectLst>
                <a:outerShdw blurRad="38100" dist="38100" dir="2700000" algn="tl">
                  <a:srgbClr val="000000">
                    <a:alpha val="43137"/>
                  </a:srgbClr>
                </a:outerShdw>
              </a:effectLst>
              <a:latin typeface="SimHei" pitchFamily="49" charset="-122"/>
              <a:ea typeface="SimHei" pitchFamily="49" charset="-122"/>
            </a:endParaRPr>
          </a:p>
          <a:p>
            <a:pPr fontAlgn="auto">
              <a:lnSpc>
                <a:spcPts val="300"/>
              </a:lnSpc>
              <a:spcBef>
                <a:spcPts val="0"/>
              </a:spcBef>
              <a:spcAft>
                <a:spcPts val="0"/>
              </a:spcAft>
              <a:defRPr/>
            </a:pPr>
            <a:endParaRPr lang="en-US" altLang="zh-CN" sz="1000" b="1" dirty="0">
              <a:solidFill>
                <a:srgbClr val="FF0000"/>
              </a:solidFill>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是一款由本公司创始人根据五德运用了和式图案所制作的</a:t>
            </a:r>
            <a:r>
              <a:rPr lang="en-US" altLang="zh-CN" sz="1000" dirty="0">
                <a:effectLst>
                  <a:outerShdw blurRad="38100" dist="38100" dir="2700000" algn="tl">
                    <a:srgbClr val="000000">
                      <a:alpha val="43137"/>
                    </a:srgbClr>
                  </a:outerShdw>
                </a:effectLst>
                <a:latin typeface="+mn-lt"/>
                <a:ea typeface="+mn-ea"/>
              </a:rPr>
              <a:t>【</a:t>
            </a:r>
            <a:r>
              <a:rPr lang="zh-CN" altLang="en-US" sz="1000" dirty="0">
                <a:effectLst>
                  <a:outerShdw blurRad="38100" dist="38100" dir="2700000" algn="tl">
                    <a:srgbClr val="000000">
                      <a:alpha val="43137"/>
                    </a:srgbClr>
                  </a:outerShdw>
                </a:effectLst>
                <a:latin typeface="+mn-lt"/>
                <a:ea typeface="+mn-ea"/>
              </a:rPr>
              <a:t>三德</a:t>
            </a:r>
            <a:r>
              <a:rPr lang="en-US" altLang="zh-CN" sz="1000" dirty="0">
                <a:effectLst>
                  <a:outerShdw blurRad="38100" dist="38100" dir="2700000" algn="tl">
                    <a:srgbClr val="000000">
                      <a:alpha val="43137"/>
                    </a:srgbClr>
                  </a:outerShdw>
                </a:effectLst>
                <a:latin typeface="+mn-lt"/>
                <a:ea typeface="+mn-ea"/>
              </a:rPr>
              <a:t>】</a:t>
            </a:r>
            <a:r>
              <a:rPr lang="zh-CN" altLang="en-US" sz="1000" dirty="0">
                <a:effectLst>
                  <a:outerShdw blurRad="38100" dist="38100" dir="2700000" algn="tl">
                    <a:srgbClr val="000000">
                      <a:alpha val="43137"/>
                    </a:srgbClr>
                  </a:outerShdw>
                </a:effectLst>
                <a:latin typeface="+mn-lt"/>
                <a:ea typeface="+mn-ea"/>
              </a:rPr>
              <a:t>，把金泽的古董火盆，榻榻米和南部铁器的铁瓶，灰铲组合起来的商品。</a:t>
            </a:r>
          </a:p>
          <a:p>
            <a:pPr fontAlgn="auto">
              <a:spcBef>
                <a:spcPts val="0"/>
              </a:spcBef>
              <a:spcAft>
                <a:spcPts val="0"/>
              </a:spcAft>
              <a:defRPr/>
            </a:pPr>
            <a:endParaRPr lang="ja-JP" altLang="en-US" sz="1200" dirty="0">
              <a:latin typeface="+mn-lt"/>
              <a:ea typeface="+mn-ea"/>
            </a:endParaRPr>
          </a:p>
        </p:txBody>
      </p:sp>
      <p:pic>
        <p:nvPicPr>
          <p:cNvPr id="2072" name="Picture 9" descr="C:\Users\Kazuya Ishikawa\Desktop\business-32\Black\icon-yenalt.png"/>
          <p:cNvPicPr>
            <a:picLocks noChangeAspect="1" noChangeArrowheads="1"/>
          </p:cNvPicPr>
          <p:nvPr/>
        </p:nvPicPr>
        <p:blipFill>
          <a:blip r:embed="rId7" cstate="print"/>
          <a:srcRect/>
          <a:stretch>
            <a:fillRect/>
          </a:stretch>
        </p:blipFill>
        <p:spPr bwMode="auto">
          <a:xfrm>
            <a:off x="902653" y="7867020"/>
            <a:ext cx="131762" cy="131763"/>
          </a:xfrm>
          <a:prstGeom prst="rect">
            <a:avLst/>
          </a:prstGeom>
          <a:noFill/>
          <a:ln w="9525">
            <a:noFill/>
            <a:miter lim="800000"/>
            <a:headEnd/>
            <a:tailEnd/>
          </a:ln>
        </p:spPr>
      </p:pic>
      <p:sp>
        <p:nvSpPr>
          <p:cNvPr id="65" name="テキスト ボックス 64"/>
          <p:cNvSpPr txBox="1"/>
          <p:nvPr/>
        </p:nvSpPr>
        <p:spPr>
          <a:xfrm>
            <a:off x="3371850" y="4795838"/>
            <a:ext cx="3286125" cy="323165"/>
          </a:xfrm>
          <a:prstGeom prst="rect">
            <a:avLst/>
          </a:prstGeom>
          <a:noFill/>
        </p:spPr>
        <p:txBody>
          <a:bodyPr>
            <a:spAutoFit/>
          </a:bodyPr>
          <a:lstStyle/>
          <a:p>
            <a:pPr fontAlgn="auto">
              <a:spcBef>
                <a:spcPts val="0"/>
              </a:spcBef>
              <a:spcAft>
                <a:spcPts val="0"/>
              </a:spcAft>
              <a:defRPr/>
            </a:pPr>
            <a:r>
              <a:rPr lang="zh-CN" altLang="en-US" sz="1500" b="1" dirty="0" smtClean="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正</a:t>
            </a:r>
            <a:r>
              <a:rPr lang="en-US" altLang="zh-CN" sz="1500" b="1" dirty="0" smtClean="0">
                <a:solidFill>
                  <a:schemeClr val="accent6">
                    <a:lumMod val="75000"/>
                  </a:schemeClr>
                </a:solidFill>
                <a:effectLst>
                  <a:outerShdw blurRad="38100" dist="38100" dir="2700000" algn="tl">
                    <a:srgbClr val="000000">
                      <a:alpha val="43137"/>
                    </a:srgbClr>
                  </a:outerShdw>
                </a:effectLst>
                <a:latin typeface="SimHei" pitchFamily="49" charset="-122"/>
                <a:ea typeface="SimHei" pitchFamily="49" charset="-122"/>
              </a:rPr>
              <a:t>+ Right Plus</a:t>
            </a:r>
            <a:endParaRPr lang="ja-JP" altLang="en-US" sz="1500" b="1" dirty="0">
              <a:solidFill>
                <a:schemeClr val="accent6">
                  <a:lumMod val="75000"/>
                </a:schemeClr>
              </a:solidFill>
              <a:effectLst>
                <a:outerShdw blurRad="38100" dist="38100" dir="2700000" algn="tl">
                  <a:srgbClr val="000000">
                    <a:alpha val="43137"/>
                  </a:srgbClr>
                </a:outerShdw>
              </a:effectLst>
              <a:latin typeface="+mn-ea"/>
              <a:ea typeface="+mn-ea"/>
            </a:endParaRPr>
          </a:p>
        </p:txBody>
      </p:sp>
      <p:sp>
        <p:nvSpPr>
          <p:cNvPr id="69" name="テキスト ボックス 68"/>
          <p:cNvSpPr txBox="1"/>
          <p:nvPr/>
        </p:nvSpPr>
        <p:spPr>
          <a:xfrm>
            <a:off x="4865688" y="5046674"/>
            <a:ext cx="1928812" cy="1477962"/>
          </a:xfrm>
          <a:prstGeom prst="rect">
            <a:avLst/>
          </a:prstGeom>
          <a:noFill/>
        </p:spPr>
        <p:txBody>
          <a:bodyPr>
            <a:spAutoFit/>
          </a:bodyPr>
          <a:lstStyle/>
          <a:p>
            <a:pPr fontAlgn="auto">
              <a:spcBef>
                <a:spcPts val="0"/>
              </a:spcBef>
              <a:spcAft>
                <a:spcPts val="0"/>
              </a:spcAft>
              <a:defRPr/>
            </a:pPr>
            <a:r>
              <a:rPr lang="zh-CN" altLang="en-US" sz="1000" dirty="0" smtClean="0">
                <a:effectLst>
                  <a:outerShdw blurRad="38100" dist="38100" dir="2700000" algn="tl">
                    <a:srgbClr val="000000">
                      <a:alpha val="43137"/>
                    </a:srgbClr>
                  </a:outerShdw>
                </a:effectLst>
                <a:latin typeface="+mn-lt"/>
                <a:ea typeface="+mn-ea"/>
              </a:rPr>
              <a:t>高盛莳</a:t>
            </a:r>
            <a:r>
              <a:rPr lang="zh-CN" altLang="en-US" sz="1000" dirty="0">
                <a:effectLst>
                  <a:outerShdw blurRad="38100" dist="38100" dir="2700000" algn="tl">
                    <a:srgbClr val="000000">
                      <a:alpha val="43137"/>
                    </a:srgbClr>
                  </a:outerShdw>
                </a:effectLst>
                <a:latin typeface="+mn-lt"/>
                <a:ea typeface="+mn-ea"/>
              </a:rPr>
              <a:t>绘</a:t>
            </a:r>
            <a:r>
              <a:rPr lang="en-US" sz="1000" dirty="0" smtClean="0">
                <a:effectLst>
                  <a:outerShdw blurRad="38100" dist="38100" dir="2700000" algn="tl">
                    <a:srgbClr val="000000">
                      <a:alpha val="43137"/>
                    </a:srgbClr>
                  </a:outerShdw>
                </a:effectLst>
                <a:latin typeface="+mn-lt"/>
                <a:ea typeface="+mn-ea"/>
              </a:rPr>
              <a:t>iPhone</a:t>
            </a:r>
            <a:r>
              <a:rPr lang="zh-CN" altLang="en-US" sz="1000" dirty="0" smtClean="0">
                <a:effectLst>
                  <a:outerShdw blurRad="38100" dist="38100" dir="2700000" algn="tl">
                    <a:srgbClr val="000000">
                      <a:alpha val="43137"/>
                    </a:srgbClr>
                  </a:outerShdw>
                </a:effectLst>
                <a:latin typeface="+mn-lt"/>
                <a:ea typeface="+mn-ea"/>
              </a:rPr>
              <a:t>手机壳系</a:t>
            </a:r>
            <a:r>
              <a:rPr lang="zh-CN" altLang="en-US" sz="1000" dirty="0">
                <a:effectLst>
                  <a:outerShdw blurRad="38100" dist="38100" dir="2700000" algn="tl">
                    <a:srgbClr val="000000">
                      <a:alpha val="43137"/>
                    </a:srgbClr>
                  </a:outerShdw>
                </a:effectLst>
                <a:latin typeface="+mn-lt"/>
                <a:ea typeface="+mn-ea"/>
              </a:rPr>
              <a:t>列使用了日</a:t>
            </a:r>
            <a:r>
              <a:rPr lang="zh-CN" altLang="en-US" sz="1000" dirty="0" smtClean="0">
                <a:effectLst>
                  <a:outerShdw blurRad="38100" dist="38100" dir="2700000" algn="tl">
                    <a:srgbClr val="000000">
                      <a:alpha val="43137"/>
                    </a:srgbClr>
                  </a:outerShdw>
                </a:effectLst>
                <a:latin typeface="+mn-lt"/>
                <a:ea typeface="+mn-ea"/>
              </a:rPr>
              <a:t>本代</a:t>
            </a:r>
            <a:r>
              <a:rPr lang="zh-CN" altLang="en-US" sz="1000" dirty="0">
                <a:effectLst>
                  <a:outerShdw blurRad="38100" dist="38100" dir="2700000" algn="tl">
                    <a:srgbClr val="000000">
                      <a:alpha val="43137"/>
                    </a:srgbClr>
                  </a:outerShdw>
                </a:effectLst>
                <a:latin typeface="+mn-lt"/>
                <a:ea typeface="+mn-ea"/>
              </a:rPr>
              <a:t>表性的漆艺，把传统工艺和</a:t>
            </a:r>
            <a:r>
              <a:rPr lang="en-US" sz="1000" dirty="0">
                <a:effectLst>
                  <a:outerShdw blurRad="38100" dist="38100" dir="2700000" algn="tl">
                    <a:srgbClr val="000000">
                      <a:alpha val="43137"/>
                    </a:srgbClr>
                  </a:outerShdw>
                </a:effectLst>
                <a:latin typeface="+mn-lt"/>
                <a:ea typeface="+mn-ea"/>
              </a:rPr>
              <a:t>IT</a:t>
            </a:r>
            <a:r>
              <a:rPr lang="zh-CN" altLang="en-US" sz="1000" dirty="0">
                <a:effectLst>
                  <a:outerShdw blurRad="38100" dist="38100" dir="2700000" algn="tl">
                    <a:srgbClr val="000000">
                      <a:alpha val="43137"/>
                    </a:srgbClr>
                  </a:outerShdw>
                </a:effectLst>
                <a:latin typeface="+mn-lt"/>
                <a:ea typeface="+mn-ea"/>
              </a:rPr>
              <a:t>技术完美结合，在观光厅举办的</a:t>
            </a:r>
            <a:r>
              <a:rPr lang="en-US" altLang="zh-CN" sz="1000" dirty="0">
                <a:effectLst>
                  <a:outerShdw blurRad="38100" dist="38100" dir="2700000" algn="tl">
                    <a:srgbClr val="000000">
                      <a:alpha val="43137"/>
                    </a:srgbClr>
                  </a:outerShdw>
                </a:effectLst>
                <a:latin typeface="+mn-lt"/>
                <a:ea typeface="+mn-ea"/>
              </a:rPr>
              <a:t>【</a:t>
            </a:r>
            <a:r>
              <a:rPr lang="en-US" sz="1000" dirty="0">
                <a:effectLst>
                  <a:outerShdw blurRad="38100" dist="38100" dir="2700000" algn="tl">
                    <a:srgbClr val="000000">
                      <a:alpha val="43137"/>
                    </a:srgbClr>
                  </a:outerShdw>
                </a:effectLst>
                <a:latin typeface="+mn-lt"/>
                <a:ea typeface="+mn-ea"/>
              </a:rPr>
              <a:t>2013</a:t>
            </a:r>
            <a:r>
              <a:rPr lang="zh-CN" altLang="en-US" sz="1000" dirty="0">
                <a:effectLst>
                  <a:outerShdw blurRad="38100" dist="38100" dir="2700000" algn="tl">
                    <a:srgbClr val="000000">
                      <a:alpha val="43137"/>
                    </a:srgbClr>
                  </a:outerShdw>
                </a:effectLst>
                <a:latin typeface="+mn-lt"/>
                <a:ea typeface="+mn-ea"/>
              </a:rPr>
              <a:t>魅力日</a:t>
            </a:r>
            <a:r>
              <a:rPr lang="zh-CN" altLang="en-US" sz="1000" dirty="0" smtClean="0">
                <a:effectLst>
                  <a:outerShdw blurRad="38100" dist="38100" dir="2700000" algn="tl">
                    <a:srgbClr val="000000">
                      <a:alpha val="43137"/>
                    </a:srgbClr>
                  </a:outerShdw>
                </a:effectLst>
                <a:latin typeface="+mn-lt"/>
                <a:ea typeface="+mn-ea"/>
              </a:rPr>
              <a:t>本特色礼品比</a:t>
            </a:r>
            <a:r>
              <a:rPr lang="zh-CN" altLang="en-US" sz="1000" dirty="0">
                <a:effectLst>
                  <a:outerShdw blurRad="38100" dist="38100" dir="2700000" algn="tl">
                    <a:srgbClr val="000000">
                      <a:alpha val="43137"/>
                    </a:srgbClr>
                  </a:outerShdw>
                </a:effectLst>
                <a:latin typeface="+mn-lt"/>
                <a:ea typeface="+mn-ea"/>
              </a:rPr>
              <a:t>赛</a:t>
            </a:r>
            <a:r>
              <a:rPr lang="en-US" altLang="zh-CN" sz="1000" dirty="0">
                <a:effectLst>
                  <a:outerShdw blurRad="38100" dist="38100" dir="2700000" algn="tl">
                    <a:srgbClr val="000000">
                      <a:alpha val="43137"/>
                    </a:srgbClr>
                  </a:outerShdw>
                </a:effectLst>
                <a:latin typeface="+mn-lt"/>
                <a:ea typeface="+mn-ea"/>
              </a:rPr>
              <a:t>】</a:t>
            </a:r>
            <a:r>
              <a:rPr lang="zh-CN" altLang="en-US" sz="1000" dirty="0">
                <a:effectLst>
                  <a:outerShdw blurRad="38100" dist="38100" dir="2700000" algn="tl">
                    <a:srgbClr val="000000">
                      <a:alpha val="43137"/>
                    </a:srgbClr>
                  </a:outerShdw>
                </a:effectLst>
                <a:latin typeface="+mn-lt"/>
                <a:ea typeface="+mn-ea"/>
              </a:rPr>
              <a:t>上荣获</a:t>
            </a:r>
            <a:r>
              <a:rPr lang="en-US" sz="1000" dirty="0">
                <a:effectLst>
                  <a:outerShdw blurRad="38100" dist="38100" dir="2700000" algn="tl">
                    <a:srgbClr val="000000">
                      <a:alpha val="43137"/>
                    </a:srgbClr>
                  </a:outerShdw>
                </a:effectLst>
                <a:latin typeface="+mn-lt"/>
                <a:ea typeface="+mn-ea"/>
              </a:rPr>
              <a:t>COOL JAPAN</a:t>
            </a:r>
            <a:r>
              <a:rPr lang="zh-CN" altLang="en-US" sz="1000" dirty="0">
                <a:effectLst>
                  <a:outerShdw blurRad="38100" dist="38100" dir="2700000" algn="tl">
                    <a:srgbClr val="000000">
                      <a:alpha val="43137"/>
                    </a:srgbClr>
                  </a:outerShdw>
                </a:effectLst>
                <a:latin typeface="+mn-lt"/>
                <a:ea typeface="+mn-ea"/>
              </a:rPr>
              <a:t>部门铜奖以及各国</a:t>
            </a:r>
            <a:r>
              <a:rPr lang="en-US" altLang="zh-CN" sz="1000" dirty="0" smtClean="0">
                <a:effectLst>
                  <a:outerShdw blurRad="38100" dist="38100" dir="2700000" algn="tl">
                    <a:srgbClr val="000000">
                      <a:alpha val="43137"/>
                    </a:srgbClr>
                  </a:outerShdw>
                </a:effectLst>
                <a:latin typeface="+mn-lt"/>
                <a:ea typeface="+mn-ea"/>
              </a:rPr>
              <a:t>·</a:t>
            </a:r>
            <a:r>
              <a:rPr lang="zh-CN" altLang="en-US" sz="1000" dirty="0" smtClean="0">
                <a:effectLst>
                  <a:outerShdw blurRad="38100" dist="38100" dir="2700000" algn="tl">
                    <a:srgbClr val="000000">
                      <a:alpha val="43137"/>
                    </a:srgbClr>
                  </a:outerShdw>
                </a:effectLst>
                <a:latin typeface="+mn-lt"/>
                <a:ea typeface="+mn-ea"/>
              </a:rPr>
              <a:t>美</a:t>
            </a:r>
            <a:r>
              <a:rPr lang="zh-CN" altLang="en-US" sz="1000" dirty="0">
                <a:effectLst>
                  <a:outerShdw blurRad="38100" dist="38100" dir="2700000" algn="tl">
                    <a:srgbClr val="000000">
                      <a:alpha val="43137"/>
                    </a:srgbClr>
                  </a:outerShdw>
                </a:effectLst>
                <a:latin typeface="+mn-lt"/>
                <a:ea typeface="+mn-ea"/>
              </a:rPr>
              <a:t>国地区优胜奖等</a:t>
            </a:r>
            <a:r>
              <a:rPr lang="en-US" sz="1000" dirty="0">
                <a:effectLst>
                  <a:outerShdw blurRad="38100" dist="38100" dir="2700000" algn="tl">
                    <a:srgbClr val="000000">
                      <a:alpha val="43137"/>
                    </a:srgbClr>
                  </a:outerShdw>
                </a:effectLst>
                <a:latin typeface="+mn-lt"/>
                <a:ea typeface="+mn-ea"/>
              </a:rPr>
              <a:t>2</a:t>
            </a:r>
            <a:r>
              <a:rPr lang="zh-CN" altLang="en-US" sz="1000" dirty="0">
                <a:effectLst>
                  <a:outerShdw blurRad="38100" dist="38100" dir="2700000" algn="tl">
                    <a:srgbClr val="000000">
                      <a:alpha val="43137"/>
                    </a:srgbClr>
                  </a:outerShdw>
                </a:effectLst>
                <a:latin typeface="+mn-lt"/>
                <a:ea typeface="+mn-ea"/>
              </a:rPr>
              <a:t>项提名。同时，在石川县被认定为最高荣誉的高级石川品牌。</a:t>
            </a:r>
            <a:endParaRPr lang="ja-JP" altLang="en-US" sz="1000" dirty="0">
              <a:effectLst>
                <a:outerShdw blurRad="38100" dist="38100" dir="2700000" algn="tl">
                  <a:srgbClr val="000000">
                    <a:alpha val="43137"/>
                  </a:srgbClr>
                </a:outerShdw>
              </a:effectLst>
              <a:latin typeface="+mn-lt"/>
              <a:ea typeface="+mn-ea"/>
            </a:endParaRPr>
          </a:p>
        </p:txBody>
      </p:sp>
      <p:sp>
        <p:nvSpPr>
          <p:cNvPr id="70" name="テキスト ボックス 69"/>
          <p:cNvSpPr txBox="1"/>
          <p:nvPr/>
        </p:nvSpPr>
        <p:spPr>
          <a:xfrm>
            <a:off x="3429000" y="6453198"/>
            <a:ext cx="3294063" cy="623248"/>
          </a:xfrm>
          <a:prstGeom prst="rect">
            <a:avLst/>
          </a:prstGeom>
          <a:noFill/>
        </p:spPr>
        <p:txBody>
          <a:bodyPr>
            <a:spAutoFit/>
          </a:bodyPr>
          <a:lstStyle/>
          <a:p>
            <a:pPr fontAlgn="auto">
              <a:spcBef>
                <a:spcPts val="0"/>
              </a:spcBef>
              <a:spcAft>
                <a:spcPts val="0"/>
              </a:spcAft>
              <a:defRPr/>
            </a:pPr>
            <a:r>
              <a:rPr lang="zh-CN" altLang="en-US" sz="1200" b="1" dirty="0" smtClean="0">
                <a:solidFill>
                  <a:srgbClr val="FF0000"/>
                </a:solidFill>
                <a:effectLst>
                  <a:outerShdw blurRad="38100" dist="38100" dir="2700000" algn="tl">
                    <a:srgbClr val="000000">
                      <a:alpha val="43137"/>
                    </a:srgbClr>
                  </a:outerShdw>
                </a:effectLst>
                <a:latin typeface="SimHei" pitchFamily="49" charset="-122"/>
                <a:ea typeface="SimHei" pitchFamily="49" charset="-122"/>
              </a:rPr>
              <a:t>高盛莳</a:t>
            </a: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绘</a:t>
            </a:r>
            <a:r>
              <a:rPr lang="en-US" sz="1200" b="1" dirty="0" smtClean="0">
                <a:solidFill>
                  <a:srgbClr val="FF0000"/>
                </a:solidFill>
                <a:effectLst>
                  <a:outerShdw blurRad="38100" dist="38100" dir="2700000" algn="tl">
                    <a:srgbClr val="000000">
                      <a:alpha val="43137"/>
                    </a:srgbClr>
                  </a:outerShdw>
                </a:effectLst>
                <a:latin typeface="SimHei" pitchFamily="49" charset="-122"/>
                <a:ea typeface="SimHei" pitchFamily="49" charset="-122"/>
              </a:rPr>
              <a:t>iPhone</a:t>
            </a:r>
            <a:r>
              <a:rPr lang="zh-CN" altLang="en-US" sz="1200" b="1" dirty="0" smtClean="0">
                <a:solidFill>
                  <a:srgbClr val="FF0000"/>
                </a:solidFill>
                <a:effectLst>
                  <a:outerShdw blurRad="38100" dist="38100" dir="2700000" algn="tl">
                    <a:srgbClr val="000000">
                      <a:alpha val="43137"/>
                    </a:srgbClr>
                  </a:outerShdw>
                </a:effectLst>
                <a:latin typeface="SimHei" pitchFamily="49" charset="-122"/>
                <a:ea typeface="SimHei" pitchFamily="49" charset="-122"/>
              </a:rPr>
              <a:t>手机壳     </a:t>
            </a:r>
            <a:r>
              <a:rPr lang="en-US" altLang="zh-CN" sz="1000" dirty="0" smtClean="0">
                <a:effectLst>
                  <a:outerShdw blurRad="38100" dist="38100" dir="2700000" algn="tl">
                    <a:srgbClr val="000000">
                      <a:alpha val="43137"/>
                    </a:srgbClr>
                  </a:outerShdw>
                </a:effectLst>
                <a:latin typeface="SimHei" pitchFamily="49" charset="-122"/>
                <a:ea typeface="SimHei" pitchFamily="49" charset="-122"/>
              </a:rPr>
              <a:t>3</a:t>
            </a:r>
            <a:r>
              <a:rPr lang="en-US" sz="1000" dirty="0" smtClean="0">
                <a:effectLst>
                  <a:outerShdw blurRad="38100" dist="38100" dir="2700000" algn="tl">
                    <a:srgbClr val="000000">
                      <a:alpha val="43137"/>
                    </a:srgbClr>
                  </a:outerShdw>
                </a:effectLst>
                <a:latin typeface="SimHei" pitchFamily="49" charset="-122"/>
                <a:ea typeface="SimHei" pitchFamily="49" charset="-122"/>
              </a:rPr>
              <a:t>18-698</a:t>
            </a:r>
            <a:r>
              <a:rPr lang="ja-JP" altLang="en-US" sz="1000" dirty="0" smtClean="0">
                <a:effectLst>
                  <a:outerShdw blurRad="38100" dist="38100" dir="2700000" algn="tl">
                    <a:srgbClr val="000000">
                      <a:alpha val="43137"/>
                    </a:srgbClr>
                  </a:outerShdw>
                </a:effectLst>
                <a:latin typeface="SimHei" pitchFamily="49" charset="-122"/>
                <a:ea typeface="SimHei" pitchFamily="49" charset="-122"/>
              </a:rPr>
              <a:t>元</a:t>
            </a:r>
            <a:endParaRPr lang="en-US" altLang="ja-JP" sz="1000" dirty="0">
              <a:effectLst>
                <a:outerShdw blurRad="38100" dist="38100" dir="2700000" algn="tl">
                  <a:srgbClr val="000000">
                    <a:alpha val="43137"/>
                  </a:srgbClr>
                </a:outerShdw>
              </a:effectLst>
              <a:latin typeface="SimHei" pitchFamily="49" charset="-122"/>
              <a:ea typeface="SimHei" pitchFamily="49" charset="-122"/>
            </a:endParaRPr>
          </a:p>
          <a:p>
            <a:pPr fontAlgn="auto">
              <a:lnSpc>
                <a:spcPts val="300"/>
              </a:lnSpc>
              <a:spcBef>
                <a:spcPts val="0"/>
              </a:spcBef>
              <a:spcAft>
                <a:spcPts val="0"/>
              </a:spcAft>
              <a:defRPr/>
            </a:pPr>
            <a:endParaRPr lang="en-US" altLang="zh-CN" sz="1000" b="1" dirty="0">
              <a:solidFill>
                <a:srgbClr val="FF0000"/>
              </a:solidFill>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在聚碳酸酯的材料上运用</a:t>
            </a:r>
            <a:r>
              <a:rPr lang="zh-CN" altLang="en-US" sz="1000" dirty="0" smtClean="0">
                <a:effectLst>
                  <a:outerShdw blurRad="38100" dist="38100" dir="2700000" algn="tl">
                    <a:srgbClr val="000000">
                      <a:alpha val="43137"/>
                    </a:srgbClr>
                  </a:outerShdw>
                </a:effectLst>
                <a:latin typeface="+mn-lt"/>
                <a:ea typeface="+mn-ea"/>
              </a:rPr>
              <a:t>了高盛莳</a:t>
            </a:r>
            <a:r>
              <a:rPr lang="zh-CN" altLang="en-US" sz="1000" dirty="0">
                <a:effectLst>
                  <a:outerShdw blurRad="38100" dist="38100" dir="2700000" algn="tl">
                    <a:srgbClr val="000000">
                      <a:alpha val="43137"/>
                    </a:srgbClr>
                  </a:outerShdw>
                </a:effectLst>
                <a:latin typeface="+mn-lt"/>
                <a:ea typeface="+mn-ea"/>
              </a:rPr>
              <a:t>绘技术，立体感强</a:t>
            </a:r>
            <a:r>
              <a:rPr lang="zh-CN" altLang="en-US" sz="1000" dirty="0" smtClean="0">
                <a:effectLst>
                  <a:outerShdw blurRad="38100" dist="38100" dir="2700000" algn="tl">
                    <a:srgbClr val="000000">
                      <a:alpha val="43137"/>
                    </a:srgbClr>
                  </a:outerShdw>
                </a:effectLst>
                <a:latin typeface="+mn-lt"/>
                <a:ea typeface="+mn-ea"/>
              </a:rPr>
              <a:t>且精致细腻。</a:t>
            </a:r>
            <a:endParaRPr lang="ja-JP" altLang="en-US" sz="1000" dirty="0">
              <a:effectLst>
                <a:outerShdw blurRad="38100" dist="38100" dir="2700000" algn="tl">
                  <a:srgbClr val="000000">
                    <a:alpha val="43137"/>
                  </a:srgbClr>
                </a:outerShdw>
              </a:effectLst>
              <a:latin typeface="+mn-lt"/>
              <a:ea typeface="+mn-ea"/>
            </a:endParaRPr>
          </a:p>
        </p:txBody>
      </p:sp>
      <p:pic>
        <p:nvPicPr>
          <p:cNvPr id="2078" name="Picture 9" descr="C:\Users\Kazuya Ishikawa\Desktop\business-32\Black\icon-yenalt.png"/>
          <p:cNvPicPr>
            <a:picLocks noChangeAspect="1" noChangeArrowheads="1"/>
          </p:cNvPicPr>
          <p:nvPr/>
        </p:nvPicPr>
        <p:blipFill>
          <a:blip r:embed="rId7" cstate="print"/>
          <a:srcRect/>
          <a:stretch>
            <a:fillRect/>
          </a:stretch>
        </p:blipFill>
        <p:spPr bwMode="auto">
          <a:xfrm>
            <a:off x="5214950" y="6596074"/>
            <a:ext cx="131762" cy="131763"/>
          </a:xfrm>
          <a:prstGeom prst="rect">
            <a:avLst/>
          </a:prstGeom>
          <a:noFill/>
          <a:ln w="9525">
            <a:noFill/>
            <a:miter lim="800000"/>
            <a:headEnd/>
            <a:tailEnd/>
          </a:ln>
        </p:spPr>
      </p:pic>
      <p:sp>
        <p:nvSpPr>
          <p:cNvPr id="78" name="テキスト ボックス 77"/>
          <p:cNvSpPr txBox="1"/>
          <p:nvPr/>
        </p:nvSpPr>
        <p:spPr>
          <a:xfrm>
            <a:off x="3365205" y="7103458"/>
            <a:ext cx="3286125" cy="323850"/>
          </a:xfrm>
          <a:prstGeom prst="rect">
            <a:avLst/>
          </a:prstGeom>
          <a:noFill/>
        </p:spPr>
        <p:txBody>
          <a:bodyPr>
            <a:spAutoFit/>
          </a:bodyPr>
          <a:lstStyle/>
          <a:p>
            <a:pPr fontAlgn="auto">
              <a:spcBef>
                <a:spcPts val="0"/>
              </a:spcBef>
              <a:spcAft>
                <a:spcPts val="0"/>
              </a:spcAft>
              <a:defRPr/>
            </a:pPr>
            <a:r>
              <a:rPr lang="en-US" altLang="ja-JP" sz="1500" b="1" dirty="0" err="1">
                <a:solidFill>
                  <a:schemeClr val="accent6">
                    <a:lumMod val="75000"/>
                  </a:schemeClr>
                </a:solidFill>
                <a:effectLst>
                  <a:outerShdw blurRad="38100" dist="38100" dir="2700000" algn="tl">
                    <a:srgbClr val="000000">
                      <a:alpha val="43137"/>
                    </a:srgbClr>
                  </a:outerShdw>
                </a:effectLst>
                <a:latin typeface="+mn-ea"/>
                <a:ea typeface="+mn-ea"/>
              </a:rPr>
              <a:t>iseya</a:t>
            </a:r>
            <a:endParaRPr lang="ja-JP" altLang="en-US" sz="1500" b="1" dirty="0">
              <a:solidFill>
                <a:schemeClr val="accent6">
                  <a:lumMod val="75000"/>
                </a:schemeClr>
              </a:solidFill>
              <a:effectLst>
                <a:outerShdw blurRad="38100" dist="38100" dir="2700000" algn="tl">
                  <a:srgbClr val="000000">
                    <a:alpha val="43137"/>
                  </a:srgbClr>
                </a:outerShdw>
              </a:effectLst>
              <a:latin typeface="+mn-ea"/>
              <a:ea typeface="+mn-ea"/>
            </a:endParaRPr>
          </a:p>
        </p:txBody>
      </p:sp>
      <p:pic>
        <p:nvPicPr>
          <p:cNvPr id="2085" name="Picture 14" descr="s-DSC01756"/>
          <p:cNvPicPr>
            <a:picLocks noChangeAspect="1" noChangeArrowheads="1"/>
          </p:cNvPicPr>
          <p:nvPr/>
        </p:nvPicPr>
        <p:blipFill>
          <a:blip r:embed="rId10" cstate="print"/>
          <a:srcRect/>
          <a:stretch>
            <a:fillRect/>
          </a:stretch>
        </p:blipFill>
        <p:spPr bwMode="auto">
          <a:xfrm>
            <a:off x="3389018" y="7460646"/>
            <a:ext cx="1601787" cy="1195387"/>
          </a:xfrm>
          <a:prstGeom prst="rect">
            <a:avLst/>
          </a:prstGeom>
          <a:noFill/>
          <a:ln w="9525">
            <a:noFill/>
            <a:miter lim="800000"/>
            <a:headEnd/>
            <a:tailEnd/>
          </a:ln>
        </p:spPr>
      </p:pic>
      <p:sp>
        <p:nvSpPr>
          <p:cNvPr id="80" name="テキスト ボックス 79"/>
          <p:cNvSpPr txBox="1"/>
          <p:nvPr/>
        </p:nvSpPr>
        <p:spPr>
          <a:xfrm>
            <a:off x="4951118" y="7451121"/>
            <a:ext cx="1835468" cy="861774"/>
          </a:xfrm>
          <a:prstGeom prst="rect">
            <a:avLst/>
          </a:prstGeom>
          <a:noFill/>
        </p:spPr>
        <p:txBody>
          <a:bodyPr wrap="square">
            <a:spAutoFit/>
          </a:bodyPr>
          <a:lstStyle/>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凭借在上海有</a:t>
            </a:r>
            <a:r>
              <a:rPr lang="en-US" sz="1000" dirty="0">
                <a:effectLst>
                  <a:outerShdw blurRad="38100" dist="38100" dir="2700000" algn="tl">
                    <a:srgbClr val="000000">
                      <a:alpha val="43137"/>
                    </a:srgbClr>
                  </a:outerShdw>
                </a:effectLst>
                <a:latin typeface="+mn-lt"/>
                <a:ea typeface="+mn-ea"/>
              </a:rPr>
              <a:t>7</a:t>
            </a:r>
            <a:r>
              <a:rPr lang="zh-CN" altLang="en-US" sz="1000" dirty="0">
                <a:effectLst>
                  <a:outerShdw blurRad="38100" dist="38100" dir="2700000" algn="tl">
                    <a:srgbClr val="000000">
                      <a:alpha val="43137"/>
                    </a:srgbClr>
                  </a:outerShdw>
                </a:effectLst>
                <a:latin typeface="+mn-lt"/>
                <a:ea typeface="+mn-ea"/>
              </a:rPr>
              <a:t>年多之久的直营店运营的丰富经验，带给大家日式风格的商品（深受中国消费者喜爱的传统工艺类商品）。</a:t>
            </a:r>
            <a:endParaRPr lang="ja-JP" altLang="en-US" sz="1000" dirty="0">
              <a:effectLst>
                <a:outerShdw blurRad="38100" dist="38100" dir="2700000" algn="tl">
                  <a:srgbClr val="000000">
                    <a:alpha val="43137"/>
                  </a:srgbClr>
                </a:outerShdw>
              </a:effectLst>
              <a:latin typeface="+mn-lt"/>
              <a:ea typeface="+mn-ea"/>
            </a:endParaRPr>
          </a:p>
        </p:txBody>
      </p:sp>
      <p:sp>
        <p:nvSpPr>
          <p:cNvPr id="81" name="テキスト ボックス 80"/>
          <p:cNvSpPr txBox="1"/>
          <p:nvPr/>
        </p:nvSpPr>
        <p:spPr>
          <a:xfrm>
            <a:off x="3296943" y="8665558"/>
            <a:ext cx="3294062" cy="622300"/>
          </a:xfrm>
          <a:prstGeom prst="rect">
            <a:avLst/>
          </a:prstGeom>
          <a:noFill/>
        </p:spPr>
        <p:txBody>
          <a:bodyPr>
            <a:spAutoFit/>
          </a:bodyPr>
          <a:lstStyle/>
          <a:p>
            <a:pPr fontAlgn="auto">
              <a:spcBef>
                <a:spcPts val="0"/>
              </a:spcBef>
              <a:spcAft>
                <a:spcPts val="0"/>
              </a:spcAft>
              <a:defRPr/>
            </a:pPr>
            <a:r>
              <a:rPr lang="zh-CN" altLang="en-US" sz="1200" b="1" dirty="0">
                <a:solidFill>
                  <a:srgbClr val="FF0000"/>
                </a:solidFill>
                <a:effectLst>
                  <a:outerShdw blurRad="38100" dist="38100" dir="2700000" algn="tl">
                    <a:srgbClr val="000000">
                      <a:alpha val="43137"/>
                    </a:srgbClr>
                  </a:outerShdw>
                </a:effectLst>
                <a:latin typeface="SimHei" pitchFamily="49" charset="-122"/>
                <a:ea typeface="SimHei" pitchFamily="49" charset="-122"/>
              </a:rPr>
              <a:t>和式蝴蝶结</a:t>
            </a:r>
            <a:r>
              <a:rPr lang="zh-CN" altLang="en-US" sz="1200" dirty="0">
                <a:latin typeface="+mn-lt"/>
                <a:ea typeface="+mn-ea"/>
              </a:rPr>
              <a:t>        </a:t>
            </a:r>
            <a:r>
              <a:rPr lang="en-US" altLang="zh-CN" sz="1000" dirty="0">
                <a:effectLst>
                  <a:outerShdw blurRad="38100" dist="38100" dir="2700000" algn="tl">
                    <a:srgbClr val="000000">
                      <a:alpha val="43137"/>
                    </a:srgbClr>
                  </a:outerShdw>
                </a:effectLst>
                <a:latin typeface="SimHei" pitchFamily="49" charset="-122"/>
                <a:ea typeface="SimHei" pitchFamily="49" charset="-122"/>
              </a:rPr>
              <a:t>24</a:t>
            </a:r>
            <a:r>
              <a:rPr lang="en-US" sz="1000" dirty="0">
                <a:effectLst>
                  <a:outerShdw blurRad="38100" dist="38100" dir="2700000" algn="tl">
                    <a:srgbClr val="000000">
                      <a:alpha val="43137"/>
                    </a:srgbClr>
                  </a:outerShdw>
                </a:effectLst>
                <a:latin typeface="SimHei" pitchFamily="49" charset="-122"/>
                <a:ea typeface="SimHei" pitchFamily="49" charset="-122"/>
              </a:rPr>
              <a:t>0</a:t>
            </a:r>
            <a:r>
              <a:rPr lang="ja-JP" altLang="en-US" sz="1000" dirty="0">
                <a:effectLst>
                  <a:outerShdw blurRad="38100" dist="38100" dir="2700000" algn="tl">
                    <a:srgbClr val="000000">
                      <a:alpha val="43137"/>
                    </a:srgbClr>
                  </a:outerShdw>
                </a:effectLst>
                <a:latin typeface="SimHei" pitchFamily="49" charset="-122"/>
                <a:ea typeface="SimHei" pitchFamily="49" charset="-122"/>
              </a:rPr>
              <a:t>元</a:t>
            </a:r>
            <a:endParaRPr lang="en-US" altLang="ja-JP" sz="1000" dirty="0">
              <a:effectLst>
                <a:outerShdw blurRad="38100" dist="38100" dir="2700000" algn="tl">
                  <a:srgbClr val="000000">
                    <a:alpha val="43137"/>
                  </a:srgbClr>
                </a:outerShdw>
              </a:effectLst>
              <a:latin typeface="SimHei" pitchFamily="49" charset="-122"/>
              <a:ea typeface="SimHei" pitchFamily="49" charset="-122"/>
            </a:endParaRPr>
          </a:p>
          <a:p>
            <a:pPr fontAlgn="auto">
              <a:lnSpc>
                <a:spcPts val="300"/>
              </a:lnSpc>
              <a:spcBef>
                <a:spcPts val="0"/>
              </a:spcBef>
              <a:spcAft>
                <a:spcPts val="0"/>
              </a:spcAft>
              <a:defRPr/>
            </a:pPr>
            <a:endParaRPr lang="en-US" altLang="zh-CN" sz="1000" b="1" dirty="0">
              <a:solidFill>
                <a:srgbClr val="FF0000"/>
              </a:solidFill>
              <a:effectLst>
                <a:outerShdw blurRad="38100" dist="38100" dir="2700000" algn="tl">
                  <a:srgbClr val="000000">
                    <a:alpha val="43137"/>
                  </a:srgbClr>
                </a:outerShdw>
              </a:effectLst>
              <a:latin typeface="SimSun" pitchFamily="2" charset="-122"/>
              <a:ea typeface="SimSun" pitchFamily="2" charset="-122"/>
            </a:endParaRPr>
          </a:p>
          <a:p>
            <a:pPr fontAlgn="auto">
              <a:spcBef>
                <a:spcPts val="0"/>
              </a:spcBef>
              <a:spcAft>
                <a:spcPts val="0"/>
              </a:spcAft>
              <a:defRPr/>
            </a:pPr>
            <a:r>
              <a:rPr lang="zh-CN" altLang="en-US" sz="1000" dirty="0">
                <a:effectLst>
                  <a:outerShdw blurRad="38100" dist="38100" dir="2700000" algn="tl">
                    <a:srgbClr val="000000">
                      <a:alpha val="43137"/>
                    </a:srgbClr>
                  </a:outerShdw>
                </a:effectLst>
                <a:latin typeface="+mn-lt"/>
                <a:ea typeface="+mn-ea"/>
              </a:rPr>
              <a:t>用锦缎和友禅做成的发饰。</a:t>
            </a:r>
            <a:endParaRPr lang="ja-JP" altLang="en-US" sz="1000" dirty="0">
              <a:effectLst>
                <a:outerShdw blurRad="38100" dist="38100" dir="2700000" algn="tl">
                  <a:srgbClr val="000000">
                    <a:alpha val="43137"/>
                  </a:srgbClr>
                </a:outerShdw>
              </a:effectLst>
              <a:latin typeface="+mn-lt"/>
              <a:ea typeface="+mn-ea"/>
            </a:endParaRPr>
          </a:p>
          <a:p>
            <a:pPr fontAlgn="auto">
              <a:spcBef>
                <a:spcPts val="0"/>
              </a:spcBef>
              <a:spcAft>
                <a:spcPts val="0"/>
              </a:spcAft>
              <a:defRPr/>
            </a:pPr>
            <a:endParaRPr lang="ja-JP" altLang="en-US" sz="1000" dirty="0">
              <a:effectLst>
                <a:outerShdw blurRad="38100" dist="38100" dir="2700000" algn="tl">
                  <a:srgbClr val="000000">
                    <a:alpha val="43137"/>
                  </a:srgbClr>
                </a:outerShdw>
              </a:effectLst>
              <a:latin typeface="+mn-lt"/>
              <a:ea typeface="+mn-ea"/>
            </a:endParaRPr>
          </a:p>
        </p:txBody>
      </p:sp>
      <p:pic>
        <p:nvPicPr>
          <p:cNvPr id="2088" name="Picture 9" descr="C:\Users\Kazuya Ishikawa\Desktop\business-32\Black\icon-yenalt.png"/>
          <p:cNvPicPr>
            <a:picLocks noChangeAspect="1" noChangeArrowheads="1"/>
          </p:cNvPicPr>
          <p:nvPr/>
        </p:nvPicPr>
        <p:blipFill>
          <a:blip r:embed="rId7" cstate="print"/>
          <a:srcRect/>
          <a:stretch>
            <a:fillRect/>
          </a:stretch>
        </p:blipFill>
        <p:spPr bwMode="auto">
          <a:xfrm>
            <a:off x="4273255" y="8759221"/>
            <a:ext cx="131763" cy="131762"/>
          </a:xfrm>
          <a:prstGeom prst="rect">
            <a:avLst/>
          </a:prstGeom>
          <a:noFill/>
          <a:ln w="9525">
            <a:noFill/>
            <a:miter lim="800000"/>
            <a:headEnd/>
            <a:tailEnd/>
          </a:ln>
        </p:spPr>
      </p:pic>
      <p:sp>
        <p:nvSpPr>
          <p:cNvPr id="41" name="角丸四角形 40"/>
          <p:cNvSpPr/>
          <p:nvPr/>
        </p:nvSpPr>
        <p:spPr>
          <a:xfrm>
            <a:off x="73025" y="2514600"/>
            <a:ext cx="3189288" cy="3262318"/>
          </a:xfrm>
          <a:prstGeom prst="roundRect">
            <a:avLst>
              <a:gd name="adj" fmla="val 5865"/>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角丸四角形 41"/>
          <p:cNvSpPr/>
          <p:nvPr/>
        </p:nvSpPr>
        <p:spPr>
          <a:xfrm>
            <a:off x="61278" y="5881058"/>
            <a:ext cx="3189287" cy="2715280"/>
          </a:xfrm>
          <a:prstGeom prst="roundRect">
            <a:avLst>
              <a:gd name="adj" fmla="val 5865"/>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4" name="角丸四角形 43"/>
          <p:cNvSpPr/>
          <p:nvPr/>
        </p:nvSpPr>
        <p:spPr>
          <a:xfrm>
            <a:off x="3339804" y="7162196"/>
            <a:ext cx="3446781" cy="1998662"/>
          </a:xfrm>
          <a:prstGeom prst="roundRect">
            <a:avLst>
              <a:gd name="adj" fmla="val 5865"/>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 name="角丸四角形 46"/>
          <p:cNvSpPr/>
          <p:nvPr/>
        </p:nvSpPr>
        <p:spPr>
          <a:xfrm>
            <a:off x="3357563" y="4810125"/>
            <a:ext cx="3452812" cy="2286000"/>
          </a:xfrm>
          <a:prstGeom prst="roundRect">
            <a:avLst>
              <a:gd name="adj" fmla="val 5865"/>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 name="角丸四角形 47"/>
          <p:cNvSpPr/>
          <p:nvPr/>
        </p:nvSpPr>
        <p:spPr>
          <a:xfrm>
            <a:off x="3357563" y="2498725"/>
            <a:ext cx="3452812" cy="2239963"/>
          </a:xfrm>
          <a:prstGeom prst="roundRect">
            <a:avLst>
              <a:gd name="adj" fmla="val 5865"/>
            </a:avLst>
          </a:pr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 name="テキスト ボックス 48"/>
          <p:cNvSpPr txBox="1"/>
          <p:nvPr/>
        </p:nvSpPr>
        <p:spPr>
          <a:xfrm>
            <a:off x="0" y="1136650"/>
            <a:ext cx="5392738" cy="923925"/>
          </a:xfrm>
          <a:prstGeom prst="rect">
            <a:avLst/>
          </a:prstGeom>
          <a:noFill/>
        </p:spPr>
        <p:txBody>
          <a:bodyPr>
            <a:spAutoFit/>
          </a:bodyPr>
          <a:lstStyle/>
          <a:p>
            <a:pPr>
              <a:defRPr/>
            </a:pPr>
            <a:r>
              <a:rPr lang="ja-JP" altLang="en-US" sz="1050" dirty="0">
                <a:latin typeface="+mn-ea"/>
                <a:ea typeface="+mn-ea"/>
              </a:rPr>
              <a:t>　</a:t>
            </a:r>
            <a:r>
              <a:rPr lang="zh-CN" altLang="en-US" sz="1050" dirty="0">
                <a:latin typeface="+mn-ea"/>
                <a:ea typeface="+mn-ea"/>
              </a:rPr>
              <a:t> 石川县位于日本列岛的中部，濒临日本海。在那里你可以欣赏到奇山异水，更有令你身心得到放松的温泉，是一个在日本首屈一指的自然资源极其丰饶的地方。</a:t>
            </a:r>
            <a:endParaRPr lang="ja-JP" altLang="en-US" sz="1050" dirty="0">
              <a:latin typeface="+mn-ea"/>
              <a:ea typeface="+mn-ea"/>
            </a:endParaRPr>
          </a:p>
          <a:p>
            <a:pPr>
              <a:defRPr/>
            </a:pPr>
            <a:r>
              <a:rPr lang="ja-JP" altLang="en-US" sz="1100" dirty="0"/>
              <a:t>　</a:t>
            </a:r>
            <a:r>
              <a:rPr lang="zh-CN" altLang="en-US" sz="1100" dirty="0">
                <a:latin typeface="+mj-ea"/>
                <a:ea typeface="+mj-ea"/>
              </a:rPr>
              <a:t>而石川县特有的就是传承了</a:t>
            </a:r>
            <a:r>
              <a:rPr lang="en-US" altLang="zh-CN" sz="1100" dirty="0">
                <a:latin typeface="+mj-ea"/>
                <a:ea typeface="+mj-ea"/>
              </a:rPr>
              <a:t>400</a:t>
            </a:r>
            <a:r>
              <a:rPr lang="zh-CN" altLang="en-US" sz="1100" dirty="0">
                <a:latin typeface="+mj-ea"/>
                <a:ea typeface="+mj-ea"/>
              </a:rPr>
              <a:t>年之久的精湛传统工艺，它作为一个用高超技术打造出高端生活用品的制造地而闻名于世。</a:t>
            </a:r>
            <a:endParaRPr lang="en-US" altLang="zh-CN" sz="1100" dirty="0">
              <a:latin typeface="+mj-ea"/>
              <a:ea typeface="+mj-ea"/>
            </a:endParaRPr>
          </a:p>
          <a:p>
            <a:pPr>
              <a:defRPr/>
            </a:pPr>
            <a:r>
              <a:rPr lang="en-US" altLang="zh-CN" sz="1100" dirty="0">
                <a:latin typeface="+mj-ea"/>
                <a:ea typeface="+mj-ea"/>
              </a:rPr>
              <a:t> </a:t>
            </a:r>
            <a:r>
              <a:rPr lang="zh-CN" altLang="en-US" sz="1100" dirty="0">
                <a:latin typeface="+mj-ea"/>
                <a:ea typeface="+mj-ea"/>
              </a:rPr>
              <a:t>请一定要来亲身体验一回石川县引以为傲的传统工艺之精髓。</a:t>
            </a:r>
          </a:p>
        </p:txBody>
      </p:sp>
      <p:sp>
        <p:nvSpPr>
          <p:cNvPr id="51" name="正方形/長方形 61"/>
          <p:cNvSpPr>
            <a:spLocks noChangeArrowheads="1"/>
          </p:cNvSpPr>
          <p:nvPr/>
        </p:nvSpPr>
        <p:spPr bwMode="auto">
          <a:xfrm>
            <a:off x="-42863" y="2163128"/>
            <a:ext cx="1531938" cy="322262"/>
          </a:xfrm>
          <a:prstGeom prst="rect">
            <a:avLst/>
          </a:prstGeom>
          <a:noFill/>
          <a:ln w="9525">
            <a:noFill/>
            <a:miter lim="800000"/>
            <a:headEnd/>
            <a:tailEnd/>
          </a:ln>
        </p:spPr>
        <p:txBody>
          <a:bodyPr wrap="none">
            <a:spAutoFit/>
          </a:bodyPr>
          <a:lstStyle/>
          <a:p>
            <a:pPr>
              <a:defRPr/>
            </a:pPr>
            <a:r>
              <a:rPr lang="ja-JP" altLang="en-US" sz="1500" dirty="0">
                <a:effectLst>
                  <a:outerShdw blurRad="38100" dist="38100" dir="2700000" algn="tl">
                    <a:srgbClr val="000000">
                      <a:alpha val="43137"/>
                    </a:srgbClr>
                  </a:outerShdw>
                </a:effectLst>
                <a:latin typeface="SimHei" pitchFamily="49" charset="-122"/>
                <a:ea typeface="SimHei" pitchFamily="49" charset="-122"/>
              </a:rPr>
              <a:t>◆</a:t>
            </a:r>
            <a:r>
              <a:rPr lang="zh-CN" altLang="en-US" sz="1500" dirty="0">
                <a:effectLst>
                  <a:outerShdw blurRad="38100" dist="38100" dir="2700000" algn="tl">
                    <a:srgbClr val="000000">
                      <a:alpha val="43137"/>
                    </a:srgbClr>
                  </a:outerShdw>
                </a:effectLst>
                <a:latin typeface="SimHei" pitchFamily="49" charset="-122"/>
                <a:ea typeface="SimHei" pitchFamily="49" charset="-122"/>
              </a:rPr>
              <a:t>参展企业介绍</a:t>
            </a:r>
            <a:endParaRPr lang="en-US" altLang="ja-JP" sz="1500" dirty="0">
              <a:effectLst>
                <a:outerShdw blurRad="38100" dist="38100" dir="2700000" algn="tl">
                  <a:srgbClr val="000000">
                    <a:alpha val="43137"/>
                  </a:srgbClr>
                </a:outerShdw>
              </a:effectLst>
              <a:latin typeface="SimHei" pitchFamily="49" charset="-122"/>
              <a:ea typeface="SimHei" pitchFamily="49" charset="-122"/>
            </a:endParaRPr>
          </a:p>
        </p:txBody>
      </p:sp>
      <p:sp>
        <p:nvSpPr>
          <p:cNvPr id="60" name="テキスト ボックス 59"/>
          <p:cNvSpPr txBox="1"/>
          <p:nvPr/>
        </p:nvSpPr>
        <p:spPr>
          <a:xfrm>
            <a:off x="2036436" y="9552206"/>
            <a:ext cx="1143008" cy="338554"/>
          </a:xfrm>
          <a:prstGeom prst="rect">
            <a:avLst/>
          </a:prstGeom>
          <a:noFill/>
        </p:spPr>
        <p:txBody>
          <a:bodyPr wrap="square" rtlCol="0">
            <a:spAutoFit/>
          </a:bodyPr>
          <a:lstStyle/>
          <a:p>
            <a:r>
              <a:rPr kumimoji="1" lang="zh-CN" altLang="en-US" sz="800" dirty="0" smtClean="0">
                <a:latin typeface="SimSun" pitchFamily="2" charset="-122"/>
                <a:ea typeface="SimSun" pitchFamily="2" charset="-122"/>
              </a:rPr>
              <a:t>以春天为题材的</a:t>
            </a:r>
            <a:r>
              <a:rPr lang="ja-JP" altLang="en-US" sz="800" dirty="0" smtClean="0">
                <a:latin typeface="SimSun" pitchFamily="2" charset="-122"/>
                <a:ea typeface="SimSun" pitchFamily="2" charset="-122"/>
              </a:rPr>
              <a:t>日式糕点“上生菓子”</a:t>
            </a:r>
            <a:endParaRPr kumimoji="1" lang="ja-JP" altLang="en-US" sz="800" dirty="0">
              <a:latin typeface="SimSun" pitchFamily="2" charset="-122"/>
              <a:ea typeface="SimSun" pitchFamily="2" charset="-122"/>
            </a:endParaRPr>
          </a:p>
        </p:txBody>
      </p:sp>
      <p:pic>
        <p:nvPicPr>
          <p:cNvPr id="56" name="图片 55" descr="山水-4.jpg"/>
          <p:cNvPicPr>
            <a:picLocks noChangeAspect="1"/>
          </p:cNvPicPr>
          <p:nvPr/>
        </p:nvPicPr>
        <p:blipFill>
          <a:blip r:embed="rId11" cstate="print"/>
          <a:srcRect t="9500" r="3152"/>
          <a:stretch>
            <a:fillRect/>
          </a:stretch>
        </p:blipFill>
        <p:spPr>
          <a:xfrm>
            <a:off x="4133855" y="5086351"/>
            <a:ext cx="769727" cy="1080000"/>
          </a:xfrm>
          <a:prstGeom prst="rect">
            <a:avLst/>
          </a:prstGeom>
        </p:spPr>
      </p:pic>
      <p:pic>
        <p:nvPicPr>
          <p:cNvPr id="57" name="图片 56" descr="樱花-3.jpg"/>
          <p:cNvPicPr>
            <a:picLocks noChangeAspect="1"/>
          </p:cNvPicPr>
          <p:nvPr/>
        </p:nvPicPr>
        <p:blipFill>
          <a:blip r:embed="rId12" cstate="print"/>
          <a:srcRect l="9009" t="7500" r="2702"/>
          <a:stretch>
            <a:fillRect/>
          </a:stretch>
        </p:blipFill>
        <p:spPr>
          <a:xfrm>
            <a:off x="3456845" y="5095876"/>
            <a:ext cx="686535" cy="1080000"/>
          </a:xfrm>
          <a:prstGeom prst="rect">
            <a:avLst/>
          </a:prstGeom>
        </p:spPr>
      </p:pic>
      <p:sp>
        <p:nvSpPr>
          <p:cNvPr id="64" name="TextBox 63"/>
          <p:cNvSpPr txBox="1"/>
          <p:nvPr/>
        </p:nvSpPr>
        <p:spPr>
          <a:xfrm>
            <a:off x="3350546" y="6167446"/>
            <a:ext cx="1678665" cy="230832"/>
          </a:xfrm>
          <a:prstGeom prst="rect">
            <a:avLst/>
          </a:prstGeom>
          <a:noFill/>
        </p:spPr>
        <p:txBody>
          <a:bodyPr wrap="none" rtlCol="0">
            <a:spAutoFit/>
          </a:bodyPr>
          <a:lstStyle/>
          <a:p>
            <a:r>
              <a:rPr lang="zh-CN" altLang="en-US" sz="900" u="sng" dirty="0" smtClean="0">
                <a:solidFill>
                  <a:srgbClr val="0070C0"/>
                </a:solidFill>
              </a:rPr>
              <a:t>淘宝：</a:t>
            </a:r>
            <a:r>
              <a:rPr lang="en-US" altLang="zh-CN" sz="900" u="sng" dirty="0" smtClean="0">
                <a:solidFill>
                  <a:srgbClr val="0070C0"/>
                </a:solidFill>
              </a:rPr>
              <a:t>anansheep.taobao.com</a:t>
            </a:r>
            <a:endParaRPr lang="zh-CN" altLang="en-US" sz="900" u="sng" dirty="0">
              <a:solidFill>
                <a:srgbClr val="0070C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364</Words>
  <Application>Microsoft Office PowerPoint</Application>
  <PresentationFormat>A4 210 x 297 mm</PresentationFormat>
  <Paragraphs>40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wei_zhao</cp:lastModifiedBy>
  <cp:revision>38</cp:revision>
  <dcterms:created xsi:type="dcterms:W3CDTF">2013-04-04T09:03:54Z</dcterms:created>
  <dcterms:modified xsi:type="dcterms:W3CDTF">2013-05-14T05:30:44Z</dcterms:modified>
</cp:coreProperties>
</file>