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74" r:id="rId2"/>
    <p:sldId id="273" r:id="rId3"/>
    <p:sldId id="284" r:id="rId4"/>
    <p:sldId id="276" r:id="rId5"/>
    <p:sldId id="291" r:id="rId6"/>
    <p:sldId id="278" r:id="rId7"/>
    <p:sldId id="292" r:id="rId8"/>
    <p:sldId id="293" r:id="rId9"/>
    <p:sldId id="294" r:id="rId10"/>
    <p:sldId id="286" r:id="rId11"/>
    <p:sldId id="295" r:id="rId12"/>
    <p:sldId id="296" r:id="rId13"/>
    <p:sldId id="283" r:id="rId14"/>
    <p:sldId id="297" r:id="rId15"/>
    <p:sldId id="298" r:id="rId16"/>
  </p:sldIdLst>
  <p:sldSz cx="9144000" cy="6858000" type="screen4x3"/>
  <p:notesSz cx="6797675" cy="98567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5659" cy="49283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2"/>
            <a:ext cx="2945659" cy="492839"/>
          </a:xfrm>
          <a:prstGeom prst="rect">
            <a:avLst/>
          </a:prstGeom>
        </p:spPr>
        <p:txBody>
          <a:bodyPr vert="horz" lIns="91440" tIns="45720" rIns="91440" bIns="45720" rtlCol="0"/>
          <a:lstStyle>
            <a:lvl1pPr algn="r">
              <a:defRPr sz="1200"/>
            </a:lvl1pPr>
          </a:lstStyle>
          <a:p>
            <a:fld id="{104D579E-29E2-4C3E-A7D1-4250DBADFA6B}" type="datetimeFigureOut">
              <a:rPr kumimoji="1" lang="ja-JP" altLang="en-US" smtClean="0"/>
              <a:t>2019/3/8</a:t>
            </a:fld>
            <a:endParaRPr kumimoji="1" lang="ja-JP" altLang="en-US"/>
          </a:p>
        </p:txBody>
      </p:sp>
      <p:sp>
        <p:nvSpPr>
          <p:cNvPr id="4" name="スライド イメージ プレースホルダー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62240"/>
            <a:ext cx="2945659" cy="49283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362240"/>
            <a:ext cx="2945659" cy="492839"/>
          </a:xfrm>
          <a:prstGeom prst="rect">
            <a:avLst/>
          </a:prstGeom>
        </p:spPr>
        <p:txBody>
          <a:bodyPr vert="horz" lIns="91440" tIns="45720" rIns="91440" bIns="45720" rtlCol="0" anchor="b"/>
          <a:lstStyle>
            <a:lvl1pPr algn="r">
              <a:defRPr sz="1200"/>
            </a:lvl1pPr>
          </a:lstStyle>
          <a:p>
            <a:fld id="{02260FC8-A792-4605-A998-5FF6861C4F36}" type="slidenum">
              <a:rPr kumimoji="1" lang="ja-JP" altLang="en-US" smtClean="0"/>
              <a:t>‹#›</a:t>
            </a:fld>
            <a:endParaRPr kumimoji="1" lang="ja-JP" altLang="en-US"/>
          </a:p>
        </p:txBody>
      </p:sp>
    </p:spTree>
    <p:extLst>
      <p:ext uri="{BB962C8B-B14F-4D97-AF65-F5344CB8AC3E}">
        <p14:creationId xmlns:p14="http://schemas.microsoft.com/office/powerpoint/2010/main" val="15062166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7E9B4-4C74-4DD1-82A3-515343E7ABD4}" type="datetimeFigureOut">
              <a:rPr kumimoji="1" lang="ja-JP" altLang="en-US" smtClean="0"/>
              <a:t>2019/3/8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3CCA8-7055-4054-97D7-FD97802270B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longlife-holding.co.jp/longlife_china/" TargetMode="Externa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sat.co.jp/" TargetMode="Externa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hc-mugi.com/global/jp/" TargetMode="Externa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xml"/><Relationship Id="rId6" Type="http://schemas.openxmlformats.org/officeDocument/2006/relationships/hyperlink" Target="http://www.crecia.co.jp/" TargetMode="External"/><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og-wellness.jp/" TargetMode="Externa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inecone2017.amebaownd.com/"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kawamura-cycle.cn/" TargetMode="Externa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nanoseed.jp/" TargetMode="Externa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www.jkwatch99.com/" TargetMode="Externa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soushinkai.com/" TargetMode="Externa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paramount.co.jp/" TargetMode="Externa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emf"/><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emf"/><Relationship Id="rId2" Type="http://schemas.openxmlformats.org/officeDocument/2006/relationships/hyperlink" Target="http://www.iao.co.jp/" TargetMode="External"/><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7674" y="1916832"/>
            <a:ext cx="8229600" cy="1143000"/>
          </a:xfrm>
        </p:spPr>
        <p:txBody>
          <a:bodyPr>
            <a:noAutofit/>
          </a:bodyPr>
          <a:lstStyle/>
          <a:p>
            <a:r>
              <a:rPr lang="en-US" altLang="zh-CN"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201</a:t>
            </a:r>
            <a:r>
              <a:rPr lang="en-US" altLang="ja-JP"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9</a:t>
            </a:r>
            <a:r>
              <a:rPr lang="zh-CN"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年中日</a:t>
            </a:r>
            <a:r>
              <a:rPr lang="en-US" altLang="zh-CN"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ja-JP"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河南省</a:t>
            </a:r>
            <a:r>
              <a:rPr lang="en-US" altLang="zh-CN"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zh-CN"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老龄产业交流会</a:t>
            </a:r>
            <a:br>
              <a:rPr lang="en-US" altLang="zh-CN"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br>
            <a:r>
              <a:rPr lang="zh-CN"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日本企业名录</a:t>
            </a:r>
            <a:endParaRPr kumimoji="1" lang="ja-JP"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5" name="テキスト ボックス 4"/>
          <p:cNvSpPr txBox="1"/>
          <p:nvPr/>
        </p:nvSpPr>
        <p:spPr>
          <a:xfrm>
            <a:off x="1087551" y="3645024"/>
            <a:ext cx="6840760" cy="1815882"/>
          </a:xfrm>
          <a:prstGeom prst="rect">
            <a:avLst/>
          </a:prstGeom>
          <a:noFill/>
        </p:spPr>
        <p:txBody>
          <a:bodyPr wrap="square" rtlCol="0">
            <a:spAutoFit/>
          </a:bodyPr>
          <a:lstStyle/>
          <a:p>
            <a:pPr algn="ctr"/>
            <a:r>
              <a:rPr lang="en-US" altLang="ja-JP" sz="2400" b="1" dirty="0"/>
              <a:t>2019</a:t>
            </a:r>
            <a:r>
              <a:rPr lang="ja-JP" altLang="en-US" sz="2400" b="1" dirty="0"/>
              <a:t>年</a:t>
            </a:r>
            <a:r>
              <a:rPr lang="en-US" altLang="ja-JP" sz="2400" b="1" dirty="0"/>
              <a:t>3</a:t>
            </a:r>
            <a:r>
              <a:rPr lang="ja-JP" altLang="en-US" sz="2400" b="1" dirty="0"/>
              <a:t>月</a:t>
            </a:r>
            <a:r>
              <a:rPr lang="en-US" altLang="ja-JP" sz="2400" b="1" dirty="0"/>
              <a:t>21</a:t>
            </a:r>
            <a:r>
              <a:rPr lang="ja-JP" altLang="en-US" sz="2400" b="1" dirty="0"/>
              <a:t>日 </a:t>
            </a:r>
          </a:p>
          <a:p>
            <a:r>
              <a:rPr lang="ja-JP" altLang="en-US" sz="2400" b="1" dirty="0">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主办单位：日本贸易振兴机构武汉代表处</a:t>
            </a:r>
            <a:endParaRPr lang="en-US" altLang="zh-CN" sz="2400" b="1" dirty="0">
              <a:latin typeface="Microsoft YaHei" panose="020B0503020204020204" pitchFamily="34" charset="-122"/>
              <a:ea typeface="Microsoft YaHei" panose="020B0503020204020204" pitchFamily="34" charset="-122"/>
            </a:endParaRPr>
          </a:p>
          <a:p>
            <a:r>
              <a:rPr lang="ja-JP" altLang="en-US" sz="2400" b="1">
                <a:latin typeface="Microsoft YaHei" panose="020B0503020204020204" pitchFamily="34" charset="-122"/>
                <a:ea typeface="Microsoft YaHei" panose="020B0503020204020204" pitchFamily="34" charset="-122"/>
              </a:rPr>
              <a:t>　　</a:t>
            </a:r>
            <a:r>
              <a:rPr lang="zh-CN" altLang="ja-JP" sz="2400" b="1">
                <a:latin typeface="Microsoft YaHei" panose="020B0503020204020204" pitchFamily="34" charset="-122"/>
                <a:ea typeface="Microsoft YaHei" panose="020B0503020204020204" pitchFamily="34" charset="-122"/>
              </a:rPr>
              <a:t>协办</a:t>
            </a:r>
            <a:r>
              <a:rPr lang="zh-CN" altLang="en-US" sz="2400" b="1">
                <a:latin typeface="Microsoft YaHei" panose="020B0503020204020204" pitchFamily="34" charset="-122"/>
                <a:ea typeface="Microsoft YaHei" panose="020B0503020204020204" pitchFamily="34" charset="-122"/>
              </a:rPr>
              <a:t>单位</a:t>
            </a:r>
            <a:r>
              <a:rPr lang="zh-CN" altLang="ja-JP" sz="2400" b="1" dirty="0">
                <a:latin typeface="Microsoft YaHei" panose="020B0503020204020204" pitchFamily="34" charset="-122"/>
                <a:ea typeface="Microsoft YaHei" panose="020B0503020204020204" pitchFamily="34" charset="-122"/>
              </a:rPr>
              <a:t>：河南省老龄产业协会 </a:t>
            </a:r>
            <a:endParaRPr lang="ja-JP" altLang="ja-JP" sz="2400" b="1" dirty="0">
              <a:latin typeface="Microsoft YaHei" panose="020B0503020204020204" pitchFamily="34" charset="-122"/>
              <a:ea typeface="Microsoft YaHei" panose="020B0503020204020204" pitchFamily="34" charset="-122"/>
            </a:endParaRPr>
          </a:p>
          <a:p>
            <a:pPr algn="ctr"/>
            <a:endParaRPr lang="en-US" altLang="zh-CN" sz="1600" b="1" dirty="0">
              <a:latin typeface="Microsoft YaHei" panose="020B0503020204020204" pitchFamily="34" charset="-122"/>
              <a:ea typeface="Microsoft YaHei" panose="020B0503020204020204" pitchFamily="34" charset="-122"/>
            </a:endParaRPr>
          </a:p>
          <a:p>
            <a:r>
              <a:rPr lang="ja-JP" altLang="en-US" sz="2400" b="1" dirty="0">
                <a:latin typeface="Microsoft YaHei" panose="020B0503020204020204" pitchFamily="34" charset="-122"/>
                <a:ea typeface="Microsoft YaHei" panose="020B0503020204020204" pitchFamily="34" charset="-122"/>
              </a:rPr>
              <a:t>　　　　　</a:t>
            </a:r>
            <a:endParaRPr kumimoji="1" lang="ja-JP" altLang="en-US" sz="2400" b="1" dirty="0">
              <a:latin typeface="Microsoft YaHei" panose="020B0503020204020204" pitchFamily="34" charset="-122"/>
              <a:ea typeface="Microsoft YaHei" panose="020B0503020204020204" pitchFamily="34" charset="-122"/>
            </a:endParaRPr>
          </a:p>
        </p:txBody>
      </p:sp>
      <p:cxnSp>
        <p:nvCxnSpPr>
          <p:cNvPr id="4" name="直線コネクタ 3"/>
          <p:cNvCxnSpPr/>
          <p:nvPr/>
        </p:nvCxnSpPr>
        <p:spPr>
          <a:xfrm>
            <a:off x="611560" y="3429000"/>
            <a:ext cx="853244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6512" y="0"/>
            <a:ext cx="412284" cy="6866334"/>
          </a:xfrm>
          <a:prstGeom prst="rect">
            <a:avLst/>
          </a:prstGeom>
          <a:gradFill>
            <a:gsLst>
              <a:gs pos="62000">
                <a:srgbClr val="0070C0"/>
              </a:gs>
              <a:gs pos="100000">
                <a:schemeClr val="accent1">
                  <a:tint val="44500"/>
                  <a:satMod val="160000"/>
                </a:schemeClr>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45CEC"/>
              </a:solidFill>
              <a:latin typeface="SimHei" panose="02010609060101010101" pitchFamily="49" charset="-122"/>
              <a:ea typeface="SimHei" panose="02010609060101010101" pitchFamily="49" charset="-122"/>
            </a:endParaRPr>
          </a:p>
        </p:txBody>
      </p:sp>
      <p:pic>
        <p:nvPicPr>
          <p:cNvPr id="7" name="Picture 9" descr="C:\Users\Takeshi_Saito\Desktop\untitled.bmp"/>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577674" y="5085184"/>
            <a:ext cx="2338142" cy="1282207"/>
          </a:xfrm>
          <a:prstGeom prst="rect">
            <a:avLst/>
          </a:prstGeom>
          <a:pattFill prst="pct5">
            <a:fgClr>
              <a:schemeClr val="accent1"/>
            </a:fgClr>
            <a:bgClr>
              <a:schemeClr val="bg1"/>
            </a:bgClr>
          </a:pattFill>
        </p:spPr>
      </p:pic>
      <p:pic>
        <p:nvPicPr>
          <p:cNvPr id="8" name="Picture 4" descr="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9827228">
            <a:off x="5818522" y="4677567"/>
            <a:ext cx="3105150"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78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61944" y="269316"/>
            <a:ext cx="3886120" cy="400110"/>
          </a:xfrm>
          <a:prstGeom prst="rect">
            <a:avLst/>
          </a:prstGeom>
          <a:noFill/>
        </p:spPr>
        <p:txBody>
          <a:bodyPr wrap="square" rtlCol="0">
            <a:spAutoFit/>
          </a:bodyPr>
          <a:lstStyle/>
          <a:p>
            <a:r>
              <a:rPr lang="zh-CN" altLang="en-US" sz="2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尤尼吉可（北京）贸易有限公司 </a:t>
            </a:r>
            <a:endParaRPr kumimoji="1" lang="ja-JP" altLang="en-US" sz="2000" b="1" dirty="0">
              <a:solidFill>
                <a:srgbClr val="FF0000"/>
              </a:solidFill>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10" name="テキスト ボックス 9"/>
          <p:cNvSpPr txBox="1"/>
          <p:nvPr/>
        </p:nvSpPr>
        <p:spPr>
          <a:xfrm>
            <a:off x="107504" y="1017642"/>
            <a:ext cx="8784976" cy="769441"/>
          </a:xfrm>
          <a:prstGeom prst="rect">
            <a:avLst/>
          </a:prstGeom>
          <a:noFill/>
        </p:spPr>
        <p:txBody>
          <a:bodyPr wrap="square" rtlCol="0">
            <a:spAutoFit/>
          </a:bodyPr>
          <a:lstStyle/>
          <a:p>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 企业介绍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latin typeface="Microsoft YaHei" panose="020B0503020204020204" pitchFamily="34" charset="-122"/>
                <a:ea typeface="Microsoft YaHei" panose="020B0503020204020204" pitchFamily="34" charset="-122"/>
              </a:rPr>
              <a:t>　</a:t>
            </a:r>
            <a:r>
              <a:rPr lang="zh-CN" altLang="en-US" sz="1400" dirty="0">
                <a:latin typeface="Microsoft YaHei" panose="020B0503020204020204" pitchFamily="34" charset="-122"/>
                <a:ea typeface="Microsoft YaHei" panose="020B0503020204020204" pitchFamily="34" charset="-122"/>
              </a:rPr>
              <a:t>尤尼吉可贸易有限公司从事合成纤维，天然纤维的原料加工至最终产品的生产，是在衣料纤维、产业纤维的各个领域全面发展的制造型贸易公司。本公司的优势是，可根据客户要求提供技术含量高的各种差别化商品。</a:t>
            </a:r>
            <a:endParaRPr lang="ja-JP" altLang="en-US" sz="1400" dirty="0">
              <a:latin typeface="Microsoft YaHei" panose="020B0503020204020204" pitchFamily="34" charset="-122"/>
              <a:ea typeface="Microsoft YaHei" panose="020B0503020204020204" pitchFamily="34" charset="-122"/>
            </a:endParaRPr>
          </a:p>
        </p:txBody>
      </p:sp>
      <p:cxnSp>
        <p:nvCxnSpPr>
          <p:cNvPr id="17" name="直線コネクタ 16"/>
          <p:cNvCxnSpPr/>
          <p:nvPr/>
        </p:nvCxnSpPr>
        <p:spPr>
          <a:xfrm>
            <a:off x="174913" y="91502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020464" y="221159"/>
            <a:ext cx="4016032" cy="615553"/>
          </a:xfrm>
          <a:prstGeom prst="rect">
            <a:avLst/>
          </a:prstGeom>
          <a:noFill/>
          <a:ln w="25400">
            <a:noFill/>
          </a:ln>
        </p:spPr>
        <p:txBody>
          <a:bodyPr wrap="square" rtlCol="0">
            <a:spAutoFit/>
          </a:bodyPr>
          <a:lstStyle/>
          <a:p>
            <a:r>
              <a:rPr kumimoji="1" lang="zh-CN" altLang="en-US" sz="1100" b="1" dirty="0">
                <a:latin typeface="Microsoft YaHei" panose="020B0503020204020204" pitchFamily="34" charset="-122"/>
                <a:ea typeface="Microsoft YaHei" panose="020B0503020204020204" pitchFamily="34" charset="-122"/>
              </a:rPr>
              <a:t>地址</a:t>
            </a:r>
            <a:r>
              <a:rPr kumimoji="1" lang="en-US" altLang="zh-CN" sz="1100" b="1" dirty="0">
                <a:latin typeface="Microsoft YaHei" panose="020B0503020204020204" pitchFamily="34" charset="-122"/>
                <a:ea typeface="Microsoft YaHei" panose="020B0503020204020204" pitchFamily="34" charset="-122"/>
              </a:rPr>
              <a:t>: </a:t>
            </a:r>
            <a:r>
              <a:rPr lang="zh-CN" altLang="en-US" sz="1050" b="1" dirty="0">
                <a:latin typeface="Microsoft YaHei" panose="020B0503020204020204" pitchFamily="34" charset="-122"/>
                <a:ea typeface="Microsoft YaHei" panose="020B0503020204020204" pitchFamily="34" charset="-122"/>
              </a:rPr>
              <a:t>北京市朝阳区建国门外大街甲</a:t>
            </a:r>
            <a:r>
              <a:rPr lang="en-US" altLang="zh-CN" sz="1050" b="1" dirty="0">
                <a:latin typeface="Microsoft YaHei" panose="020B0503020204020204" pitchFamily="34" charset="-122"/>
                <a:ea typeface="Microsoft YaHei" panose="020B0503020204020204" pitchFamily="34" charset="-122"/>
              </a:rPr>
              <a:t>24</a:t>
            </a:r>
            <a:r>
              <a:rPr lang="zh-CN" altLang="en-US" sz="1050" b="1" dirty="0">
                <a:latin typeface="Microsoft YaHei" panose="020B0503020204020204" pitchFamily="34" charset="-122"/>
                <a:ea typeface="Microsoft YaHei" panose="020B0503020204020204" pitchFamily="34" charset="-122"/>
              </a:rPr>
              <a:t>号北京东海中心</a:t>
            </a:r>
            <a:r>
              <a:rPr lang="en-US" altLang="zh-CN" sz="1050" b="1" dirty="0">
                <a:latin typeface="Microsoft YaHei" panose="020B0503020204020204" pitchFamily="34" charset="-122"/>
                <a:ea typeface="Microsoft YaHei" panose="020B0503020204020204" pitchFamily="34" charset="-122"/>
              </a:rPr>
              <a:t>1010</a:t>
            </a:r>
            <a:r>
              <a:rPr lang="zh-CN" altLang="en-US" sz="1050" b="1" dirty="0">
                <a:latin typeface="Microsoft YaHei" panose="020B0503020204020204" pitchFamily="34" charset="-122"/>
                <a:ea typeface="Microsoft YaHei" panose="020B0503020204020204" pitchFamily="34" charset="-122"/>
              </a:rPr>
              <a:t>室 </a:t>
            </a:r>
            <a:endParaRPr lang="en-US" altLang="zh-CN" sz="1050" b="1" dirty="0">
              <a:latin typeface="Microsoft YaHei" panose="020B0503020204020204" pitchFamily="34" charset="-122"/>
              <a:ea typeface="Microsoft YaHei" panose="020B0503020204020204" pitchFamily="34" charset="-122"/>
            </a:endParaRPr>
          </a:p>
          <a:p>
            <a:r>
              <a:rPr kumimoji="1" lang="zh-CN" altLang="en-US" sz="1100" b="1" dirty="0">
                <a:latin typeface="Microsoft YaHei" panose="020B0503020204020204" pitchFamily="34" charset="-122"/>
                <a:ea typeface="Microsoft YaHei" panose="020B0503020204020204" pitchFamily="34" charset="-122"/>
              </a:rPr>
              <a:t>联系人</a:t>
            </a:r>
            <a:r>
              <a:rPr lang="en-US" altLang="zh-CN" sz="1050" b="1" dirty="0">
                <a:latin typeface="Microsoft YaHei" panose="020B0503020204020204" pitchFamily="34" charset="-122"/>
                <a:ea typeface="Microsoft YaHei" panose="020B0503020204020204" pitchFamily="34" charset="-122"/>
              </a:rPr>
              <a:t>: </a:t>
            </a:r>
            <a:r>
              <a:rPr lang="zh-CN" altLang="en-US" sz="1050" b="1" dirty="0">
                <a:latin typeface="Microsoft YaHei" panose="020B0503020204020204" pitchFamily="34" charset="-122"/>
                <a:ea typeface="Microsoft YaHei" panose="020B0503020204020204" pitchFamily="34" charset="-122"/>
              </a:rPr>
              <a:t>李维维</a:t>
            </a:r>
            <a:endParaRPr lang="en-US" altLang="ja-JP" sz="1050" b="1" dirty="0">
              <a:latin typeface="Microsoft YaHei" panose="020B0503020204020204" pitchFamily="34" charset="-122"/>
              <a:ea typeface="Microsoft YaHei" panose="020B0503020204020204" pitchFamily="34" charset="-122"/>
            </a:endParaRPr>
          </a:p>
          <a:p>
            <a:r>
              <a:rPr kumimoji="1" lang="en-US" altLang="ja-JP" sz="1200" b="1" dirty="0">
                <a:latin typeface="Microsoft YaHei" panose="020B0503020204020204" pitchFamily="34" charset="-122"/>
                <a:ea typeface="Microsoft YaHei" panose="020B0503020204020204" pitchFamily="34" charset="-122"/>
              </a:rPr>
              <a:t>E-mail:  </a:t>
            </a:r>
            <a:r>
              <a:rPr lang="en-US" altLang="ja-JP" sz="1050" b="1" u="sng" dirty="0">
                <a:solidFill>
                  <a:srgbClr val="0000FF"/>
                </a:solidFill>
                <a:latin typeface="Microsoft YaHei" panose="020B0503020204020204" pitchFamily="34" charset="-122"/>
                <a:ea typeface="Microsoft YaHei" panose="020B0503020204020204" pitchFamily="34" charset="-122"/>
              </a:rPr>
              <a:t>liweiwei@unitika-bj.com</a:t>
            </a:r>
            <a:r>
              <a:rPr lang="ja-JP" altLang="en-US" sz="1050" b="1" dirty="0">
                <a:latin typeface="Microsoft YaHei" panose="020B0503020204020204" pitchFamily="34" charset="-122"/>
                <a:ea typeface="Microsoft YaHei" panose="020B0503020204020204" pitchFamily="34" charset="-122"/>
              </a:rPr>
              <a:t>　　</a:t>
            </a:r>
            <a:r>
              <a:rPr kumimoji="1" lang="ja-JP" altLang="en-US" sz="1200" b="1" dirty="0">
                <a:latin typeface="Microsoft YaHei" panose="020B0503020204020204" pitchFamily="34" charset="-122"/>
                <a:ea typeface="Microsoft YaHei" panose="020B0503020204020204" pitchFamily="34" charset="-122"/>
              </a:rPr>
              <a:t>　　　　　　　　　　　　</a:t>
            </a:r>
            <a:endParaRPr kumimoji="1" lang="en-US" altLang="zh-CN" sz="1200" b="1" dirty="0">
              <a:latin typeface="Microsoft YaHei" panose="020B0503020204020204" pitchFamily="34" charset="-122"/>
              <a:ea typeface="Microsoft YaHei" panose="020B0503020204020204" pitchFamily="34" charset="-122"/>
            </a:endParaRPr>
          </a:p>
        </p:txBody>
      </p:sp>
      <p:sp>
        <p:nvSpPr>
          <p:cNvPr id="22" name="テキスト ボックス 21"/>
          <p:cNvSpPr txBox="1"/>
          <p:nvPr/>
        </p:nvSpPr>
        <p:spPr>
          <a:xfrm>
            <a:off x="151969" y="1988840"/>
            <a:ext cx="8784976" cy="1200329"/>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在中国开展的产品及服务特点</a:t>
            </a:r>
            <a:endParaRPr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zh-CN" altLang="en-US" sz="1400" dirty="0">
                <a:latin typeface="Microsoft YaHei" panose="020B0503020204020204" pitchFamily="34" charset="-122"/>
                <a:ea typeface="Microsoft YaHei" panose="020B0503020204020204" pitchFamily="34" charset="-122"/>
              </a:rPr>
              <a:t>　由衣料纤维部、产业资材部、贸易部构成的制造商型商社。从企画开发、生产、销售一体的经营模式。在销售护理相关的看护服，病号服面料及成衣的同时，着眼于今后中国养老介护市场，旨在中国销售日本制的高质量产品。 主要产品及服务</a:t>
            </a:r>
            <a:r>
              <a:rPr lang="ja-JP" altLang="en-US" sz="1400" dirty="0">
                <a:latin typeface="Microsoft YaHei" pitchFamily="34" charset="-122"/>
                <a:ea typeface="Microsoft YaHei" pitchFamily="34" charset="-122"/>
              </a:rPr>
              <a:t>：</a:t>
            </a:r>
            <a:r>
              <a:rPr lang="zh-CN" altLang="en-US" sz="1400" dirty="0">
                <a:latin typeface="Microsoft YaHei" panose="020B0503020204020204" pitchFamily="34" charset="-122"/>
                <a:ea typeface="Microsoft YaHei" panose="020B0503020204020204" pitchFamily="34" charset="-122"/>
              </a:rPr>
              <a:t>销售医院相关的看护服，病号服的面料及成衣的同时，着眼于中国今后的市场，</a:t>
            </a:r>
            <a:r>
              <a:rPr lang="en-US" altLang="zh-CN" sz="1400" dirty="0">
                <a:latin typeface="Microsoft YaHei" panose="020B0503020204020204" pitchFamily="34" charset="-122"/>
                <a:ea typeface="Microsoft YaHei" panose="020B0503020204020204" pitchFamily="34" charset="-122"/>
              </a:rPr>
              <a:t>4 </a:t>
            </a:r>
            <a:r>
              <a:rPr lang="zh-CN" altLang="en-US" sz="1400" dirty="0">
                <a:latin typeface="Microsoft YaHei" panose="020B0503020204020204" pitchFamily="34" charset="-122"/>
                <a:ea typeface="Microsoft YaHei" panose="020B0503020204020204" pitchFamily="34" charset="-122"/>
              </a:rPr>
              <a:t>年前开启老年人看护服事业。销售日本制的高质量产品。</a:t>
            </a:r>
            <a:endParaRPr lang="ja-JP" altLang="en-US" sz="1400" dirty="0">
              <a:latin typeface="Microsoft YaHei" panose="020B0503020204020204" pitchFamily="34" charset="-122"/>
              <a:ea typeface="Microsoft YaHei" panose="020B0503020204020204" pitchFamily="34" charset="-122"/>
            </a:endParaRPr>
          </a:p>
        </p:txBody>
      </p:sp>
      <p:sp>
        <p:nvSpPr>
          <p:cNvPr id="23" name="テキスト ボックス 22"/>
          <p:cNvSpPr txBox="1"/>
          <p:nvPr/>
        </p:nvSpPr>
        <p:spPr>
          <a:xfrm>
            <a:off x="169981" y="3338989"/>
            <a:ext cx="8784976" cy="984885"/>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在中国的事业开展情况（含今后开展情况）</a:t>
            </a:r>
            <a:endParaRPr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latin typeface="Microsoft YaHei" panose="020B0503020204020204" pitchFamily="34" charset="-122"/>
                <a:ea typeface="Microsoft YaHei" panose="020B0503020204020204" pitchFamily="34" charset="-122"/>
              </a:rPr>
              <a:t>　</a:t>
            </a:r>
            <a:r>
              <a:rPr lang="zh-CN" altLang="en-US" sz="1400" dirty="0">
                <a:latin typeface="Microsoft YaHei" panose="020B0503020204020204" pitchFamily="34" charset="-122"/>
                <a:ea typeface="Microsoft YaHei" panose="020B0503020204020204" pitchFamily="34" charset="-122"/>
              </a:rPr>
              <a:t>本公司在北京，上海，大连设有分公司，以高机能素材为中心，销售纤维， 面料，成品。 产业资材用途方面，工业用薄膜，活性炭，无纺布，养老用品等开展业务。 本公司为生产销售兼具的生产型贸易公司。</a:t>
            </a:r>
            <a:endParaRPr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itchFamily="34" charset="-122"/>
                <a:ea typeface="Microsoft YaHei" pitchFamily="34" charset="-122"/>
              </a:rPr>
              <a:t>希望对接内容</a:t>
            </a:r>
            <a:r>
              <a:rPr lang="ja-JP" altLang="en-US" sz="1400" dirty="0">
                <a:latin typeface="Microsoft YaHei" pitchFamily="34" charset="-122"/>
                <a:ea typeface="Microsoft YaHei" pitchFamily="34" charset="-122"/>
              </a:rPr>
              <a:t>：</a:t>
            </a:r>
            <a:r>
              <a:rPr lang="zh-CN" altLang="en-US" sz="1400" dirty="0">
                <a:latin typeface="Microsoft YaHei" panose="020B0503020204020204" pitchFamily="34" charset="-122"/>
                <a:ea typeface="Microsoft YaHei" panose="020B0503020204020204" pitchFamily="34" charset="-122"/>
              </a:rPr>
              <a:t>诚邀在中国可以进行共同开发，共同销售的高龄者用设施，医疗关系等方面的经销商。</a:t>
            </a:r>
            <a:endParaRPr lang="en-US" altLang="ja-JP" sz="1400" dirty="0">
              <a:latin typeface="Microsoft YaHei" panose="020B0503020204020204" pitchFamily="34" charset="-122"/>
              <a:ea typeface="Microsoft YaHei" panose="020B0503020204020204" pitchFamily="34" charset="-122"/>
            </a:endParaRPr>
          </a:p>
        </p:txBody>
      </p:sp>
      <p:pic>
        <p:nvPicPr>
          <p:cNvPr id="25" name="图片 24" descr="1.jpg"/>
          <p:cNvPicPr>
            <a:picLocks noChangeAspect="1"/>
          </p:cNvPicPr>
          <p:nvPr/>
        </p:nvPicPr>
        <p:blipFill>
          <a:blip r:embed="rId2"/>
          <a:stretch>
            <a:fillRect/>
          </a:stretch>
        </p:blipFill>
        <p:spPr>
          <a:xfrm>
            <a:off x="193977" y="4539899"/>
            <a:ext cx="2723005" cy="1848341"/>
          </a:xfrm>
          <a:prstGeom prst="rect">
            <a:avLst/>
          </a:prstGeom>
        </p:spPr>
      </p:pic>
      <p:pic>
        <p:nvPicPr>
          <p:cNvPr id="32" name="图片 31" descr="2.jpg"/>
          <p:cNvPicPr>
            <a:picLocks noChangeAspect="1"/>
          </p:cNvPicPr>
          <p:nvPr/>
        </p:nvPicPr>
        <p:blipFill>
          <a:blip r:embed="rId3"/>
          <a:stretch>
            <a:fillRect/>
          </a:stretch>
        </p:blipFill>
        <p:spPr>
          <a:xfrm>
            <a:off x="3174059" y="4539898"/>
            <a:ext cx="2714233" cy="1848341"/>
          </a:xfrm>
          <a:prstGeom prst="rect">
            <a:avLst/>
          </a:prstGeom>
        </p:spPr>
      </p:pic>
      <p:pic>
        <p:nvPicPr>
          <p:cNvPr id="33" name="图片 32" descr="unitika_image③.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5073" y="4555861"/>
            <a:ext cx="2782963" cy="1897475"/>
          </a:xfrm>
          <a:prstGeom prst="rect">
            <a:avLst/>
          </a:prstGeom>
        </p:spPr>
      </p:pic>
      <p:sp>
        <p:nvSpPr>
          <p:cNvPr id="20" name="テキスト ボックス 19"/>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⑧</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280219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126876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331640" y="231031"/>
            <a:ext cx="5112568"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itchFamily="34" charset="-122"/>
                <a:ea typeface="Microsoft YaHei" pitchFamily="34" charset="-122"/>
              </a:rPr>
              <a:t>朗乐（青岛）颐养运营管理有限公司</a:t>
            </a:r>
            <a:endParaRPr lang="ja-JP" altLang="en-US" sz="2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10" name="テキスト ボックス 9"/>
          <p:cNvSpPr txBox="1"/>
          <p:nvPr/>
        </p:nvSpPr>
        <p:spPr>
          <a:xfrm>
            <a:off x="107503" y="1340768"/>
            <a:ext cx="8963446" cy="1323439"/>
          </a:xfrm>
          <a:prstGeom prst="rect">
            <a:avLst/>
          </a:prstGeom>
          <a:noFill/>
        </p:spPr>
        <p:txBody>
          <a:bodyPr wrap="square" rtlCol="0">
            <a:spAutoFit/>
          </a:bodyPr>
          <a:lstStyle/>
          <a:p>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zh-CN" altLang="en-US" sz="1600" dirty="0">
                <a:latin typeface="Microsoft YaHei" panose="020B0503020204020204" pitchFamily="34" charset="-122"/>
                <a:ea typeface="Microsoft YaHei" panose="020B0503020204020204" pitchFamily="34" charset="-122"/>
              </a:rPr>
              <a:t> </a:t>
            </a:r>
            <a:r>
              <a:rPr lang="ja-JP" altLang="en-US"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朗乐（青岛）颐养运营管理有限公司是朗乐集团（</a:t>
            </a:r>
            <a:r>
              <a:rPr lang="en-US" altLang="zh-CN" sz="1600" dirty="0">
                <a:latin typeface="Microsoft YaHei" panose="020B0503020204020204" pitchFamily="34" charset="-122"/>
                <a:ea typeface="Microsoft YaHei" panose="020B0503020204020204" pitchFamily="34" charset="-122"/>
              </a:rPr>
              <a:t>LONGLIFE GROUP</a:t>
            </a:r>
            <a:r>
              <a:rPr lang="zh-CN" altLang="en-US" sz="1600" dirty="0">
                <a:latin typeface="Microsoft YaHei" panose="020B0503020204020204" pitchFamily="34" charset="-122"/>
                <a:ea typeface="Microsoft YaHei" panose="020B0503020204020204" pitchFamily="34" charset="-122"/>
              </a:rPr>
              <a:t>）在中国设立的子公司，成立于</a:t>
            </a:r>
            <a:r>
              <a:rPr lang="en-US" altLang="zh-CN" sz="1600" dirty="0">
                <a:latin typeface="Microsoft YaHei" panose="020B0503020204020204" pitchFamily="34" charset="-122"/>
                <a:ea typeface="Microsoft YaHei" panose="020B0503020204020204" pitchFamily="34" charset="-122"/>
              </a:rPr>
              <a:t>2014</a:t>
            </a:r>
            <a:r>
              <a:rPr lang="zh-CN" altLang="en-US" sz="1600" dirty="0">
                <a:latin typeface="Microsoft YaHei" panose="020B0503020204020204" pitchFamily="34" charset="-122"/>
                <a:ea typeface="Microsoft YaHei" panose="020B0503020204020204" pitchFamily="34" charset="-122"/>
              </a:rPr>
              <a:t>年。朗乐集团总部位于大阪，自</a:t>
            </a:r>
            <a:r>
              <a:rPr lang="en-US" altLang="zh-CN" sz="1600" dirty="0">
                <a:latin typeface="Microsoft YaHei" panose="020B0503020204020204" pitchFamily="34" charset="-122"/>
                <a:ea typeface="Microsoft YaHei" panose="020B0503020204020204" pitchFamily="34" charset="-122"/>
              </a:rPr>
              <a:t>1986</a:t>
            </a:r>
            <a:r>
              <a:rPr lang="zh-CN" altLang="en-US" sz="1600" dirty="0">
                <a:latin typeface="Microsoft YaHei" panose="020B0503020204020204" pitchFamily="34" charset="-122"/>
                <a:ea typeface="Microsoft YaHei" panose="020B0503020204020204" pitchFamily="34" charset="-122"/>
              </a:rPr>
              <a:t>年在日本开展养老护理服务，有</a:t>
            </a:r>
            <a:r>
              <a:rPr lang="en-US" altLang="zh-CN" sz="1600" dirty="0">
                <a:latin typeface="Microsoft YaHei" panose="020B0503020204020204" pitchFamily="34" charset="-122"/>
                <a:ea typeface="Microsoft YaHei" panose="020B0503020204020204" pitchFamily="34" charset="-122"/>
              </a:rPr>
              <a:t>30</a:t>
            </a:r>
            <a:r>
              <a:rPr lang="zh-CN" altLang="en-US" sz="1600" dirty="0">
                <a:latin typeface="Microsoft YaHei" panose="020B0503020204020204" pitchFamily="34" charset="-122"/>
                <a:ea typeface="Microsoft YaHei" panose="020B0503020204020204" pitchFamily="34" charset="-122"/>
              </a:rPr>
              <a:t>多年的丰富的养老行业运营管理经验。目前在中国、韩国、印度尼西亚等国家开展养老护理业务及养老机构的运营。</a:t>
            </a:r>
            <a:endParaRPr lang="en-US" altLang="zh-CN" sz="1600" dirty="0">
              <a:latin typeface="Microsoft YaHei" panose="020B0503020204020204" pitchFamily="34" charset="-122"/>
              <a:ea typeface="Microsoft YaHei" panose="020B0503020204020204" pitchFamily="34" charset="-122"/>
            </a:endParaRPr>
          </a:p>
        </p:txBody>
      </p:sp>
      <p:sp>
        <p:nvSpPr>
          <p:cNvPr id="11" name="テキスト ボックス 10"/>
          <p:cNvSpPr txBox="1"/>
          <p:nvPr/>
        </p:nvSpPr>
        <p:spPr>
          <a:xfrm>
            <a:off x="112001" y="2564904"/>
            <a:ext cx="8979368" cy="1077218"/>
          </a:xfrm>
          <a:prstGeom prst="rect">
            <a:avLst/>
          </a:prstGeom>
          <a:noFill/>
        </p:spPr>
        <p:txBody>
          <a:bodyPr wrap="square" rtlCol="0">
            <a:spAutoFit/>
          </a:bodyPr>
          <a:lstStyle/>
          <a:p>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为客户提供养老设施市场环境调查、事业计划书制作、委托设计、开业筹备咨询、营销咨询、开业后指导、委托运营、培训教育、品牌使用等多项服务；养老院设备配套、护理用品的销售、居家适老化改造。</a:t>
            </a:r>
          </a:p>
        </p:txBody>
      </p:sp>
      <p:sp>
        <p:nvSpPr>
          <p:cNvPr id="12" name="テキスト ボックス 11"/>
          <p:cNvSpPr txBox="1"/>
          <p:nvPr/>
        </p:nvSpPr>
        <p:spPr>
          <a:xfrm>
            <a:off x="136434" y="3573016"/>
            <a:ext cx="9024666" cy="1323439"/>
          </a:xfrm>
          <a:prstGeom prst="rect">
            <a:avLst/>
          </a:prstGeom>
          <a:noFill/>
        </p:spPr>
        <p:txBody>
          <a:bodyPr wrap="square" rtlCol="0">
            <a:spAutoFit/>
          </a:bodyPr>
          <a:lstStyle/>
          <a:p>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在中国业务开展情</a:t>
            </a:r>
            <a:r>
              <a:rPr kumimoji="1" lang="zh-CN" altLang="en-US" sz="1600" b="1" dirty="0">
                <a:latin typeface="Microsoft YaHei" pitchFamily="34" charset="-122"/>
                <a:ea typeface="Microsoft YaHei" pitchFamily="34" charset="-122"/>
              </a:rPr>
              <a:t>况</a:t>
            </a:r>
            <a:endParaRPr kumimoji="1" lang="en-US" altLang="zh-CN" sz="1600" b="1" dirty="0">
              <a:latin typeface="Microsoft YaHei" pitchFamily="34" charset="-122"/>
              <a:ea typeface="Microsoft YaHei" pitchFamily="34" charset="-122"/>
            </a:endParaRPr>
          </a:p>
          <a:p>
            <a:r>
              <a:rPr lang="zh-CN" altLang="en-US" sz="1600" b="1" dirty="0">
                <a:latin typeface="Microsoft YaHei" pitchFamily="34" charset="-122"/>
                <a:ea typeface="Microsoft YaHei" pitchFamily="34" charset="-122"/>
              </a:rPr>
              <a:t> </a:t>
            </a:r>
            <a:r>
              <a:rPr lang="ja-JP" altLang="en-US" sz="1600" b="1" dirty="0">
                <a:latin typeface="Microsoft YaHei" pitchFamily="34" charset="-122"/>
                <a:ea typeface="Microsoft YaHei" pitchFamily="34" charset="-122"/>
              </a:rPr>
              <a:t>　</a:t>
            </a:r>
            <a:r>
              <a:rPr lang="en-US" altLang="zh-CN" sz="1600" dirty="0">
                <a:latin typeface="Microsoft YaHei" panose="020B0503020204020204" pitchFamily="34" charset="-122"/>
                <a:ea typeface="Microsoft YaHei" panose="020B0503020204020204" pitchFamily="34" charset="-122"/>
              </a:rPr>
              <a:t>2011 </a:t>
            </a:r>
            <a:r>
              <a:rPr lang="zh-CN" altLang="en-US" sz="1600" dirty="0">
                <a:latin typeface="Microsoft YaHei" panose="020B0503020204020204" pitchFamily="34" charset="-122"/>
                <a:ea typeface="Microsoft YaHei" panose="020B0503020204020204" pitchFamily="34" charset="-122"/>
              </a:rPr>
              <a:t>年在中国青岛成立了长乐居颐养中心，运用日本养老服务理念，并结合中国的国情，提升顾客满意度，以感动每一位顾客为目标为顾客提供贴心服务， 中心先处于满员状态。</a:t>
            </a:r>
            <a:r>
              <a:rPr lang="en-US" altLang="zh-CN" sz="1600" dirty="0">
                <a:latin typeface="Microsoft YaHei" panose="020B0503020204020204" pitchFamily="34" charset="-122"/>
                <a:ea typeface="Microsoft YaHei" panose="020B0503020204020204" pitchFamily="34" charset="-122"/>
              </a:rPr>
              <a:t>2017</a:t>
            </a:r>
            <a:r>
              <a:rPr lang="zh-CN" altLang="en-US" sz="1600" dirty="0">
                <a:latin typeface="Microsoft YaHei" panose="020B0503020204020204" pitchFamily="34" charset="-122"/>
                <a:ea typeface="Microsoft YaHei" panose="020B0503020204020204" pitchFamily="34" charset="-122"/>
              </a:rPr>
              <a:t>年受青岛市崂山区街道政府委托，作为政府购买服务项目为居家老人提供居家养老服务。</a:t>
            </a:r>
            <a:r>
              <a:rPr lang="en-US" altLang="zh-CN" sz="1600" dirty="0">
                <a:latin typeface="Microsoft YaHei" panose="020B0503020204020204" pitchFamily="34" charset="-122"/>
                <a:ea typeface="Microsoft YaHei" panose="020B0503020204020204" pitchFamily="34" charset="-122"/>
              </a:rPr>
              <a:t>2018</a:t>
            </a:r>
            <a:r>
              <a:rPr lang="zh-CN" altLang="en-US" sz="1600" dirty="0">
                <a:latin typeface="Microsoft YaHei" panose="020B0503020204020204" pitchFamily="34" charset="-122"/>
                <a:ea typeface="Microsoft YaHei" panose="020B0503020204020204" pitchFamily="34" charset="-122"/>
              </a:rPr>
              <a:t>年成立了青岛首家田园式养老公寓</a:t>
            </a:r>
            <a:r>
              <a:rPr lang="en-US" altLang="zh-CN" sz="1600"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樱桃谷。另外，目前为国内数家养老机构提供运营管理委托咨询服务</a:t>
            </a:r>
            <a:r>
              <a:rPr lang="zh-CN" altLang="en-US" sz="1600" b="1" dirty="0">
                <a:latin typeface="Microsoft YaHei" pitchFamily="34" charset="-122"/>
                <a:ea typeface="Microsoft YaHei" pitchFamily="34" charset="-122"/>
              </a:rPr>
              <a:t>。</a:t>
            </a:r>
            <a:endParaRPr kumimoji="1" lang="en-US" altLang="zh-CN" sz="1600" b="1" dirty="0">
              <a:latin typeface="Microsoft YaHei" pitchFamily="34" charset="-122"/>
              <a:ea typeface="Microsoft YaHei" pitchFamily="34" charset="-122"/>
            </a:endParaRPr>
          </a:p>
        </p:txBody>
      </p:sp>
      <p:sp>
        <p:nvSpPr>
          <p:cNvPr id="17" name="テキスト ボックス 18"/>
          <p:cNvSpPr txBox="1"/>
          <p:nvPr/>
        </p:nvSpPr>
        <p:spPr>
          <a:xfrm>
            <a:off x="3851920" y="688579"/>
            <a:ext cx="5292080" cy="515526"/>
          </a:xfrm>
          <a:prstGeom prst="rect">
            <a:avLst/>
          </a:prstGeom>
          <a:noFill/>
          <a:ln w="25400">
            <a:noFill/>
          </a:ln>
          <a:effectLst/>
        </p:spPr>
        <p:txBody>
          <a:bodyPr wrap="square" rtlCol="0">
            <a:spAutoFit/>
          </a:bodyPr>
          <a:lstStyle/>
          <a:p>
            <a:pPr>
              <a:lnSpc>
                <a:spcPct val="110000"/>
              </a:lnSpc>
            </a:pPr>
            <a:r>
              <a:rPr kumimoji="1" lang="zh-CN" altLang="en-US" sz="1100" b="1" kern="0" dirty="0">
                <a:latin typeface="Microsoft YaHei" panose="020B0503020204020204" pitchFamily="34" charset="-122"/>
                <a:ea typeface="Microsoft YaHei" panose="020B0503020204020204" pitchFamily="34" charset="-122"/>
              </a:rPr>
              <a:t>地址</a:t>
            </a:r>
            <a:r>
              <a:rPr lang="ja-JP" altLang="en-US" sz="1100" b="1" kern="0" dirty="0">
                <a:latin typeface="Microsoft YaHei" panose="020B0503020204020204" pitchFamily="34" charset="-122"/>
                <a:ea typeface="Microsoft YaHei" panose="020B0503020204020204" pitchFamily="34" charset="-122"/>
              </a:rPr>
              <a:t>：</a:t>
            </a:r>
            <a:r>
              <a:rPr lang="zh-CN" altLang="en-US" sz="1100" b="1" kern="0" dirty="0">
                <a:latin typeface="Microsoft YaHei" panose="020B0503020204020204" pitchFamily="34" charset="-122"/>
                <a:ea typeface="Microsoft YaHei" panose="020B0503020204020204" pitchFamily="34" charset="-122"/>
              </a:rPr>
              <a:t>山东省青岛市市南区福州南路</a:t>
            </a:r>
            <a:r>
              <a:rPr lang="en-US" altLang="zh-CN" sz="1100" b="1" kern="0" dirty="0">
                <a:latin typeface="Microsoft YaHei" panose="020B0503020204020204" pitchFamily="34" charset="-122"/>
                <a:ea typeface="Microsoft YaHei" panose="020B0503020204020204" pitchFamily="34" charset="-122"/>
              </a:rPr>
              <a:t>9</a:t>
            </a:r>
            <a:r>
              <a:rPr lang="zh-CN" altLang="en-US" sz="1100" b="1" kern="0" dirty="0">
                <a:latin typeface="Microsoft YaHei" panose="020B0503020204020204" pitchFamily="34" charset="-122"/>
                <a:ea typeface="Microsoft YaHei" panose="020B0503020204020204" pitchFamily="34" charset="-122"/>
              </a:rPr>
              <a:t>号新世界大厦</a:t>
            </a:r>
            <a:r>
              <a:rPr lang="en-US" altLang="zh-CN" sz="1100" b="1" kern="0" dirty="0">
                <a:latin typeface="Microsoft YaHei" panose="020B0503020204020204" pitchFamily="34" charset="-122"/>
                <a:ea typeface="Microsoft YaHei" panose="020B0503020204020204" pitchFamily="34" charset="-122"/>
              </a:rPr>
              <a:t>2104</a:t>
            </a:r>
          </a:p>
          <a:p>
            <a:pPr>
              <a:lnSpc>
                <a:spcPct val="110000"/>
              </a:lnSpc>
            </a:pPr>
            <a:r>
              <a:rPr kumimoji="1" lang="en-US" altLang="ja-JP" sz="1200" b="1" kern="0" dirty="0">
                <a:latin typeface="Microsoft YaHei" panose="020B0503020204020204" pitchFamily="34" charset="-122"/>
                <a:ea typeface="Microsoft YaHei" panose="020B0503020204020204" pitchFamily="34" charset="-122"/>
              </a:rPr>
              <a:t>URL</a:t>
            </a:r>
            <a:r>
              <a:rPr kumimoji="1" lang="ja-JP" altLang="en-US" sz="1200" b="1" kern="0" dirty="0">
                <a:latin typeface="Microsoft YaHei" panose="020B0503020204020204" pitchFamily="34" charset="-122"/>
                <a:ea typeface="Microsoft YaHei" panose="020B0503020204020204" pitchFamily="34" charset="-122"/>
              </a:rPr>
              <a:t>：</a:t>
            </a:r>
            <a:r>
              <a:rPr lang="ja-JP" altLang="en-US" sz="1200" b="1" kern="0" dirty="0">
                <a:latin typeface="Microsoft YaHei" panose="020B0503020204020204" pitchFamily="34" charset="-122"/>
                <a:ea typeface="Microsoft YaHei" panose="020B0503020204020204" pitchFamily="34" charset="-122"/>
              </a:rPr>
              <a:t> </a:t>
            </a:r>
            <a:r>
              <a:rPr lang="en-US" altLang="ja-JP" sz="1400" b="1" u="sng" kern="0" dirty="0">
                <a:solidFill>
                  <a:srgbClr val="0000FF"/>
                </a:solidFill>
                <a:latin typeface="Microsoft YaHei" panose="020B0503020204020204" pitchFamily="34" charset="-122"/>
                <a:ea typeface="Microsoft YaHei" panose="020B0503020204020204" pitchFamily="34" charset="-122"/>
                <a:hlinkClick r:id="rId2"/>
              </a:rPr>
              <a:t>http://www.longlife</a:t>
            </a:r>
            <a:r>
              <a:rPr lang="en-US" altLang="zh-CN" sz="1400" b="1" u="sng" kern="0" dirty="0">
                <a:solidFill>
                  <a:srgbClr val="0000FF"/>
                </a:solidFill>
                <a:latin typeface="Microsoft YaHei" panose="020B0503020204020204" pitchFamily="34" charset="-122"/>
                <a:ea typeface="Microsoft YaHei" panose="020B0503020204020204" pitchFamily="34" charset="-122"/>
                <a:hlinkClick r:id="rId2"/>
              </a:rPr>
              <a:t>-</a:t>
            </a:r>
            <a:r>
              <a:rPr lang="en-US" altLang="ja-JP" sz="1400" b="1" u="sng" kern="0" dirty="0">
                <a:solidFill>
                  <a:srgbClr val="0000FF"/>
                </a:solidFill>
                <a:latin typeface="Microsoft YaHei" panose="020B0503020204020204" pitchFamily="34" charset="-122"/>
                <a:ea typeface="Microsoft YaHei" panose="020B0503020204020204" pitchFamily="34" charset="-122"/>
                <a:hlinkClick r:id="rId2"/>
              </a:rPr>
              <a:t>holding.co.jp/longlife_china/</a:t>
            </a:r>
            <a:endParaRPr kumimoji="1" lang="en-US" altLang="zh-CN" sz="1400" b="1" u="sng" kern="0" dirty="0">
              <a:solidFill>
                <a:srgbClr val="0000FF"/>
              </a:solidFill>
              <a:latin typeface="Microsoft YaHei" panose="020B0503020204020204" pitchFamily="34" charset="-122"/>
              <a:ea typeface="Microsoft YaHei" panose="020B0503020204020204" pitchFamily="34" charset="-122"/>
            </a:endParaRPr>
          </a:p>
        </p:txBody>
      </p:sp>
      <p:pic>
        <p:nvPicPr>
          <p:cNvPr id="18" name="図 3">
            <a:extLst>
              <a:ext uri="{FF2B5EF4-FFF2-40B4-BE49-F238E27FC236}">
                <a16:creationId xmlns:a16="http://schemas.microsoft.com/office/drawing/2014/main" id="{06F67543-7454-4ACB-BCEE-645AB7A521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528" y="5013175"/>
            <a:ext cx="2653342" cy="1628889"/>
          </a:xfrm>
          <a:prstGeom prst="rect">
            <a:avLst/>
          </a:prstGeom>
        </p:spPr>
      </p:pic>
      <p:pic>
        <p:nvPicPr>
          <p:cNvPr id="19" name="図 7">
            <a:extLst>
              <a:ext uri="{FF2B5EF4-FFF2-40B4-BE49-F238E27FC236}">
                <a16:creationId xmlns:a16="http://schemas.microsoft.com/office/drawing/2014/main" id="{988BC92C-683A-4FC2-8BF4-A6D36B8666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3848" y="5013176"/>
            <a:ext cx="2490876" cy="1628889"/>
          </a:xfrm>
          <a:prstGeom prst="rect">
            <a:avLst/>
          </a:prstGeom>
        </p:spPr>
      </p:pic>
      <p:pic>
        <p:nvPicPr>
          <p:cNvPr id="2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168" y="5013176"/>
            <a:ext cx="2653340" cy="16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kumimoji="1"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⑨</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249211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87785" y="241469"/>
            <a:ext cx="4030136" cy="461665"/>
          </a:xfrm>
          <a:prstGeom prst="rect">
            <a:avLst/>
          </a:prstGeom>
          <a:noFill/>
        </p:spPr>
        <p:txBody>
          <a:bodyPr wrap="square" rtlCol="0">
            <a:spAutoFit/>
          </a:bodyPr>
          <a:lstStyle/>
          <a:p>
            <a:r>
              <a:rPr lang="ja-JP" altLang="en-US" sz="2400" b="1" dirty="0">
                <a:effectLst>
                  <a:outerShdw blurRad="38100" dist="38100" dir="2700000" algn="tl">
                    <a:srgbClr val="000000">
                      <a:alpha val="43137"/>
                    </a:srgbClr>
                  </a:outerShdw>
                </a:effectLst>
                <a:latin typeface="Microsoft YaHei" pitchFamily="34" charset="-122"/>
                <a:ea typeface="Microsoft YaHei" pitchFamily="34" charset="-122"/>
              </a:rPr>
              <a:t>三</a:t>
            </a:r>
            <a:r>
              <a:rPr lang="zh-CN" altLang="en-US" sz="2400" b="1" dirty="0">
                <a:effectLst>
                  <a:outerShdw blurRad="38100" dist="38100" dir="2700000" algn="tl">
                    <a:srgbClr val="000000">
                      <a:alpha val="43137"/>
                    </a:srgbClr>
                  </a:outerShdw>
                </a:effectLst>
                <a:latin typeface="Microsoft YaHei" pitchFamily="34" charset="-122"/>
                <a:ea typeface="Microsoft YaHei" pitchFamily="34" charset="-122"/>
              </a:rPr>
              <a:t>协空气技术股份有限公司</a:t>
            </a:r>
            <a:endParaRPr kumimoji="1" lang="en-US" altLang="ja-JP" sz="2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19" name="テキスト ボックス 18"/>
          <p:cNvSpPr txBox="1"/>
          <p:nvPr/>
        </p:nvSpPr>
        <p:spPr>
          <a:xfrm>
            <a:off x="4432493" y="630443"/>
            <a:ext cx="3044230" cy="566309"/>
          </a:xfrm>
          <a:prstGeom prst="rect">
            <a:avLst/>
          </a:prstGeom>
          <a:noFill/>
          <a:ln w="25400">
            <a:noFill/>
          </a:ln>
          <a:effectLst/>
        </p:spPr>
        <p:txBody>
          <a:bodyPr wrap="square" rtlCol="0">
            <a:spAutoFit/>
          </a:bodyPr>
          <a:lstStyle/>
          <a:p>
            <a:pPr>
              <a:lnSpc>
                <a:spcPct val="110000"/>
              </a:lnSpc>
            </a:pPr>
            <a:r>
              <a:rPr kumimoji="1" lang="zh-CN" altLang="en-US" sz="1400" b="1" kern="0" dirty="0">
                <a:latin typeface="Microsoft YaHei" panose="020B0503020204020204" pitchFamily="34" charset="-122"/>
                <a:ea typeface="Microsoft YaHei" panose="020B0503020204020204" pitchFamily="34" charset="-122"/>
              </a:rPr>
              <a:t>地址</a:t>
            </a:r>
            <a:r>
              <a:rPr lang="ja-JP" altLang="en-US" sz="1400" b="1" kern="0" dirty="0">
                <a:latin typeface="Microsoft YaHei" panose="020B0503020204020204" pitchFamily="34" charset="-122"/>
                <a:ea typeface="Microsoft YaHei" panose="020B0503020204020204" pitchFamily="34" charset="-122"/>
              </a:rPr>
              <a:t>：</a:t>
            </a:r>
            <a:r>
              <a:rPr lang="ja-JP" altLang="en-US" sz="1400" b="1" dirty="0">
                <a:latin typeface="Microsoft YaHei" pitchFamily="34" charset="-122"/>
                <a:ea typeface="Microsoft YaHei" pitchFamily="34" charset="-122"/>
              </a:rPr>
              <a:t>日本大阪市</a:t>
            </a:r>
            <a:endParaRPr lang="en-US" altLang="zh-CN" sz="1400" b="1" kern="0" dirty="0">
              <a:latin typeface="Microsoft YaHei" panose="020B0503020204020204" pitchFamily="34" charset="-122"/>
              <a:ea typeface="Microsoft YaHei" panose="020B0503020204020204" pitchFamily="34" charset="-122"/>
            </a:endParaRPr>
          </a:p>
          <a:p>
            <a:pPr>
              <a:lnSpc>
                <a:spcPct val="110000"/>
              </a:lnSpc>
            </a:pPr>
            <a:r>
              <a:rPr kumimoji="1" lang="en-US" altLang="ja-JP" sz="1400" b="1" kern="0" dirty="0">
                <a:latin typeface="Microsoft YaHei" panose="020B0503020204020204" pitchFamily="34" charset="-122"/>
                <a:ea typeface="Microsoft YaHei" panose="020B0503020204020204" pitchFamily="34" charset="-122"/>
              </a:rPr>
              <a:t>URL</a:t>
            </a:r>
            <a:r>
              <a:rPr lang="ja-JP" altLang="en-US" sz="1400" b="1" kern="0" dirty="0">
                <a:latin typeface="Microsoft YaHei" panose="020B0503020204020204" pitchFamily="34" charset="-122"/>
                <a:ea typeface="Microsoft YaHei" panose="020B0503020204020204" pitchFamily="34" charset="-122"/>
              </a:rPr>
              <a:t>：</a:t>
            </a:r>
            <a:r>
              <a:rPr lang="en-US" altLang="ja-JP" sz="1400" b="1" u="sng" dirty="0">
                <a:solidFill>
                  <a:srgbClr val="0000FF"/>
                </a:solidFill>
                <a:latin typeface="Microsoft YaHei" pitchFamily="34" charset="-122"/>
                <a:ea typeface="Microsoft YaHei" pitchFamily="34" charset="-122"/>
                <a:hlinkClick r:id="rId2"/>
              </a:rPr>
              <a:t>https://www.sat.co.jp</a:t>
            </a:r>
            <a:endParaRPr kumimoji="1" lang="en-US" altLang="zh-CN" sz="1400" u="sng" kern="0" dirty="0">
              <a:solidFill>
                <a:srgbClr val="0000FF"/>
              </a:solidFill>
              <a:latin typeface="Microsoft YaHei" panose="020B0503020204020204" pitchFamily="34" charset="-122"/>
              <a:ea typeface="Microsoft YaHei" panose="020B0503020204020204" pitchFamily="34" charset="-122"/>
            </a:endParaRPr>
          </a:p>
        </p:txBody>
      </p:sp>
      <p:sp>
        <p:nvSpPr>
          <p:cNvPr id="10" name="テキスト ボックス 9"/>
          <p:cNvSpPr txBox="1"/>
          <p:nvPr/>
        </p:nvSpPr>
        <p:spPr>
          <a:xfrm>
            <a:off x="248412" y="1412776"/>
            <a:ext cx="8174874" cy="1692771"/>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100" dirty="0">
                <a:latin typeface="Microsoft YaHei" panose="020B0503020204020204" pitchFamily="34" charset="-122"/>
                <a:ea typeface="Microsoft YaHei" panose="020B0503020204020204" pitchFamily="34" charset="-122"/>
              </a:rPr>
              <a:t>　</a:t>
            </a:r>
            <a:r>
              <a:rPr lang="zh-CN" altLang="en-US" sz="1100" dirty="0">
                <a:latin typeface="Microsoft YaHei" panose="020B0503020204020204" pitchFamily="34" charset="-122"/>
                <a:ea typeface="Microsoft YaHei" panose="020B0503020204020204" pitchFamily="34" charset="-122"/>
              </a:rPr>
              <a:t>三协</a:t>
            </a:r>
            <a:r>
              <a:rPr lang="en-US" altLang="zh-CN" sz="1100" dirty="0">
                <a:latin typeface="Microsoft YaHei" panose="020B0503020204020204" pitchFamily="34" charset="-122"/>
                <a:ea typeface="Microsoft YaHei" panose="020B0503020204020204" pitchFamily="34" charset="-122"/>
              </a:rPr>
              <a:t>AIR TCH.</a:t>
            </a:r>
            <a:r>
              <a:rPr lang="zh-CN" altLang="en-US" sz="1100" dirty="0">
                <a:latin typeface="Microsoft YaHei" panose="020B0503020204020204" pitchFamily="34" charset="-122"/>
                <a:ea typeface="Microsoft YaHei" panose="020B0503020204020204" pitchFamily="34" charset="-122"/>
              </a:rPr>
              <a:t>株式会社是环境相关机器的制造商，成立于</a:t>
            </a:r>
            <a:r>
              <a:rPr lang="en-US" altLang="zh-CN" sz="1100" dirty="0">
                <a:latin typeface="Microsoft YaHei" panose="020B0503020204020204" pitchFamily="34" charset="-122"/>
                <a:ea typeface="Microsoft YaHei" panose="020B0503020204020204" pitchFamily="34" charset="-122"/>
              </a:rPr>
              <a:t>1993</a:t>
            </a:r>
            <a:r>
              <a:rPr lang="zh-CN" altLang="en-US" sz="1100" dirty="0">
                <a:latin typeface="Microsoft YaHei" panose="020B0503020204020204" pitchFamily="34" charset="-122"/>
                <a:ea typeface="Microsoft YaHei" panose="020B0503020204020204" pitchFamily="34" charset="-122"/>
              </a:rPr>
              <a:t>年，从事除臭、杀菌设备及空气净化设备、业务用加湿设备等环境相关机器的开发，制造、销售、保养维修等服务。服务对象以医院、养老院为主，并涉及工厂、食品相关设施、办公室、公寓大楼、娱乐中心等场所。</a:t>
            </a:r>
          </a:p>
          <a:p>
            <a:r>
              <a:rPr lang="zh-CN" altLang="en-US" sz="1100" dirty="0">
                <a:latin typeface="Microsoft YaHei" panose="020B0503020204020204" pitchFamily="34" charset="-122"/>
                <a:ea typeface="Microsoft YaHei" panose="020B0503020204020204" pitchFamily="34" charset="-122"/>
              </a:rPr>
              <a:t>经营范围：</a:t>
            </a:r>
          </a:p>
          <a:p>
            <a:r>
              <a:rPr lang="en-US" altLang="zh-CN" sz="1100" dirty="0">
                <a:latin typeface="Microsoft YaHei" panose="020B0503020204020204" pitchFamily="34" charset="-122"/>
                <a:ea typeface="Microsoft YaHei" panose="020B0503020204020204" pitchFamily="34" charset="-122"/>
              </a:rPr>
              <a:t>·</a:t>
            </a:r>
            <a:r>
              <a:rPr lang="zh-CN" altLang="en-US" sz="1100" dirty="0">
                <a:latin typeface="Microsoft YaHei" panose="020B0503020204020204" pitchFamily="34" charset="-122"/>
                <a:ea typeface="Microsoft YaHei" panose="020B0503020204020204" pitchFamily="34" charset="-122"/>
              </a:rPr>
              <a:t>臭氧相关除臭杀菌产品、业务用空气净化器、加湿器</a:t>
            </a:r>
          </a:p>
          <a:p>
            <a:r>
              <a:rPr lang="en-US" altLang="zh-CN" sz="1100" dirty="0">
                <a:latin typeface="Microsoft YaHei" panose="020B0503020204020204" pitchFamily="34" charset="-122"/>
                <a:ea typeface="Microsoft YaHei" panose="020B0503020204020204" pitchFamily="34" charset="-122"/>
              </a:rPr>
              <a:t>·</a:t>
            </a:r>
            <a:r>
              <a:rPr lang="zh-CN" altLang="en-US" sz="1100" dirty="0">
                <a:latin typeface="Microsoft YaHei" panose="020B0503020204020204" pitchFamily="34" charset="-122"/>
                <a:ea typeface="Microsoft YaHei" panose="020B0503020204020204" pitchFamily="34" charset="-122"/>
              </a:rPr>
              <a:t>空调、卫生设备</a:t>
            </a:r>
          </a:p>
          <a:p>
            <a:r>
              <a:rPr lang="en-US" altLang="zh-CN" sz="1100" dirty="0">
                <a:latin typeface="Microsoft YaHei" panose="020B0503020204020204" pitchFamily="34" charset="-122"/>
                <a:ea typeface="Microsoft YaHei" panose="020B0503020204020204" pitchFamily="34" charset="-122"/>
              </a:rPr>
              <a:t>·</a:t>
            </a:r>
            <a:r>
              <a:rPr lang="zh-CN" altLang="en-US" sz="1100" dirty="0">
                <a:latin typeface="Microsoft YaHei" panose="020B0503020204020204" pitchFamily="34" charset="-122"/>
                <a:ea typeface="Microsoft YaHei" panose="020B0503020204020204" pitchFamily="34" charset="-122"/>
              </a:rPr>
              <a:t>室内除臭咨询</a:t>
            </a:r>
          </a:p>
          <a:p>
            <a:r>
              <a:rPr lang="zh-CN" altLang="en-US" sz="1100" dirty="0">
                <a:latin typeface="Microsoft YaHei" panose="020B0503020204020204" pitchFamily="34" charset="-122"/>
                <a:ea typeface="Microsoft YaHei" panose="020B0503020204020204" pitchFamily="34" charset="-122"/>
              </a:rPr>
              <a:t>海外展开据点：中国牛尾上海，牛尾北京，牛尾深圳，韩国，台湾，新加坡</a:t>
            </a:r>
            <a:endParaRPr lang="en-US" altLang="zh-CN" sz="1100" dirty="0">
              <a:latin typeface="Microsoft YaHei" panose="020B0503020204020204" pitchFamily="34" charset="-122"/>
              <a:ea typeface="Microsoft YaHei" panose="020B0503020204020204" pitchFamily="34" charset="-122"/>
            </a:endParaRPr>
          </a:p>
        </p:txBody>
      </p:sp>
      <p:grpSp>
        <p:nvGrpSpPr>
          <p:cNvPr id="45" name="図形グループ 32"/>
          <p:cNvGrpSpPr/>
          <p:nvPr/>
        </p:nvGrpSpPr>
        <p:grpSpPr>
          <a:xfrm>
            <a:off x="251520" y="4365104"/>
            <a:ext cx="8718493" cy="705517"/>
            <a:chOff x="648756" y="1347153"/>
            <a:chExt cx="7416825" cy="544756"/>
          </a:xfrm>
        </p:grpSpPr>
        <p:sp>
          <p:nvSpPr>
            <p:cNvPr id="48" name="テキスト ボックス 47"/>
            <p:cNvSpPr txBox="1"/>
            <p:nvPr/>
          </p:nvSpPr>
          <p:spPr>
            <a:xfrm>
              <a:off x="648756" y="1559205"/>
              <a:ext cx="7387610" cy="332704"/>
            </a:xfrm>
            <a:prstGeom prst="rect">
              <a:avLst/>
            </a:prstGeom>
            <a:noFill/>
          </p:spPr>
          <p:txBody>
            <a:bodyPr wrap="square" rtlCol="0">
              <a:spAutoFit/>
            </a:bodyPr>
            <a:lstStyle/>
            <a:p>
              <a:r>
                <a:rPr lang="ja-JP" altLang="en-US" sz="1100" dirty="0">
                  <a:latin typeface="Microsoft YaHei" panose="020B0503020204020204" pitchFamily="34" charset="-122"/>
                  <a:ea typeface="Microsoft YaHei" panose="020B0503020204020204" pitchFamily="34" charset="-122"/>
                </a:rPr>
                <a:t>　</a:t>
              </a:r>
              <a:r>
                <a:rPr lang="zh-CN" altLang="en-US" sz="1100" dirty="0">
                  <a:latin typeface="Microsoft YaHei" panose="020B0503020204020204" pitchFamily="34" charset="-122"/>
                  <a:ea typeface="Microsoft YaHei" panose="020B0503020204020204" pitchFamily="34" charset="-122"/>
                </a:rPr>
                <a:t>本公司自</a:t>
              </a:r>
              <a:r>
                <a:rPr lang="en-US" altLang="zh-CN" sz="1100" dirty="0">
                  <a:latin typeface="Microsoft YaHei" panose="020B0503020204020204" pitchFamily="34" charset="-122"/>
                  <a:ea typeface="Microsoft YaHei" panose="020B0503020204020204" pitchFamily="34" charset="-122"/>
                </a:rPr>
                <a:t>2016</a:t>
              </a:r>
              <a:r>
                <a:rPr lang="zh-CN" altLang="en-US" sz="1100" dirty="0">
                  <a:latin typeface="Microsoft YaHei" panose="020B0503020204020204" pitchFamily="34" charset="-122"/>
                  <a:ea typeface="Microsoft YaHei" panose="020B0503020204020204" pitchFamily="34" charset="-122"/>
                </a:rPr>
                <a:t>年在中国开展营销活动以来，现以牛尾贸易</a:t>
              </a:r>
              <a:r>
                <a:rPr lang="en-US" altLang="zh-CN" sz="1100" dirty="0">
                  <a:latin typeface="Microsoft YaHei" panose="020B0503020204020204" pitchFamily="34" charset="-122"/>
                  <a:ea typeface="Microsoft YaHei" panose="020B0503020204020204" pitchFamily="34" charset="-122"/>
                </a:rPr>
                <a:t>(</a:t>
              </a:r>
              <a:r>
                <a:rPr lang="zh-CN" altLang="en-US" sz="1100" dirty="0">
                  <a:latin typeface="Microsoft YaHei" panose="020B0503020204020204" pitchFamily="34" charset="-122"/>
                  <a:ea typeface="Microsoft YaHei" panose="020B0503020204020204" pitchFamily="34" charset="-122"/>
                </a:rPr>
                <a:t>上海）有限公司为总代理，在华东</a:t>
              </a:r>
              <a:r>
                <a:rPr lang="en-US" altLang="zh-CN" sz="1100" dirty="0">
                  <a:latin typeface="Microsoft YaHei" panose="020B0503020204020204" pitchFamily="34" charset="-122"/>
                  <a:ea typeface="Microsoft YaHei" panose="020B0503020204020204" pitchFamily="34" charset="-122"/>
                </a:rPr>
                <a:t>/</a:t>
              </a:r>
              <a:r>
                <a:rPr lang="zh-CN" altLang="en-US" sz="1100" dirty="0">
                  <a:latin typeface="Microsoft YaHei" panose="020B0503020204020204" pitchFamily="34" charset="-122"/>
                  <a:ea typeface="Microsoft YaHei" panose="020B0503020204020204" pitchFamily="34" charset="-122"/>
                </a:rPr>
                <a:t>华北</a:t>
              </a:r>
              <a:r>
                <a:rPr lang="en-US" altLang="zh-CN" sz="1100" dirty="0">
                  <a:latin typeface="Microsoft YaHei" panose="020B0503020204020204" pitchFamily="34" charset="-122"/>
                  <a:ea typeface="Microsoft YaHei" panose="020B0503020204020204" pitchFamily="34" charset="-122"/>
                </a:rPr>
                <a:t>/</a:t>
              </a:r>
              <a:r>
                <a:rPr lang="zh-CN" altLang="en-US" sz="1100" dirty="0">
                  <a:latin typeface="Microsoft YaHei" panose="020B0503020204020204" pitchFamily="34" charset="-122"/>
                  <a:ea typeface="Microsoft YaHei" panose="020B0503020204020204" pitchFamily="34" charset="-122"/>
                </a:rPr>
                <a:t>华南地区展开业务活动，现在也通过各类展会、商谈会来作营业宣传，寻求合作伙伴。</a:t>
              </a:r>
              <a:endParaRPr lang="en-US" altLang="zh-CN" sz="1100" dirty="0">
                <a:latin typeface="Microsoft YaHei" panose="020B0503020204020204" pitchFamily="34" charset="-122"/>
                <a:ea typeface="Microsoft YaHei" panose="020B0503020204020204" pitchFamily="34" charset="-122"/>
              </a:endParaRPr>
            </a:p>
          </p:txBody>
        </p:sp>
        <p:sp>
          <p:nvSpPr>
            <p:cNvPr id="49" name="テキスト ボックス 48"/>
            <p:cNvSpPr txBox="1"/>
            <p:nvPr/>
          </p:nvSpPr>
          <p:spPr>
            <a:xfrm>
              <a:off x="648757" y="1347153"/>
              <a:ext cx="7416824" cy="261410"/>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在中国的事业开展情况（含今后开展情况）</a:t>
              </a:r>
              <a:endParaRPr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p:txBody>
        </p:sp>
      </p:grpSp>
      <p:grpSp>
        <p:nvGrpSpPr>
          <p:cNvPr id="59" name="図形グループ 32"/>
          <p:cNvGrpSpPr/>
          <p:nvPr/>
        </p:nvGrpSpPr>
        <p:grpSpPr>
          <a:xfrm>
            <a:off x="248412" y="3068960"/>
            <a:ext cx="8924232" cy="1201899"/>
            <a:chOff x="527973" y="1412776"/>
            <a:chExt cx="7435739" cy="1546111"/>
          </a:xfrm>
        </p:grpSpPr>
        <p:sp>
          <p:nvSpPr>
            <p:cNvPr id="61" name="テキスト ボックス 60"/>
            <p:cNvSpPr txBox="1"/>
            <p:nvPr/>
          </p:nvSpPr>
          <p:spPr>
            <a:xfrm>
              <a:off x="527973" y="1751329"/>
              <a:ext cx="7435739" cy="1207558"/>
            </a:xfrm>
            <a:prstGeom prst="rect">
              <a:avLst/>
            </a:prstGeom>
            <a:noFill/>
          </p:spPr>
          <p:txBody>
            <a:bodyPr wrap="square" rtlCol="0">
              <a:spAutoFit/>
            </a:bodyPr>
            <a:lstStyle/>
            <a:p>
              <a:r>
                <a:rPr lang="ja-JP" altLang="en-US" sz="1100" dirty="0">
                  <a:latin typeface="Microsoft YaHei" panose="020B0503020204020204" pitchFamily="34" charset="-122"/>
                  <a:ea typeface="Microsoft YaHei" panose="020B0503020204020204" pitchFamily="34" charset="-122"/>
                </a:rPr>
                <a:t>　</a:t>
              </a:r>
              <a:r>
                <a:rPr lang="zh-CN" altLang="en-US" sz="1100" dirty="0">
                  <a:latin typeface="Microsoft YaHei" panose="020B0503020204020204" pitchFamily="34" charset="-122"/>
                  <a:ea typeface="Microsoft YaHei" panose="020B0503020204020204" pitchFamily="34" charset="-122"/>
                </a:rPr>
                <a:t>主要以养老设施，医疗设施，幼教设施市内空气改善处理为中心，主要经营以下产品：</a:t>
              </a:r>
            </a:p>
            <a:p>
              <a:r>
                <a:rPr lang="en-US" altLang="zh-CN" sz="1100" dirty="0">
                  <a:latin typeface="Microsoft YaHei" panose="020B0503020204020204" pitchFamily="34" charset="-122"/>
                  <a:ea typeface="Microsoft YaHei" panose="020B0503020204020204" pitchFamily="34" charset="-122"/>
                </a:rPr>
                <a:t>URUORICH</a:t>
              </a:r>
              <a:r>
                <a:rPr lang="zh-CN" altLang="en-US" sz="1100" dirty="0">
                  <a:latin typeface="Microsoft YaHei" panose="020B0503020204020204" pitchFamily="34" charset="-122"/>
                  <a:ea typeface="Microsoft YaHei" panose="020B0503020204020204" pitchFamily="34" charset="-122"/>
                </a:rPr>
                <a:t>润利奇高度清净空气净化型加湿器：</a:t>
              </a:r>
              <a:r>
                <a:rPr lang="en-US" altLang="zh-CN" sz="1100" dirty="0">
                  <a:latin typeface="Microsoft YaHei" panose="020B0503020204020204" pitchFamily="34" charset="-122"/>
                  <a:ea typeface="Microsoft YaHei" panose="020B0503020204020204" pitchFamily="34" charset="-122"/>
                </a:rPr>
                <a:t>URUORICH</a:t>
              </a:r>
              <a:r>
                <a:rPr lang="zh-CN" altLang="en-US" sz="1100" dirty="0">
                  <a:latin typeface="Microsoft YaHei" panose="020B0503020204020204" pitchFamily="34" charset="-122"/>
                  <a:ea typeface="Microsoft YaHei" panose="020B0503020204020204" pitchFamily="34" charset="-122"/>
                </a:rPr>
                <a:t>是日本本土研发和生产的、主要针对专业市场的空气净化型加湿器，具有强大的空气净化、加湿和杀菌杀病毒功能。通过特殊过滤网过滤水和空气，排放无菌干净的空气和水分，以营造舒适、干净的环境，从而防止病毒传染。主要产品及服务</a:t>
              </a:r>
              <a:r>
                <a:rPr lang="ja-JP" altLang="en-US" sz="1100" dirty="0">
                  <a:latin typeface="Microsoft YaHei" pitchFamily="34" charset="-122"/>
                  <a:ea typeface="Microsoft YaHei" pitchFamily="34" charset="-122"/>
                </a:rPr>
                <a:t>：</a:t>
              </a:r>
              <a:r>
                <a:rPr lang="zh-CN" altLang="en-US" sz="1100" dirty="0">
                  <a:latin typeface="Microsoft YaHei" panose="020B0503020204020204" pitchFamily="34" charset="-122"/>
                  <a:ea typeface="Microsoft YaHei" panose="020B0503020204020204" pitchFamily="34" charset="-122"/>
                </a:rPr>
                <a:t>除臭、杀菌设备及空气清净设备、业务用加湿设备等环境相关机器之开发，制造、贩售、保养维修等服务。服务对象以医院、养老院为主，涉及工厂、食品相关设施、办公室、公寓大楼、娱乐中心等场所。</a:t>
              </a:r>
            </a:p>
          </p:txBody>
        </p:sp>
        <p:sp>
          <p:nvSpPr>
            <p:cNvPr id="62" name="テキスト ボックス 61"/>
            <p:cNvSpPr txBox="1"/>
            <p:nvPr/>
          </p:nvSpPr>
          <p:spPr>
            <a:xfrm>
              <a:off x="527973" y="1412776"/>
              <a:ext cx="7416824" cy="338554"/>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在中国开展的产品及服务特点</a:t>
              </a:r>
            </a:p>
          </p:txBody>
        </p:sp>
      </p:grpSp>
      <p:pic>
        <p:nvPicPr>
          <p:cNvPr id="3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7656" y="286155"/>
            <a:ext cx="2001429" cy="83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图片 3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6231" y="5113070"/>
            <a:ext cx="2407055" cy="156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3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1615" y="5095427"/>
            <a:ext cx="927932" cy="156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59832" y="5128557"/>
            <a:ext cx="1961919" cy="153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直線コネクタ 28"/>
          <p:cNvCxnSpPr/>
          <p:nvPr/>
        </p:nvCxnSpPr>
        <p:spPr>
          <a:xfrm>
            <a:off x="107504" y="126876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kumimoji="1"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⑩</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199508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1370892"/>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348235" y="147494"/>
            <a:ext cx="7056784"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医疗法人社团 广风会 </a:t>
            </a:r>
            <a:r>
              <a:rPr lang="en-US" altLang="zh-CN"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a:t>
            </a:r>
            <a:r>
              <a:rPr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亚特兰蒂斯株式会社</a:t>
            </a:r>
            <a:endParaRPr kumimoji="1" lang="ja-JP"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9" name="テキスト ボックス 8"/>
          <p:cNvSpPr txBox="1"/>
          <p:nvPr/>
        </p:nvSpPr>
        <p:spPr>
          <a:xfrm>
            <a:off x="5183560" y="721982"/>
            <a:ext cx="3960440" cy="523220"/>
          </a:xfrm>
          <a:prstGeom prst="rect">
            <a:avLst/>
          </a:prstGeom>
          <a:noFill/>
        </p:spPr>
        <p:txBody>
          <a:bodyPr wrap="square" rtlCol="0">
            <a:spAutoFit/>
          </a:bodyPr>
          <a:lstStyle/>
          <a:p>
            <a:r>
              <a:rPr lang="zh-CN" altLang="en-US" sz="1400" b="1" dirty="0">
                <a:latin typeface="Microsoft YaHei" panose="020B0503020204020204" pitchFamily="34" charset="-122"/>
                <a:ea typeface="Microsoft YaHei" panose="020B0503020204020204" pitchFamily="34" charset="-122"/>
              </a:rPr>
              <a:t>地址</a:t>
            </a:r>
            <a:r>
              <a:rPr lang="ja-JP" altLang="en-US" sz="1400" b="1" dirty="0">
                <a:latin typeface="Microsoft YaHei" panose="020B0503020204020204" pitchFamily="34" charset="-122"/>
                <a:ea typeface="Microsoft YaHei" panose="020B0503020204020204" pitchFamily="34" charset="-122"/>
              </a:rPr>
              <a:t>：</a:t>
            </a:r>
            <a:r>
              <a:rPr lang="zh-CN" altLang="en-US" sz="1400" b="1" dirty="0">
                <a:latin typeface="Microsoft YaHei" panose="020B0503020204020204" pitchFamily="34" charset="-122"/>
                <a:ea typeface="Microsoft YaHei" panose="020B0503020204020204" pitchFamily="34" charset="-122"/>
              </a:rPr>
              <a:t>神奈川县横滨市神奈川区菅田町</a:t>
            </a:r>
            <a:r>
              <a:rPr lang="en-US" altLang="zh-CN" sz="1400" b="1" dirty="0">
                <a:latin typeface="Microsoft YaHei" panose="020B0503020204020204" pitchFamily="34" charset="-122"/>
                <a:ea typeface="Microsoft YaHei" panose="020B0503020204020204" pitchFamily="34" charset="-122"/>
              </a:rPr>
              <a:t>656-1</a:t>
            </a:r>
            <a:endParaRPr lang="en-US" altLang="ja-JP" sz="1400" b="1" dirty="0">
              <a:latin typeface="Microsoft YaHei" panose="020B0503020204020204" pitchFamily="34" charset="-122"/>
              <a:ea typeface="Microsoft YaHei" panose="020B0503020204020204" pitchFamily="34" charset="-122"/>
            </a:endParaRPr>
          </a:p>
          <a:p>
            <a:r>
              <a:rPr lang="en-US" altLang="ja-JP" sz="1400" b="1" dirty="0">
                <a:latin typeface="Microsoft YaHei" panose="020B0503020204020204" pitchFamily="34" charset="-122"/>
                <a:ea typeface="Microsoft YaHei" panose="020B0503020204020204" pitchFamily="34" charset="-122"/>
              </a:rPr>
              <a:t>URL</a:t>
            </a:r>
            <a:r>
              <a:rPr lang="ja-JP" altLang="en-US" sz="1400" b="1" dirty="0">
                <a:latin typeface="Microsoft YaHei" panose="020B0503020204020204" pitchFamily="34" charset="-122"/>
                <a:ea typeface="Microsoft YaHei" panose="020B0503020204020204" pitchFamily="34" charset="-122"/>
              </a:rPr>
              <a:t>：</a:t>
            </a:r>
            <a:r>
              <a:rPr lang="en-US" altLang="ja-JP" sz="1400" b="1" dirty="0">
                <a:latin typeface="Microsoft YaHei" panose="020B0503020204020204" pitchFamily="34" charset="-122"/>
                <a:ea typeface="Microsoft YaHei" panose="020B0503020204020204" pitchFamily="34" charset="-122"/>
                <a:hlinkClick r:id="rId2"/>
              </a:rPr>
              <a:t>http://hc-mugi.com/global/jp/</a:t>
            </a:r>
            <a:endParaRPr kumimoji="1" lang="ja-JP" altLang="en-US" sz="1400" b="1" dirty="0">
              <a:latin typeface="Microsoft YaHei" panose="020B0503020204020204" pitchFamily="34" charset="-122"/>
              <a:ea typeface="Microsoft YaHei" panose="020B0503020204020204" pitchFamily="34" charset="-122"/>
            </a:endParaRPr>
          </a:p>
        </p:txBody>
      </p:sp>
      <p:sp>
        <p:nvSpPr>
          <p:cNvPr id="10" name="テキスト ボックス 9"/>
          <p:cNvSpPr txBox="1"/>
          <p:nvPr/>
        </p:nvSpPr>
        <p:spPr>
          <a:xfrm>
            <a:off x="107504" y="1433637"/>
            <a:ext cx="8784976" cy="984885"/>
          </a:xfrm>
          <a:prstGeom prst="rect">
            <a:avLst/>
          </a:prstGeom>
          <a:noFill/>
          <a:ln>
            <a:noFill/>
          </a:ln>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zh-CN" altLang="en-US" sz="1400" dirty="0">
                <a:latin typeface="SimSun" panose="02010600030101010101" pitchFamily="2" charset="-122"/>
                <a:ea typeface="SimSun" panose="02010600030101010101" pitchFamily="2" charset="-122"/>
              </a:rPr>
              <a:t>  </a:t>
            </a:r>
            <a:r>
              <a:rPr lang="zh-CN" altLang="en-US" sz="1400" dirty="0">
                <a:latin typeface="Microsoft YaHei" panose="020B0503020204020204" pitchFamily="34" charset="-122"/>
                <a:ea typeface="Microsoft YaHei" panose="020B0503020204020204" pitchFamily="34" charset="-122"/>
              </a:rPr>
              <a:t>医疗法人社团广风会成立于</a:t>
            </a:r>
            <a:r>
              <a:rPr lang="en-US" altLang="zh-CN" sz="1400" dirty="0">
                <a:latin typeface="Microsoft YaHei" panose="020B0503020204020204" pitchFamily="34" charset="-122"/>
                <a:ea typeface="Microsoft YaHei" panose="020B0503020204020204" pitchFamily="34" charset="-122"/>
              </a:rPr>
              <a:t>2002</a:t>
            </a:r>
            <a:r>
              <a:rPr lang="zh-CN" altLang="en-US" sz="1400" dirty="0">
                <a:latin typeface="Microsoft YaHei" panose="020B0503020204020204" pitchFamily="34" charset="-122"/>
                <a:ea typeface="Microsoft YaHei" panose="020B0503020204020204" pitchFamily="34" charset="-122"/>
              </a:rPr>
              <a:t>年，主要经营老年人介护保健设施、医疗门诊、认知症障碍专用共享公寓、老年人福利公寓等机构。在养老、康复医养结合设施的运营与人才培养的领域方面经验丰富。面向老龄化社会，广风会将通过以护理、康复等朝阳健康产业为中心的专业人才的教育培养，积极展开医养结合的高龄福祉事业。</a:t>
            </a:r>
            <a:endParaRPr kumimoji="1" lang="en-US" altLang="ja-JP" sz="1400" dirty="0">
              <a:latin typeface="Microsoft YaHei" panose="020B0503020204020204" pitchFamily="34" charset="-122"/>
              <a:ea typeface="Microsoft YaHei" panose="020B0503020204020204" pitchFamily="34" charset="-122"/>
            </a:endParaRPr>
          </a:p>
        </p:txBody>
      </p:sp>
      <p:sp>
        <p:nvSpPr>
          <p:cNvPr id="11" name="テキスト ボックス 10"/>
          <p:cNvSpPr txBox="1"/>
          <p:nvPr/>
        </p:nvSpPr>
        <p:spPr>
          <a:xfrm>
            <a:off x="91899" y="2564904"/>
            <a:ext cx="8800581" cy="769441"/>
          </a:xfrm>
          <a:prstGeom prst="rect">
            <a:avLst/>
          </a:prstGeom>
          <a:noFill/>
          <a:ln>
            <a:noFill/>
          </a:ln>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en-US" altLang="zh-CN" sz="1400" dirty="0">
                <a:latin typeface="SimSun" panose="02010600030101010101" pitchFamily="2" charset="-122"/>
                <a:ea typeface="SimSun" panose="02010600030101010101" pitchFamily="2" charset="-122"/>
              </a:rPr>
              <a:t>  </a:t>
            </a:r>
            <a:r>
              <a:rPr lang="en-US" altLang="zh-CN" sz="1400" dirty="0">
                <a:latin typeface="Microsoft YaHei" panose="020B0503020204020204" pitchFamily="34" charset="-122"/>
                <a:ea typeface="Microsoft YaHei" panose="020B0503020204020204" pitchFamily="34" charset="-122"/>
              </a:rPr>
              <a:t>2018</a:t>
            </a:r>
            <a:r>
              <a:rPr lang="zh-CN" altLang="en-US" sz="1400" dirty="0">
                <a:latin typeface="Microsoft YaHei" panose="020B0503020204020204" pitchFamily="34" charset="-122"/>
                <a:ea typeface="Microsoft YaHei" panose="020B0503020204020204" pitchFamily="34" charset="-122"/>
              </a:rPr>
              <a:t>年</a:t>
            </a:r>
            <a:r>
              <a:rPr lang="en-US" altLang="zh-CN" sz="1400" dirty="0">
                <a:latin typeface="Microsoft YaHei" panose="020B0503020204020204" pitchFamily="34" charset="-122"/>
                <a:ea typeface="Microsoft YaHei" panose="020B0503020204020204" pitchFamily="34" charset="-122"/>
              </a:rPr>
              <a:t>3</a:t>
            </a:r>
            <a:r>
              <a:rPr lang="zh-CN" altLang="en-US" sz="1400" dirty="0">
                <a:latin typeface="Microsoft YaHei" panose="020B0503020204020204" pitchFamily="34" charset="-122"/>
                <a:ea typeface="Microsoft YaHei" panose="020B0503020204020204" pitchFamily="34" charset="-122"/>
              </a:rPr>
              <a:t>月，在江苏无锡成立中国事务所之后，相继针对上海、无锡等地区的养老机构以及医院康复等机构进行老年人介护与康复的培训指导工作。另外也接受访日介护（护理）人才的研修培训。</a:t>
            </a:r>
            <a:endParaRPr lang="en-US" altLang="ja-JP" sz="1400" dirty="0">
              <a:latin typeface="Microsoft YaHei" panose="020B0503020204020204" pitchFamily="34" charset="-122"/>
              <a:ea typeface="Microsoft YaHei" panose="020B0503020204020204" pitchFamily="34" charset="-122"/>
            </a:endParaRPr>
          </a:p>
        </p:txBody>
      </p:sp>
      <p:sp>
        <p:nvSpPr>
          <p:cNvPr id="12" name="テキスト ボックス 11"/>
          <p:cNvSpPr txBox="1"/>
          <p:nvPr/>
        </p:nvSpPr>
        <p:spPr>
          <a:xfrm>
            <a:off x="136434" y="3380219"/>
            <a:ext cx="8844977" cy="984885"/>
          </a:xfrm>
          <a:prstGeom prst="rect">
            <a:avLst/>
          </a:prstGeom>
          <a:noFill/>
          <a:ln>
            <a:noFill/>
          </a:ln>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在中国业务开展情</a:t>
            </a:r>
            <a:r>
              <a:rPr kumimoji="1" lang="zh-CN" altLang="en-US" sz="1600" b="1" dirty="0">
                <a:latin typeface="Microsoft YaHei" pitchFamily="34" charset="-122"/>
                <a:ea typeface="Microsoft YaHei" pitchFamily="34" charset="-122"/>
              </a:rPr>
              <a:t>况</a:t>
            </a:r>
            <a:endParaRPr kumimoji="1" lang="en-US" altLang="zh-CN" sz="1600" b="1" dirty="0">
              <a:latin typeface="Microsoft YaHei" pitchFamily="34" charset="-122"/>
              <a:ea typeface="Microsoft YaHei" pitchFamily="34" charset="-122"/>
            </a:endParaRPr>
          </a:p>
          <a:p>
            <a:r>
              <a:rPr lang="ja-JP" altLang="en-US" sz="1400" dirty="0">
                <a:latin typeface="Microsoft YaHei" panose="020B0503020204020204" pitchFamily="34" charset="-122"/>
                <a:ea typeface="Microsoft YaHei" panose="020B0503020204020204" pitchFamily="34" charset="-122"/>
              </a:rPr>
              <a:t>・地区：北京、上海、成都、广州以及其他周边城市</a:t>
            </a:r>
            <a:endParaRPr lang="en-US" altLang="ja-JP" sz="1400" dirty="0">
              <a:latin typeface="Microsoft YaHei" panose="020B0503020204020204" pitchFamily="34" charset="-122"/>
              <a:ea typeface="Microsoft YaHei" panose="020B0503020204020204" pitchFamily="34" charset="-122"/>
            </a:endParaRPr>
          </a:p>
          <a:p>
            <a:r>
              <a:rPr lang="ja-JP" altLang="en-US"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客户行业</a:t>
            </a:r>
            <a:r>
              <a:rPr lang="ja-JP" altLang="en-US" sz="1400" dirty="0">
                <a:latin typeface="Microsoft YaHei" panose="020B0503020204020204" pitchFamily="34" charset="-122"/>
                <a:ea typeface="Microsoft YaHei" panose="020B0503020204020204" pitchFamily="34" charset="-122"/>
              </a:rPr>
              <a:t>要求：养老、康复等行业</a:t>
            </a:r>
          </a:p>
          <a:p>
            <a:r>
              <a:rPr lang="ja-JP" altLang="en-US" sz="1400" dirty="0">
                <a:latin typeface="Microsoft YaHei" panose="020B0503020204020204" pitchFamily="34" charset="-122"/>
                <a:ea typeface="Microsoft YaHei" panose="020B0503020204020204" pitchFamily="34" charset="-122"/>
              </a:rPr>
              <a:t>  （关于</a:t>
            </a:r>
            <a:r>
              <a:rPr lang="zh-CN" altLang="en-US" sz="1400" dirty="0">
                <a:latin typeface="Microsoft YaHei" panose="020B0503020204020204" pitchFamily="34" charset="-122"/>
                <a:ea typeface="Microsoft YaHei" panose="020B0503020204020204" pitchFamily="34" charset="-122"/>
              </a:rPr>
              <a:t>护理</a:t>
            </a:r>
            <a:r>
              <a:rPr lang="ja-JP" altLang="en-US" sz="1400" dirty="0" err="1">
                <a:latin typeface="Microsoft YaHei" panose="020B0503020204020204" pitchFamily="34" charset="-122"/>
                <a:ea typeface="Microsoft YaHei" panose="020B0503020204020204" pitchFamily="34" charset="-122"/>
              </a:rPr>
              <a:t>、</a:t>
            </a:r>
            <a:r>
              <a:rPr lang="ja-JP" altLang="en-US" sz="1400" dirty="0">
                <a:latin typeface="Microsoft YaHei" panose="020B0503020204020204" pitchFamily="34" charset="-122"/>
                <a:ea typeface="Microsoft YaHei" panose="020B0503020204020204" pitchFamily="34" charset="-122"/>
              </a:rPr>
              <a:t>康复行业的咨询，可直接联系中国事务所）</a:t>
            </a:r>
            <a:endParaRPr lang="en-US" altLang="ja-JP" sz="1400" dirty="0">
              <a:latin typeface="Microsoft YaHei" panose="020B0503020204020204" pitchFamily="34" charset="-122"/>
              <a:ea typeface="Microsoft YaHei" panose="020B0503020204020204" pitchFamily="34" charset="-122"/>
            </a:endParaRPr>
          </a:p>
        </p:txBody>
      </p:sp>
      <p:pic>
        <p:nvPicPr>
          <p:cNvPr id="17" name="図 4">
            <a:extLst>
              <a:ext uri="{FF2B5EF4-FFF2-40B4-BE49-F238E27FC236}">
                <a16:creationId xmlns:a16="http://schemas.microsoft.com/office/drawing/2014/main" id="{7DD33970-1746-45D6-B0D6-21C9203E561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3758" y="4566175"/>
            <a:ext cx="3139089" cy="1716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698694C2-D00F-45B7-8D10-CEDA4F385A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6447" y="4594626"/>
            <a:ext cx="3240360" cy="1711446"/>
          </a:xfrm>
          <a:prstGeom prst="rect">
            <a:avLst/>
          </a:prstGeom>
          <a:ln>
            <a:noFill/>
          </a:ln>
          <a:effectLst>
            <a:softEdge rad="112500"/>
          </a:effectLst>
        </p:spPr>
      </p:pic>
      <p:pic>
        <p:nvPicPr>
          <p:cNvPr id="18" name="図 17">
            <a:extLst>
              <a:ext uri="{FF2B5EF4-FFF2-40B4-BE49-F238E27FC236}">
                <a16:creationId xmlns:a16="http://schemas.microsoft.com/office/drawing/2014/main" id="{71B2F5A2-F021-42F2-8EE3-8B341DB8A26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34448" y="4598450"/>
            <a:ext cx="2493752" cy="1688045"/>
          </a:xfrm>
          <a:prstGeom prst="rect">
            <a:avLst/>
          </a:prstGeom>
          <a:ln>
            <a:noFill/>
          </a:ln>
          <a:effectLst>
            <a:softEdge rad="112500"/>
          </a:effectLst>
        </p:spPr>
      </p:pic>
      <p:pic>
        <p:nvPicPr>
          <p:cNvPr id="20" name="図 19">
            <a:extLst>
              <a:ext uri="{FF2B5EF4-FFF2-40B4-BE49-F238E27FC236}">
                <a16:creationId xmlns:a16="http://schemas.microsoft.com/office/drawing/2014/main" id="{DB01B4DC-0B8D-4178-BDE7-B60D264340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60604" y="671903"/>
            <a:ext cx="1591685" cy="601168"/>
          </a:xfrm>
          <a:prstGeom prst="rect">
            <a:avLst/>
          </a:prstGeom>
        </p:spPr>
      </p:pic>
      <p:sp>
        <p:nvSpPr>
          <p:cNvPr id="13" name="テキスト ボックス 12">
            <a:extLst>
              <a:ext uri="{FF2B5EF4-FFF2-40B4-BE49-F238E27FC236}">
                <a16:creationId xmlns:a16="http://schemas.microsoft.com/office/drawing/2014/main" id="{41BE613F-F3B5-4625-AB42-509EE23FE71B}"/>
              </a:ext>
            </a:extLst>
          </p:cNvPr>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kumimoji="1"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⑪</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3297928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1370892"/>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331640" y="405556"/>
            <a:ext cx="4443000" cy="523220"/>
          </a:xfrm>
          <a:prstGeom prst="rect">
            <a:avLst/>
          </a:prstGeom>
          <a:noFill/>
        </p:spPr>
        <p:txBody>
          <a:bodyPr wrap="square" rtlCol="0">
            <a:spAutoFit/>
          </a:bodyPr>
          <a:lstStyle/>
          <a:p>
            <a:pPr algn="ctr">
              <a:defRPr/>
            </a:pPr>
            <a:r>
              <a:rPr lang="zh-CN" altLang="en-US" sz="2800" b="1" dirty="0">
                <a:solidFill>
                  <a:srgbClr val="00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宋体" pitchFamily="2" charset="-122"/>
              </a:rPr>
              <a:t>日本制纸珂蕾亚</a:t>
            </a:r>
            <a:endParaRPr lang="ja-JP" altLang="en-US" sz="2800" b="1" dirty="0">
              <a:solidFill>
                <a:srgbClr val="00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宋体" pitchFamily="2" charset="-122"/>
            </a:endParaRPr>
          </a:p>
        </p:txBody>
      </p:sp>
      <p:sp>
        <p:nvSpPr>
          <p:cNvPr id="10" name="テキスト ボックス 9"/>
          <p:cNvSpPr txBox="1"/>
          <p:nvPr/>
        </p:nvSpPr>
        <p:spPr>
          <a:xfrm>
            <a:off x="107504" y="1433637"/>
            <a:ext cx="8784976" cy="338554"/>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11" name="テキスト ボックス 10"/>
          <p:cNvSpPr txBox="1"/>
          <p:nvPr/>
        </p:nvSpPr>
        <p:spPr>
          <a:xfrm>
            <a:off x="91899" y="2708920"/>
            <a:ext cx="8800581" cy="338554"/>
          </a:xfrm>
          <a:prstGeom prst="rect">
            <a:avLst/>
          </a:prstGeom>
          <a:noFill/>
          <a:ln>
            <a:noFill/>
          </a:ln>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12" name="テキスト ボックス 11"/>
          <p:cNvSpPr txBox="1"/>
          <p:nvPr/>
        </p:nvSpPr>
        <p:spPr>
          <a:xfrm>
            <a:off x="107504" y="3573016"/>
            <a:ext cx="8585875" cy="2308324"/>
          </a:xfrm>
          <a:prstGeom prst="rect">
            <a:avLst/>
          </a:prstGeom>
          <a:noFill/>
          <a:ln>
            <a:noFill/>
          </a:ln>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在中国业务开展情</a:t>
            </a:r>
            <a:r>
              <a:rPr kumimoji="1" lang="zh-CN" altLang="en-US" sz="1600" b="1" dirty="0">
                <a:latin typeface="Microsoft YaHei" pitchFamily="34" charset="-122"/>
                <a:ea typeface="Microsoft YaHei" pitchFamily="34" charset="-122"/>
              </a:rPr>
              <a:t>况</a:t>
            </a:r>
            <a:endParaRPr kumimoji="1" lang="en-US" altLang="zh-CN" sz="1600" b="1" dirty="0">
              <a:latin typeface="Microsoft YaHei" pitchFamily="34" charset="-122"/>
              <a:ea typeface="Microsoft YaHei" pitchFamily="34" charset="-122"/>
            </a:endParaRPr>
          </a:p>
          <a:p>
            <a:endParaRPr lang="en-US" altLang="zh-CN" sz="1600" b="1" dirty="0">
              <a:latin typeface="Microsoft YaHei" pitchFamily="34" charset="-122"/>
              <a:ea typeface="Microsoft YaHei" pitchFamily="34" charset="-122"/>
            </a:endParaRPr>
          </a:p>
          <a:p>
            <a:endParaRPr kumimoji="1" lang="en-US" altLang="zh-CN" sz="1600" b="1" dirty="0">
              <a:latin typeface="Microsoft YaHei" pitchFamily="34" charset="-122"/>
              <a:ea typeface="Microsoft YaHei" pitchFamily="34" charset="-122"/>
            </a:endParaRPr>
          </a:p>
          <a:p>
            <a:endParaRPr lang="en-US" altLang="zh-CN" sz="1600" b="1" dirty="0">
              <a:latin typeface="Microsoft YaHei" pitchFamily="34" charset="-122"/>
              <a:ea typeface="Microsoft YaHei" pitchFamily="34" charset="-122"/>
            </a:endParaRPr>
          </a:p>
          <a:p>
            <a:endParaRPr kumimoji="1" lang="en-US" altLang="zh-CN" sz="1600" b="1" dirty="0">
              <a:latin typeface="Microsoft YaHei" pitchFamily="34" charset="-122"/>
              <a:ea typeface="Microsoft YaHei" pitchFamily="34" charset="-122"/>
            </a:endParaRPr>
          </a:p>
          <a:p>
            <a:endParaRPr lang="en-US" altLang="zh-CN" sz="1600" b="1" dirty="0">
              <a:latin typeface="Microsoft YaHei" pitchFamily="34" charset="-122"/>
              <a:ea typeface="Microsoft YaHei" pitchFamily="34" charset="-122"/>
            </a:endParaRPr>
          </a:p>
          <a:p>
            <a:endParaRPr kumimoji="1" lang="en-US" altLang="zh-CN" sz="1600" b="1" dirty="0">
              <a:latin typeface="Microsoft YaHei" pitchFamily="34" charset="-122"/>
              <a:ea typeface="Microsoft YaHei" pitchFamily="34" charset="-122"/>
            </a:endParaRPr>
          </a:p>
          <a:p>
            <a:endParaRPr lang="en-US" altLang="zh-CN" sz="1600" b="1" dirty="0">
              <a:latin typeface="Microsoft YaHei" pitchFamily="34" charset="-122"/>
              <a:ea typeface="Microsoft YaHei" pitchFamily="34" charset="-122"/>
            </a:endParaRPr>
          </a:p>
          <a:p>
            <a:endParaRPr kumimoji="1" lang="en-US" altLang="zh-CN" sz="1600" b="1" dirty="0">
              <a:latin typeface="Microsoft YaHei" pitchFamily="34" charset="-122"/>
              <a:ea typeface="Microsoft YaHei" pitchFamily="34" charset="-122"/>
            </a:endParaRPr>
          </a:p>
        </p:txBody>
      </p:sp>
      <p:sp>
        <p:nvSpPr>
          <p:cNvPr id="18" name="正方形/長方形 3"/>
          <p:cNvSpPr>
            <a:spLocks noChangeArrowheads="1"/>
          </p:cNvSpPr>
          <p:nvPr/>
        </p:nvSpPr>
        <p:spPr bwMode="auto">
          <a:xfrm>
            <a:off x="180179" y="1772191"/>
            <a:ext cx="8554691" cy="936729"/>
          </a:xfrm>
          <a:prstGeom prst="rect">
            <a:avLst/>
          </a:prstGeom>
          <a:solidFill>
            <a:schemeClr val="bg1"/>
          </a:solidFill>
          <a:ln w="6350">
            <a:noFill/>
            <a:miter lim="800000"/>
            <a:headEnd/>
            <a:tailEnd/>
          </a:ln>
        </p:spPr>
        <p:txBody>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eaLnBrk="1" hangingPunct="1"/>
            <a:r>
              <a:rPr lang="zh-CN" altLang="en-US" sz="1400" dirty="0">
                <a:solidFill>
                  <a:srgbClr val="000000"/>
                </a:solidFill>
                <a:latin typeface="Microsoft YaHei" panose="020B0503020204020204" pitchFamily="34" charset="-122"/>
                <a:ea typeface="Microsoft YaHei" panose="020B0503020204020204" pitchFamily="34" charset="-122"/>
                <a:sym typeface="宋体" charset="-122"/>
              </a:rPr>
              <a:t>  安顾宜成人纸尿裤由日本制纸集团旗下全资子公司日本制纸珂蕾亚株式会社出品。珂蕾亚成立于</a:t>
            </a:r>
            <a:r>
              <a:rPr lang="en-US" altLang="zh-CN" sz="1400" dirty="0">
                <a:solidFill>
                  <a:srgbClr val="000000"/>
                </a:solidFill>
                <a:latin typeface="Microsoft YaHei" panose="020B0503020204020204" pitchFamily="34" charset="-122"/>
                <a:ea typeface="Microsoft YaHei" panose="020B0503020204020204" pitchFamily="34" charset="-122"/>
                <a:sym typeface="宋体" charset="-122"/>
              </a:rPr>
              <a:t>1963</a:t>
            </a:r>
            <a:r>
              <a:rPr lang="zh-CN" altLang="en-US" sz="1400" dirty="0">
                <a:solidFill>
                  <a:srgbClr val="000000"/>
                </a:solidFill>
                <a:latin typeface="Microsoft YaHei" panose="020B0503020204020204" pitchFamily="34" charset="-122"/>
                <a:ea typeface="Microsoft YaHei" panose="020B0503020204020204" pitchFamily="34" charset="-122"/>
                <a:sym typeface="宋体" charset="-122"/>
              </a:rPr>
              <a:t>年，是日本生活用纸行业的领军者，专注于个人健康护理和失禁护理领域。</a:t>
            </a:r>
            <a:r>
              <a:rPr lang="en-US" altLang="zh-CN" sz="1400" dirty="0">
                <a:solidFill>
                  <a:srgbClr val="000000"/>
                </a:solidFill>
                <a:latin typeface="Microsoft YaHei" panose="020B0503020204020204" pitchFamily="34" charset="-122"/>
                <a:ea typeface="Microsoft YaHei" panose="020B0503020204020204" pitchFamily="34" charset="-122"/>
                <a:sym typeface="宋体" charset="-122"/>
              </a:rPr>
              <a:t>1988</a:t>
            </a:r>
            <a:r>
              <a:rPr lang="zh-CN" altLang="en-US" sz="1400" dirty="0">
                <a:solidFill>
                  <a:srgbClr val="000000"/>
                </a:solidFill>
                <a:latin typeface="Microsoft YaHei" panose="020B0503020204020204" pitchFamily="34" charset="-122"/>
                <a:ea typeface="Microsoft YaHei" panose="020B0503020204020204" pitchFamily="34" charset="-122"/>
                <a:sym typeface="宋体" charset="-122"/>
              </a:rPr>
              <a:t>年，珂蕾亚在日本市场首次发售成人用纸尿裤，为需要护理的人群提供舒适，安心的护理体验。为老年人提供高品质的老年生活，让他们健康舒适的度过每一天。</a:t>
            </a:r>
            <a:endParaRPr lang="ja-JP" altLang="en-US" sz="1400" dirty="0">
              <a:solidFill>
                <a:srgbClr val="000000"/>
              </a:solidFill>
              <a:latin typeface="Microsoft YaHei" panose="020B0503020204020204" pitchFamily="34" charset="-122"/>
              <a:ea typeface="Microsoft YaHei" panose="020B0503020204020204" pitchFamily="34" charset="-122"/>
              <a:sym typeface="宋体" charset="-122"/>
            </a:endParaRPr>
          </a:p>
        </p:txBody>
      </p:sp>
      <p:sp>
        <p:nvSpPr>
          <p:cNvPr id="19" name="正方形/長方形 3"/>
          <p:cNvSpPr>
            <a:spLocks noChangeArrowheads="1"/>
          </p:cNvSpPr>
          <p:nvPr/>
        </p:nvSpPr>
        <p:spPr bwMode="auto">
          <a:xfrm>
            <a:off x="180179" y="3047474"/>
            <a:ext cx="8604947" cy="492437"/>
          </a:xfrm>
          <a:prstGeom prst="rect">
            <a:avLst/>
          </a:prstGeom>
          <a:solidFill>
            <a:schemeClr val="bg1"/>
          </a:solidFill>
          <a:ln w="6350">
            <a:noFill/>
            <a:miter lim="800000"/>
            <a:headEnd/>
            <a:tailEnd/>
          </a:ln>
        </p:spPr>
        <p:txBody>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eaLnBrk="1" hangingPunct="1"/>
            <a:r>
              <a:rPr lang="zh-CN" altLang="en-US" sz="1400" dirty="0">
                <a:solidFill>
                  <a:srgbClr val="000000"/>
                </a:solidFill>
                <a:latin typeface="Microsoft YaHei" panose="020B0503020204020204" pitchFamily="34" charset="-122"/>
                <a:ea typeface="Microsoft YaHei" panose="020B0503020204020204" pitchFamily="34" charset="-122"/>
                <a:sym typeface="宋体" charset="-122"/>
              </a:rPr>
              <a:t> 安顾宜在华销售的失禁产品有搭扣式成人纸尿裤，内裤型成人纸尿裤，夜用尿片，日用尿片以及护理垫。另外，公司还推出用于轻度失禁症状的轻失禁尿片。</a:t>
            </a:r>
            <a:endParaRPr lang="ja-JP" altLang="en-US" sz="1400" dirty="0">
              <a:solidFill>
                <a:srgbClr val="000000"/>
              </a:solidFill>
              <a:latin typeface="Microsoft YaHei" panose="020B0503020204020204" pitchFamily="34" charset="-122"/>
              <a:ea typeface="Microsoft YaHei" panose="020B0503020204020204" pitchFamily="34" charset="-122"/>
              <a:sym typeface="宋体" charset="-122"/>
            </a:endParaRPr>
          </a:p>
        </p:txBody>
      </p:sp>
      <p:sp>
        <p:nvSpPr>
          <p:cNvPr id="20" name="正方形/長方形 3"/>
          <p:cNvSpPr>
            <a:spLocks noChangeArrowheads="1"/>
          </p:cNvSpPr>
          <p:nvPr/>
        </p:nvSpPr>
        <p:spPr bwMode="auto">
          <a:xfrm>
            <a:off x="237621" y="3934029"/>
            <a:ext cx="8604775" cy="793149"/>
          </a:xfrm>
          <a:prstGeom prst="rect">
            <a:avLst/>
          </a:prstGeom>
          <a:solidFill>
            <a:schemeClr val="bg1"/>
          </a:solidFill>
          <a:ln w="6350">
            <a:noFill/>
            <a:miter lim="800000"/>
            <a:headEnd/>
            <a:tailEnd/>
          </a:ln>
        </p:spPr>
        <p:txBody>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eaLnBrk="1" hangingPunct="1"/>
            <a:r>
              <a:rPr lang="zh-CN" altLang="en-US" sz="1400" dirty="0">
                <a:solidFill>
                  <a:srgbClr val="000000"/>
                </a:solidFill>
                <a:latin typeface="Microsoft YaHei" panose="020B0503020204020204" pitchFamily="34" charset="-122"/>
                <a:ea typeface="Microsoft YaHei" panose="020B0503020204020204" pitchFamily="34" charset="-122"/>
                <a:sym typeface="宋体" charset="-122"/>
              </a:rPr>
              <a:t> 因尚未在中国设立法人机构，目前以集团总公司在上海的关联公司日纸国际贸易（上海）为开展中国业务窗口。</a:t>
            </a:r>
            <a:endParaRPr lang="ja-JP" altLang="en-US" sz="1400" dirty="0">
              <a:solidFill>
                <a:srgbClr val="000000"/>
              </a:solidFill>
              <a:latin typeface="Microsoft YaHei" panose="020B0503020204020204" pitchFamily="34" charset="-122"/>
              <a:ea typeface="Microsoft YaHei" panose="020B0503020204020204" pitchFamily="34" charset="-122"/>
              <a:sym typeface="宋体" charset="-122"/>
            </a:endParaRPr>
          </a:p>
        </p:txBody>
      </p:sp>
      <p:pic>
        <p:nvPicPr>
          <p:cNvPr id="1030"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08120" y="5081182"/>
            <a:ext cx="2928376" cy="126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9338" y="132087"/>
            <a:ext cx="175895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a:extLst>
              <a:ext uri="{FF2B5EF4-FFF2-40B4-BE49-F238E27FC236}">
                <a16:creationId xmlns:a16="http://schemas.microsoft.com/office/drawing/2014/main" id="{B7D4D82E-7CD7-4C0C-BC06-680FD292E7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321" y="4701465"/>
            <a:ext cx="1978410" cy="1824535"/>
          </a:xfrm>
          <a:prstGeom prst="rect">
            <a:avLst/>
          </a:prstGeom>
        </p:spPr>
      </p:pic>
      <p:pic>
        <p:nvPicPr>
          <p:cNvPr id="3" name="图片 2">
            <a:extLst>
              <a:ext uri="{FF2B5EF4-FFF2-40B4-BE49-F238E27FC236}">
                <a16:creationId xmlns:a16="http://schemas.microsoft.com/office/drawing/2014/main" id="{5A320CE6-B71D-4118-9A19-F9ED3C82DA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1535" y="4709170"/>
            <a:ext cx="3523340" cy="1661464"/>
          </a:xfrm>
          <a:prstGeom prst="rect">
            <a:avLst/>
          </a:prstGeom>
        </p:spPr>
      </p:pic>
      <p:sp>
        <p:nvSpPr>
          <p:cNvPr id="14" name="テキスト ボックス 13">
            <a:extLst>
              <a:ext uri="{FF2B5EF4-FFF2-40B4-BE49-F238E27FC236}">
                <a16:creationId xmlns:a16="http://schemas.microsoft.com/office/drawing/2014/main" id="{95D4A164-1D99-4005-974B-9AAE11C77764}"/>
              </a:ext>
            </a:extLst>
          </p:cNvPr>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⑫</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
        <p:nvSpPr>
          <p:cNvPr id="15" name="テキスト ボックス 14">
            <a:extLst>
              <a:ext uri="{FF2B5EF4-FFF2-40B4-BE49-F238E27FC236}">
                <a16:creationId xmlns:a16="http://schemas.microsoft.com/office/drawing/2014/main" id="{9BC75001-2010-4CE9-A9EE-6D965C2B643A}"/>
              </a:ext>
            </a:extLst>
          </p:cNvPr>
          <p:cNvSpPr txBox="1"/>
          <p:nvPr/>
        </p:nvSpPr>
        <p:spPr>
          <a:xfrm>
            <a:off x="5183560" y="721982"/>
            <a:ext cx="3960440" cy="523220"/>
          </a:xfrm>
          <a:prstGeom prst="rect">
            <a:avLst/>
          </a:prstGeom>
          <a:noFill/>
        </p:spPr>
        <p:txBody>
          <a:bodyPr wrap="square" rtlCol="0">
            <a:spAutoFit/>
          </a:bodyPr>
          <a:lstStyle/>
          <a:p>
            <a:r>
              <a:rPr lang="zh-CN" altLang="en-US" sz="1400" b="1" dirty="0">
                <a:latin typeface="Microsoft YaHei" panose="020B0503020204020204" pitchFamily="34" charset="-122"/>
                <a:ea typeface="Microsoft YaHei" panose="020B0503020204020204" pitchFamily="34" charset="-122"/>
              </a:rPr>
              <a:t>地址</a:t>
            </a:r>
            <a:r>
              <a:rPr lang="ja-JP" altLang="en-US" sz="1400" b="1" dirty="0">
                <a:latin typeface="Microsoft YaHei" panose="020B0503020204020204" pitchFamily="34" charset="-122"/>
                <a:ea typeface="Microsoft YaHei" panose="020B0503020204020204" pitchFamily="34" charset="-122"/>
              </a:rPr>
              <a:t>：</a:t>
            </a:r>
            <a:r>
              <a:rPr lang="zh-CN" altLang="en-US" sz="1400" b="1" dirty="0">
                <a:latin typeface="Microsoft YaHei" panose="020B0503020204020204" pitchFamily="34" charset="-122"/>
                <a:ea typeface="Microsoft YaHei" panose="020B0503020204020204" pitchFamily="34" charset="-122"/>
              </a:rPr>
              <a:t>东京都千代田区神田骏河台</a:t>
            </a:r>
            <a:r>
              <a:rPr lang="en-US" altLang="zh-CN" sz="1400" b="1" dirty="0">
                <a:latin typeface="Microsoft YaHei" panose="020B0503020204020204" pitchFamily="34" charset="-122"/>
                <a:ea typeface="Microsoft YaHei" panose="020B0503020204020204" pitchFamily="34" charset="-122"/>
              </a:rPr>
              <a:t>4-6-</a:t>
            </a:r>
            <a:r>
              <a:rPr lang="zh-CN" altLang="en-US" sz="1400" b="1" dirty="0">
                <a:latin typeface="Microsoft YaHei" panose="020B0503020204020204" pitchFamily="34" charset="-122"/>
                <a:ea typeface="Microsoft YaHei" panose="020B0503020204020204" pitchFamily="34" charset="-122"/>
              </a:rPr>
              <a:t>７Ｆ</a:t>
            </a:r>
            <a:endParaRPr lang="en-US" altLang="ja-JP" sz="1400" b="1" dirty="0">
              <a:latin typeface="Microsoft YaHei" panose="020B0503020204020204" pitchFamily="34" charset="-122"/>
              <a:ea typeface="Microsoft YaHei" panose="020B0503020204020204" pitchFamily="34" charset="-122"/>
            </a:endParaRPr>
          </a:p>
          <a:p>
            <a:r>
              <a:rPr lang="en-US" altLang="ja-JP" sz="1400" b="1" dirty="0">
                <a:latin typeface="Microsoft YaHei" panose="020B0503020204020204" pitchFamily="34" charset="-122"/>
                <a:ea typeface="Microsoft YaHei" panose="020B0503020204020204" pitchFamily="34" charset="-122"/>
              </a:rPr>
              <a:t>URL</a:t>
            </a:r>
            <a:r>
              <a:rPr lang="ja-JP" altLang="en-US" sz="1400" b="1" dirty="0">
                <a:latin typeface="Microsoft YaHei" panose="020B0503020204020204" pitchFamily="34" charset="-122"/>
                <a:ea typeface="Microsoft YaHei" panose="020B0503020204020204" pitchFamily="34" charset="-122"/>
              </a:rPr>
              <a:t>：</a:t>
            </a:r>
            <a:r>
              <a:rPr lang="en-US" altLang="ja-JP" sz="1400" b="1" dirty="0">
                <a:latin typeface="Microsoft YaHei" panose="020B0503020204020204" pitchFamily="34" charset="-122"/>
                <a:ea typeface="Microsoft YaHei" panose="020B0503020204020204" pitchFamily="34" charset="-122"/>
                <a:hlinkClick r:id="rId6"/>
              </a:rPr>
              <a:t>http://www.crecia.co.jp</a:t>
            </a:r>
            <a:endParaRPr kumimoji="1" lang="ja-JP" altLang="en-US" sz="14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8867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コネクタ 15"/>
          <p:cNvCxnSpPr/>
          <p:nvPr/>
        </p:nvCxnSpPr>
        <p:spPr>
          <a:xfrm>
            <a:off x="107504" y="126876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86588" y="385493"/>
            <a:ext cx="7056784"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itchFamily="34" charset="-122"/>
                <a:ea typeface="Microsoft YaHei" pitchFamily="34" charset="-122"/>
              </a:rPr>
              <a:t>奥绩技研有限公司</a:t>
            </a:r>
            <a:endParaRPr kumimoji="1" lang="ja-JP" altLang="en-US" sz="2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19" name="テキスト ボックス 18"/>
          <p:cNvSpPr txBox="1"/>
          <p:nvPr/>
        </p:nvSpPr>
        <p:spPr>
          <a:xfrm>
            <a:off x="5130791" y="443675"/>
            <a:ext cx="3883874" cy="523220"/>
          </a:xfrm>
          <a:prstGeom prst="rect">
            <a:avLst/>
          </a:prstGeom>
          <a:noFill/>
        </p:spPr>
        <p:txBody>
          <a:bodyPr wrap="square" rtlCol="0">
            <a:spAutoFit/>
          </a:bodyPr>
          <a:lstStyle/>
          <a:p>
            <a:r>
              <a:rPr lang="zh-CN" altLang="en-US" sz="1400" b="1" dirty="0">
                <a:latin typeface="Microsoft YaHei" panose="020B0503020204020204" pitchFamily="34" charset="-122"/>
                <a:ea typeface="Microsoft YaHei" panose="020B0503020204020204" pitchFamily="34" charset="-122"/>
              </a:rPr>
              <a:t>地址</a:t>
            </a:r>
            <a:r>
              <a:rPr lang="ja-JP" altLang="en-US" sz="1400" b="1" dirty="0">
                <a:latin typeface="Microsoft YaHei" pitchFamily="34" charset="-122"/>
                <a:ea typeface="Microsoft YaHei" pitchFamily="34" charset="-122"/>
              </a:rPr>
              <a:t>：</a:t>
            </a:r>
            <a:r>
              <a:rPr lang="zh-CN" altLang="en-US" sz="1400" b="1" dirty="0">
                <a:latin typeface="Microsoft YaHei" pitchFamily="34" charset="-122"/>
                <a:ea typeface="Microsoft YaHei" pitchFamily="34" charset="-122"/>
              </a:rPr>
              <a:t>日本冈山县冈山市中区海吉</a:t>
            </a:r>
            <a:r>
              <a:rPr lang="en-US" altLang="zh-CN" sz="1400" b="1" dirty="0">
                <a:latin typeface="Microsoft YaHei" pitchFamily="34" charset="-122"/>
                <a:ea typeface="Microsoft YaHei" pitchFamily="34" charset="-122"/>
              </a:rPr>
              <a:t>1835-7</a:t>
            </a:r>
            <a:r>
              <a:rPr lang="zh-CN" altLang="en-US" sz="1400" b="1" dirty="0">
                <a:latin typeface="Microsoft YaHei" pitchFamily="34" charset="-122"/>
                <a:ea typeface="Microsoft YaHei" pitchFamily="34" charset="-122"/>
              </a:rPr>
              <a:t> </a:t>
            </a:r>
            <a:endParaRPr lang="en-US" altLang="ja-JP" sz="1400" b="1" dirty="0">
              <a:solidFill>
                <a:srgbClr val="FF0000"/>
              </a:solidFill>
              <a:latin typeface="Microsoft YaHei" pitchFamily="34" charset="-122"/>
              <a:ea typeface="Microsoft YaHei" pitchFamily="34" charset="-122"/>
            </a:endParaRPr>
          </a:p>
          <a:p>
            <a:r>
              <a:rPr lang="en-US" altLang="ja-JP" sz="1400" b="1" dirty="0">
                <a:latin typeface="Microsoft YaHei" pitchFamily="34" charset="-122"/>
                <a:ea typeface="Microsoft YaHei" pitchFamily="34" charset="-122"/>
              </a:rPr>
              <a:t>URL</a:t>
            </a:r>
            <a:r>
              <a:rPr lang="ja-JP" altLang="en-US" sz="1400" b="1" dirty="0">
                <a:latin typeface="Microsoft YaHei" pitchFamily="34" charset="-122"/>
                <a:ea typeface="Microsoft YaHei" pitchFamily="34" charset="-122"/>
              </a:rPr>
              <a:t>：</a:t>
            </a:r>
            <a:r>
              <a:rPr lang="en-US" altLang="ja-JP" sz="1400" b="1" dirty="0">
                <a:latin typeface="Microsoft YaHei" pitchFamily="34" charset="-122"/>
                <a:ea typeface="Microsoft YaHei" pitchFamily="34" charset="-122"/>
                <a:hlinkClick r:id="rId2"/>
              </a:rPr>
              <a:t>www.og-wellness.jp</a:t>
            </a:r>
            <a:endParaRPr kumimoji="1" lang="ja-JP" altLang="en-US" sz="1400" dirty="0">
              <a:solidFill>
                <a:srgbClr val="FF0000"/>
              </a:solidFill>
              <a:latin typeface="Microsoft YaHei" pitchFamily="34" charset="-122"/>
              <a:ea typeface="Microsoft YaHei" pitchFamily="34" charset="-122"/>
            </a:endParaRPr>
          </a:p>
        </p:txBody>
      </p:sp>
      <p:sp>
        <p:nvSpPr>
          <p:cNvPr id="20" name="テキスト ボックス 19"/>
          <p:cNvSpPr txBox="1"/>
          <p:nvPr/>
        </p:nvSpPr>
        <p:spPr>
          <a:xfrm>
            <a:off x="107504" y="1412776"/>
            <a:ext cx="8784976" cy="1415772"/>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latin typeface="Microsoft YaHei" pitchFamily="34" charset="-122"/>
                <a:ea typeface="Microsoft YaHei" pitchFamily="34" charset="-122"/>
              </a:rPr>
              <a:t>　</a:t>
            </a:r>
            <a:r>
              <a:rPr lang="zh-CN" altLang="en-US" sz="1400" dirty="0">
                <a:latin typeface="Microsoft YaHei" pitchFamily="34" charset="-122"/>
                <a:ea typeface="Microsoft YaHei" pitchFamily="34" charset="-122"/>
              </a:rPr>
              <a:t>奥绩技研有限公司成立于</a:t>
            </a:r>
            <a:r>
              <a:rPr lang="en-US" altLang="zh-CN" sz="1400" dirty="0">
                <a:latin typeface="Microsoft YaHei" pitchFamily="34" charset="-122"/>
                <a:ea typeface="Microsoft YaHei" pitchFamily="34" charset="-122"/>
              </a:rPr>
              <a:t>1949</a:t>
            </a:r>
            <a:r>
              <a:rPr lang="zh-CN" altLang="en-US" sz="1400" dirty="0">
                <a:latin typeface="Microsoft YaHei" pitchFamily="34" charset="-122"/>
                <a:ea typeface="Microsoft YaHei" pitchFamily="34" charset="-122"/>
              </a:rPr>
              <a:t>年，总部位于日本冈山市。拥有近</a:t>
            </a:r>
            <a:r>
              <a:rPr lang="en-US" altLang="zh-CN" sz="1400" dirty="0">
                <a:latin typeface="Microsoft YaHei" pitchFamily="34" charset="-122"/>
                <a:ea typeface="Microsoft YaHei" pitchFamily="34" charset="-122"/>
              </a:rPr>
              <a:t>70</a:t>
            </a:r>
            <a:r>
              <a:rPr lang="zh-CN" altLang="en-US" sz="1400" dirty="0">
                <a:latin typeface="Microsoft YaHei" pitchFamily="34" charset="-122"/>
                <a:ea typeface="Microsoft YaHei" pitchFamily="34" charset="-122"/>
              </a:rPr>
              <a:t>年历史，是集研发和生产为一体的综合性制造厂商。产品包括医疗器械，康复器械以及护理助浴设备等，涵盖了物理治疗、运动疗法、护理介护等多个领域。在日本设立有</a:t>
            </a:r>
            <a:r>
              <a:rPr lang="en-US" altLang="zh-CN" sz="1400" dirty="0">
                <a:latin typeface="Microsoft YaHei" pitchFamily="34" charset="-122"/>
                <a:ea typeface="Microsoft YaHei" pitchFamily="34" charset="-122"/>
              </a:rPr>
              <a:t>18</a:t>
            </a:r>
            <a:r>
              <a:rPr lang="zh-CN" altLang="en-US" sz="1400" dirty="0">
                <a:latin typeface="Microsoft YaHei" pitchFamily="34" charset="-122"/>
                <a:ea typeface="Microsoft YaHei" pitchFamily="34" charset="-122"/>
              </a:rPr>
              <a:t>个分公司，为客户提供高效高质的产品和服务。我们所生产的医疗器械、康复器械以及护理助浴设备等系列产品，不仅在日本国内，在海外市场也得到了良好的反响。公司品牌</a:t>
            </a:r>
            <a:r>
              <a:rPr lang="en-US" altLang="zh-CN" sz="1400" dirty="0">
                <a:latin typeface="Microsoft YaHei" pitchFamily="34" charset="-122"/>
                <a:ea typeface="Microsoft YaHei" pitchFamily="34" charset="-122"/>
              </a:rPr>
              <a:t>[OG WELLNESS]</a:t>
            </a:r>
            <a:r>
              <a:rPr lang="zh-CN" altLang="en-US" sz="1400" dirty="0">
                <a:latin typeface="Microsoft YaHei" pitchFamily="34" charset="-122"/>
                <a:ea typeface="Microsoft YaHei" pitchFamily="34" charset="-122"/>
              </a:rPr>
              <a:t>系列产品，多次获得日本优秀设计奖。</a:t>
            </a:r>
            <a:r>
              <a:rPr lang="en-US" altLang="zh-CN" sz="1400" dirty="0">
                <a:latin typeface="Microsoft YaHei" pitchFamily="34" charset="-122"/>
                <a:ea typeface="Microsoft YaHei" pitchFamily="34" charset="-122"/>
              </a:rPr>
              <a:t>OG</a:t>
            </a:r>
            <a:r>
              <a:rPr lang="zh-CN" altLang="en-US" sz="1400" dirty="0">
                <a:latin typeface="Microsoft YaHei" pitchFamily="34" charset="-122"/>
                <a:ea typeface="Microsoft YaHei" pitchFamily="34" charset="-122"/>
              </a:rPr>
              <a:t> </a:t>
            </a:r>
            <a:r>
              <a:rPr lang="en-US" altLang="zh-CN" sz="1400" dirty="0">
                <a:latin typeface="Microsoft YaHei" pitchFamily="34" charset="-122"/>
                <a:ea typeface="Microsoft YaHei" pitchFamily="34" charset="-122"/>
              </a:rPr>
              <a:t>WELLNESS</a:t>
            </a:r>
            <a:r>
              <a:rPr lang="zh-CN" altLang="en-US" sz="1400" dirty="0">
                <a:latin typeface="Microsoft YaHei" pitchFamily="34" charset="-122"/>
                <a:ea typeface="Microsoft YaHei" pitchFamily="34" charset="-122"/>
              </a:rPr>
              <a:t>品牌拥有近</a:t>
            </a:r>
            <a:r>
              <a:rPr lang="en-US" altLang="zh-CN" sz="1400" dirty="0">
                <a:latin typeface="Microsoft YaHei" pitchFamily="34" charset="-122"/>
                <a:ea typeface="Microsoft YaHei" pitchFamily="34" charset="-122"/>
              </a:rPr>
              <a:t>800</a:t>
            </a:r>
            <a:r>
              <a:rPr lang="zh-CN" altLang="en-US" sz="1400" dirty="0">
                <a:latin typeface="Microsoft YaHei" pitchFamily="34" charset="-122"/>
                <a:ea typeface="Microsoft YaHei" pitchFamily="34" charset="-122"/>
              </a:rPr>
              <a:t>多项专利申请。</a:t>
            </a:r>
            <a:endParaRPr lang="en-US" altLang="zh-CN" sz="1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21" name="テキスト ボックス 20"/>
          <p:cNvSpPr txBox="1"/>
          <p:nvPr/>
        </p:nvSpPr>
        <p:spPr>
          <a:xfrm>
            <a:off x="91899" y="2949332"/>
            <a:ext cx="8800581" cy="1415772"/>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latin typeface="Microsoft YaHei" pitchFamily="34" charset="-122"/>
                <a:ea typeface="Microsoft YaHei" pitchFamily="34" charset="-122"/>
              </a:rPr>
              <a:t>　</a:t>
            </a:r>
            <a:r>
              <a:rPr lang="zh-CN" altLang="en-US" sz="1400" dirty="0">
                <a:latin typeface="Microsoft YaHei" pitchFamily="34" charset="-122"/>
                <a:ea typeface="Microsoft YaHei" pitchFamily="34" charset="-122"/>
              </a:rPr>
              <a:t>近</a:t>
            </a:r>
            <a:r>
              <a:rPr lang="en-US" altLang="zh-CN" sz="1400" dirty="0">
                <a:latin typeface="Microsoft YaHei" pitchFamily="34" charset="-122"/>
                <a:ea typeface="Microsoft YaHei" pitchFamily="34" charset="-122"/>
              </a:rPr>
              <a:t>30</a:t>
            </a:r>
            <a:r>
              <a:rPr lang="zh-CN" altLang="en-US" sz="1400" dirty="0">
                <a:latin typeface="Microsoft YaHei" pitchFamily="34" charset="-122"/>
                <a:ea typeface="Microsoft YaHei" pitchFamily="34" charset="-122"/>
              </a:rPr>
              <a:t>年来持续为中国市场提供优质的医疗器械、康复器械等产品。为了更好地服务于中国市场用户，在中国上海成立了全资子公司</a:t>
            </a:r>
            <a:r>
              <a:rPr lang="en-US" altLang="zh-CN" sz="1400" dirty="0">
                <a:latin typeface="Microsoft YaHei" pitchFamily="34" charset="-122"/>
                <a:ea typeface="Microsoft YaHei" pitchFamily="34" charset="-122"/>
              </a:rPr>
              <a:t>--</a:t>
            </a:r>
            <a:r>
              <a:rPr lang="zh-CN" altLang="en-US" sz="1400" dirty="0">
                <a:latin typeface="Microsoft YaHei" pitchFamily="34" charset="-122"/>
                <a:ea typeface="Microsoft YaHei" pitchFamily="34" charset="-122"/>
              </a:rPr>
              <a:t>上海奥绩医疗器械有限公司。为广大中国用户提供公司自主品牌</a:t>
            </a:r>
            <a:r>
              <a:rPr lang="en-US" altLang="zh-CN" sz="1400" dirty="0">
                <a:latin typeface="Microsoft YaHei" pitchFamily="34" charset="-122"/>
                <a:ea typeface="Microsoft YaHei" pitchFamily="34" charset="-122"/>
              </a:rPr>
              <a:t>[OG</a:t>
            </a:r>
            <a:r>
              <a:rPr lang="zh-CN" altLang="en-US" sz="1400" dirty="0">
                <a:latin typeface="Microsoft YaHei" pitchFamily="34" charset="-122"/>
                <a:ea typeface="Microsoft YaHei" pitchFamily="34" charset="-122"/>
              </a:rPr>
              <a:t> </a:t>
            </a:r>
            <a:r>
              <a:rPr lang="en-US" altLang="zh-CN" sz="1400" dirty="0">
                <a:latin typeface="Microsoft YaHei" pitchFamily="34" charset="-122"/>
                <a:ea typeface="Microsoft YaHei" pitchFamily="34" charset="-122"/>
              </a:rPr>
              <a:t>WELLNESS]</a:t>
            </a:r>
            <a:r>
              <a:rPr lang="zh-CN" altLang="en-US" sz="1400" dirty="0">
                <a:latin typeface="Microsoft YaHei" pitchFamily="34" charset="-122"/>
                <a:ea typeface="Microsoft YaHei" pitchFamily="34" charset="-122"/>
              </a:rPr>
              <a:t>的护理助浴设备、康复设备等系列产品，同时为广大用户提供售前、售后相关的各种咨询以及培训服务。提供相关的设计安装图纸，以及各种相关的专业性技能培训。</a:t>
            </a:r>
            <a:endParaRPr lang="en-US" altLang="ja-JP" sz="1400" dirty="0">
              <a:latin typeface="Microsoft YaHei" pitchFamily="34" charset="-122"/>
              <a:ea typeface="Microsoft YaHei" pitchFamily="34" charset="-122"/>
            </a:endParaRPr>
          </a:p>
          <a:p>
            <a:endParaRPr lang="en-US" altLang="ja-JP" sz="1400" dirty="0">
              <a:latin typeface="Microsoft YaHei" pitchFamily="34" charset="-122"/>
              <a:ea typeface="Microsoft YaHei" pitchFamily="34" charset="-122"/>
            </a:endParaRPr>
          </a:p>
        </p:txBody>
      </p:sp>
      <p:sp>
        <p:nvSpPr>
          <p:cNvPr id="22" name="テキスト ボックス 21"/>
          <p:cNvSpPr txBox="1"/>
          <p:nvPr/>
        </p:nvSpPr>
        <p:spPr>
          <a:xfrm>
            <a:off x="136434" y="4244315"/>
            <a:ext cx="8844977" cy="984885"/>
          </a:xfrm>
          <a:prstGeom prst="rect">
            <a:avLst/>
          </a:prstGeom>
          <a:noFill/>
        </p:spPr>
        <p:txBody>
          <a:bodyPr wrap="square" rtlCol="0">
            <a:spAutoFit/>
          </a:bodyPr>
          <a:lstStyle/>
          <a:p>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 在中国业务开展情</a:t>
            </a:r>
            <a:r>
              <a:rPr kumimoji="1" lang="zh-CN" altLang="en-US" sz="1600" b="1" dirty="0">
                <a:latin typeface="Microsoft YaHei" pitchFamily="34" charset="-122"/>
                <a:ea typeface="Microsoft YaHei" pitchFamily="34" charset="-122"/>
              </a:rPr>
              <a:t>况</a:t>
            </a:r>
            <a:endParaRPr kumimoji="1" lang="en-US" altLang="zh-CN" sz="1600" b="1" dirty="0">
              <a:latin typeface="Microsoft YaHei" pitchFamily="34" charset="-122"/>
              <a:ea typeface="Microsoft YaHei" pitchFamily="34" charset="-122"/>
            </a:endParaRPr>
          </a:p>
          <a:p>
            <a:r>
              <a:rPr lang="ja-JP" altLang="en-US" sz="1400" dirty="0">
                <a:latin typeface="Microsoft YaHei" pitchFamily="34" charset="-122"/>
                <a:ea typeface="Microsoft YaHei" pitchFamily="34" charset="-122"/>
              </a:rPr>
              <a:t>　</a:t>
            </a:r>
            <a:r>
              <a:rPr lang="zh-CN" altLang="en-US" sz="1400" dirty="0">
                <a:latin typeface="Microsoft YaHei" pitchFamily="34" charset="-122"/>
                <a:ea typeface="Microsoft YaHei" pitchFamily="34" charset="-122"/>
              </a:rPr>
              <a:t>自进入中国市场以来，我们的医疗器械和护理助浴设备已经逐步的取得了广大医疗和养老机构的信任。逐步在中国大陆各地建立起销售和售后服务网络，致力于为中国用户提供专业、优质、高效的服务。</a:t>
            </a:r>
            <a:endParaRPr lang="en-US" altLang="ja-JP" sz="1600" dirty="0">
              <a:latin typeface="Microsoft YaHei" pitchFamily="34" charset="-122"/>
              <a:ea typeface="Microsoft YaHei" pitchFamily="34" charset="-122"/>
            </a:endParaRPr>
          </a:p>
          <a:p>
            <a:endParaRPr lang="en-US" altLang="ja-JP" sz="1400" dirty="0">
              <a:latin typeface="Microsoft YaHei" pitchFamily="34" charset="-122"/>
              <a:ea typeface="Microsoft YaHei" pitchFamily="34" charset="-122"/>
            </a:endParaRPr>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3977" y="5427830"/>
            <a:ext cx="3576588" cy="134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4680" y="5570223"/>
            <a:ext cx="3440600" cy="123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1738" y="5747114"/>
            <a:ext cx="1656184" cy="93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a:extLst>
              <a:ext uri="{FF2B5EF4-FFF2-40B4-BE49-F238E27FC236}">
                <a16:creationId xmlns:a16="http://schemas.microsoft.com/office/drawing/2014/main" id="{8B1D49AC-15DA-4044-B3CB-993E866096DA}"/>
              </a:ext>
            </a:extLst>
          </p:cNvPr>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kumimoji="1"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⑬</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118102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127883030"/>
              </p:ext>
            </p:extLst>
          </p:nvPr>
        </p:nvGraphicFramePr>
        <p:xfrm>
          <a:off x="683568" y="1124744"/>
          <a:ext cx="7920880" cy="519176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370840">
                <a:tc>
                  <a:txBody>
                    <a:bodyPr/>
                    <a:lstStyle/>
                    <a:p>
                      <a:pPr algn="ctr"/>
                      <a:r>
                        <a:rPr kumimoji="1" lang="zh-CN" altLang="en-US" sz="1600" dirty="0">
                          <a:latin typeface="Microsoft YaHei" panose="020B0503020204020204" pitchFamily="34" charset="-122"/>
                          <a:ea typeface="Microsoft YaHei" panose="020B0503020204020204" pitchFamily="34" charset="-122"/>
                        </a:rPr>
                        <a:t>企业编号</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ctr"/>
                      <a:r>
                        <a:rPr kumimoji="1" lang="zh-CN" altLang="en-US" sz="1600" dirty="0">
                          <a:latin typeface="Microsoft YaHei" panose="020B0503020204020204" pitchFamily="34" charset="-122"/>
                          <a:ea typeface="Microsoft YaHei" panose="020B0503020204020204" pitchFamily="34" charset="-122"/>
                        </a:rPr>
                        <a:t>企业名称</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ctr"/>
                      <a:r>
                        <a:rPr kumimoji="1" lang="zh-CN" altLang="en-US" sz="1600" dirty="0">
                          <a:latin typeface="Microsoft YaHei" panose="020B0503020204020204" pitchFamily="34" charset="-122"/>
                          <a:ea typeface="Microsoft YaHei" panose="020B0503020204020204" pitchFamily="34" charset="-122"/>
                        </a:rPr>
                        <a:t>分类</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00"/>
                  </a:ext>
                </a:extLst>
              </a:tr>
              <a:tr h="370840">
                <a:tc>
                  <a:txBody>
                    <a:bodyPr/>
                    <a:lstStyle/>
                    <a:p>
                      <a:pPr algn="ctr"/>
                      <a:r>
                        <a:rPr kumimoji="1" lang="en-US" altLang="ja-JP" sz="1600" dirty="0">
                          <a:latin typeface="Microsoft YaHei" panose="020B0503020204020204" pitchFamily="34" charset="-122"/>
                          <a:ea typeface="Microsoft YaHei" panose="020B0503020204020204" pitchFamily="34" charset="-122"/>
                        </a:rPr>
                        <a:t>1</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ja-JP" altLang="en-US" sz="1600" b="0" i="0" u="none" strike="noStrike" dirty="0">
                          <a:solidFill>
                            <a:srgbClr val="000000"/>
                          </a:solidFill>
                          <a:effectLst/>
                          <a:latin typeface="Microsoft YaHei" panose="020B0503020204020204" pitchFamily="34" charset="-122"/>
                          <a:ea typeface="Microsoft YaHei" panose="020B0503020204020204" pitchFamily="34" charset="-122"/>
                        </a:rPr>
                        <a:t>日本松果公司</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福祉器具</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用品</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01"/>
                  </a:ext>
                </a:extLst>
              </a:tr>
              <a:tr h="370840">
                <a:tc>
                  <a:txBody>
                    <a:bodyPr/>
                    <a:lstStyle/>
                    <a:p>
                      <a:pPr algn="ctr"/>
                      <a:r>
                        <a:rPr kumimoji="1" lang="en-US" altLang="ja-JP" sz="1600" dirty="0">
                          <a:latin typeface="Microsoft YaHei" panose="020B0503020204020204" pitchFamily="34" charset="-122"/>
                          <a:ea typeface="Microsoft YaHei" panose="020B0503020204020204" pitchFamily="34" charset="-122"/>
                        </a:rPr>
                        <a:t>2</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漳州立泰医疗康复器材有限公司（河村轮椅）</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福祉器具</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用品</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02"/>
                  </a:ext>
                </a:extLst>
              </a:tr>
              <a:tr h="370840">
                <a:tc>
                  <a:txBody>
                    <a:bodyPr/>
                    <a:lstStyle/>
                    <a:p>
                      <a:pPr algn="ctr"/>
                      <a:r>
                        <a:rPr kumimoji="1" lang="ja-JP" altLang="en-US" sz="1600" dirty="0">
                          <a:latin typeface="Microsoft YaHei" panose="020B0503020204020204" pitchFamily="34" charset="-122"/>
                          <a:ea typeface="Microsoft YaHei" panose="020B0503020204020204" pitchFamily="34" charset="-122"/>
                        </a:rPr>
                        <a:t>３</a:t>
                      </a:r>
                    </a:p>
                  </a:txBody>
                  <a:tcPr/>
                </a:tc>
                <a:tc>
                  <a:txBody>
                    <a:bodyPr/>
                    <a:lstStyle/>
                    <a:p>
                      <a:pPr algn="l" fontAlgn="ctr"/>
                      <a:r>
                        <a:rPr lang="ja-JP" altLang="en-US" sz="1600" b="0" i="0" u="none" strike="noStrike" dirty="0">
                          <a:solidFill>
                            <a:srgbClr val="000000"/>
                          </a:solidFill>
                          <a:effectLst/>
                          <a:latin typeface="Microsoft YaHei" panose="020B0503020204020204" pitchFamily="34" charset="-122"/>
                          <a:ea typeface="Microsoft YaHei" panose="020B0503020204020204" pitchFamily="34" charset="-122"/>
                        </a:rPr>
                        <a:t>株式会社</a:t>
                      </a:r>
                      <a:r>
                        <a:rPr lang="en-US" sz="1600" b="0" i="0" u="none" strike="noStrike" dirty="0">
                          <a:solidFill>
                            <a:srgbClr val="000000"/>
                          </a:solidFill>
                          <a:effectLst/>
                          <a:latin typeface="Microsoft YaHei" panose="020B0503020204020204" pitchFamily="34" charset="-122"/>
                          <a:ea typeface="Microsoft YaHei" panose="020B0503020204020204" pitchFamily="34" charset="-122"/>
                        </a:rPr>
                        <a:t>NANOSEED</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福祉器具</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用品</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04"/>
                  </a:ext>
                </a:extLst>
              </a:tr>
              <a:tr h="370840">
                <a:tc>
                  <a:txBody>
                    <a:bodyPr/>
                    <a:lstStyle/>
                    <a:p>
                      <a:pPr algn="ctr"/>
                      <a:r>
                        <a:rPr kumimoji="1" lang="ja-JP" altLang="en-US" sz="1600" dirty="0">
                          <a:latin typeface="Microsoft YaHei" panose="020B0503020204020204" pitchFamily="34" charset="-122"/>
                          <a:ea typeface="Microsoft YaHei" panose="020B0503020204020204" pitchFamily="34" charset="-122"/>
                        </a:rPr>
                        <a:t>４</a:t>
                      </a: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日本优跃达株式会社</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养老服务</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人才培训</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44624787"/>
                  </a:ext>
                </a:extLst>
              </a:tr>
              <a:tr h="370840">
                <a:tc>
                  <a:txBody>
                    <a:bodyPr/>
                    <a:lstStyle/>
                    <a:p>
                      <a:pPr algn="ctr"/>
                      <a:r>
                        <a:rPr kumimoji="1" lang="ja-JP" altLang="en-US" sz="1600" dirty="0">
                          <a:latin typeface="Microsoft YaHei" panose="020B0503020204020204" pitchFamily="34" charset="-122"/>
                          <a:ea typeface="Microsoft YaHei" panose="020B0503020204020204" pitchFamily="34" charset="-122"/>
                        </a:rPr>
                        <a:t>５</a:t>
                      </a: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株式会社创心会</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养老服务</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人才培训</a:t>
                      </a:r>
                    </a:p>
                  </a:txBody>
                  <a:tcPr/>
                </a:tc>
                <a:extLst>
                  <a:ext uri="{0D108BD9-81ED-4DB2-BD59-A6C34878D82A}">
                    <a16:rowId xmlns:a16="http://schemas.microsoft.com/office/drawing/2014/main" val="10005"/>
                  </a:ext>
                </a:extLst>
              </a:tr>
              <a:tr h="370840">
                <a:tc>
                  <a:txBody>
                    <a:bodyPr/>
                    <a:lstStyle/>
                    <a:p>
                      <a:pPr algn="ctr"/>
                      <a:r>
                        <a:rPr kumimoji="1" lang="ja-JP" altLang="en-US" sz="1600" dirty="0">
                          <a:latin typeface="Microsoft YaHei" panose="020B0503020204020204" pitchFamily="34" charset="-122"/>
                          <a:ea typeface="Microsoft YaHei" panose="020B0503020204020204" pitchFamily="34" charset="-122"/>
                        </a:rPr>
                        <a:t>６</a:t>
                      </a: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八乐梦床业（中国）有限公司</a:t>
                      </a:r>
                    </a:p>
                  </a:txBody>
                  <a:tcPr marL="9525" marR="9525" marT="9525" marB="0" anchor="ctr"/>
                </a:tc>
                <a:tc>
                  <a:txBody>
                    <a:bodyPr/>
                    <a:lstStyle/>
                    <a:p>
                      <a:r>
                        <a:rPr kumimoji="1" lang="ja-JP" altLang="en-US" sz="1600" dirty="0">
                          <a:latin typeface="Microsoft YaHei" panose="020B0503020204020204" pitchFamily="34" charset="-122"/>
                          <a:ea typeface="Microsoft YaHei" panose="020B0503020204020204" pitchFamily="34" charset="-122"/>
                        </a:rPr>
                        <a:t>福祉器具</a:t>
                      </a:r>
                      <a:r>
                        <a:rPr kumimoji="1" lang="en-US" altLang="ja-JP" sz="1600" dirty="0">
                          <a:latin typeface="Microsoft YaHei" panose="020B0503020204020204" pitchFamily="34" charset="-122"/>
                          <a:ea typeface="Microsoft YaHei" panose="020B0503020204020204" pitchFamily="34" charset="-122"/>
                        </a:rPr>
                        <a:t>/</a:t>
                      </a:r>
                      <a:r>
                        <a:rPr kumimoji="1" lang="ja-JP" altLang="en-US" sz="1600" dirty="0">
                          <a:latin typeface="Microsoft YaHei" panose="020B0503020204020204" pitchFamily="34" charset="-122"/>
                          <a:ea typeface="Microsoft YaHei" panose="020B0503020204020204" pitchFamily="34" charset="-122"/>
                        </a:rPr>
                        <a:t>用品</a:t>
                      </a:r>
                    </a:p>
                  </a:txBody>
                  <a:tcPr/>
                </a:tc>
                <a:extLst>
                  <a:ext uri="{0D108BD9-81ED-4DB2-BD59-A6C34878D82A}">
                    <a16:rowId xmlns:a16="http://schemas.microsoft.com/office/drawing/2014/main" val="10006"/>
                  </a:ext>
                </a:extLst>
              </a:tr>
              <a:tr h="370840">
                <a:tc>
                  <a:txBody>
                    <a:bodyPr/>
                    <a:lstStyle/>
                    <a:p>
                      <a:pPr algn="ctr"/>
                      <a:r>
                        <a:rPr kumimoji="1" lang="ja-JP" altLang="en-US" sz="1600" dirty="0">
                          <a:latin typeface="Microsoft YaHei" panose="020B0503020204020204" pitchFamily="34" charset="-122"/>
                          <a:ea typeface="Microsoft YaHei" panose="020B0503020204020204" pitchFamily="34" charset="-122"/>
                        </a:rPr>
                        <a:t>７</a:t>
                      </a:r>
                    </a:p>
                  </a:txBody>
                  <a:tcPr/>
                </a:tc>
                <a:tc>
                  <a:txBody>
                    <a:bodyPr/>
                    <a:lstStyle/>
                    <a:p>
                      <a:pPr algn="l" fontAlgn="ctr"/>
                      <a:r>
                        <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rPr>
                        <a:t>ＩＡＯ竹田</a:t>
                      </a: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设计</a:t>
                      </a:r>
                      <a:endPar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建筑设计</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07"/>
                  </a:ext>
                </a:extLst>
              </a:tr>
              <a:tr h="370840">
                <a:tc>
                  <a:txBody>
                    <a:bodyPr/>
                    <a:lstStyle/>
                    <a:p>
                      <a:pPr algn="ctr"/>
                      <a:r>
                        <a:rPr kumimoji="1" lang="ja-JP" altLang="en-US" sz="1600" dirty="0">
                          <a:latin typeface="Microsoft YaHei" panose="020B0503020204020204" pitchFamily="34" charset="-122"/>
                          <a:ea typeface="Microsoft YaHei" panose="020B0503020204020204" pitchFamily="34" charset="-122"/>
                        </a:rPr>
                        <a:t>８</a:t>
                      </a: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尤尼吉可（北京）贸易有限公司</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icrosoft YaHei" panose="020B0503020204020204" pitchFamily="34" charset="-122"/>
                          <a:ea typeface="Microsoft YaHei" panose="020B0503020204020204" pitchFamily="34" charset="-122"/>
                        </a:rPr>
                        <a:t>福祉器具</a:t>
                      </a:r>
                      <a:r>
                        <a:rPr kumimoji="1" lang="en-US" altLang="ja-JP" sz="1600" dirty="0">
                          <a:latin typeface="Microsoft YaHei" panose="020B0503020204020204" pitchFamily="34" charset="-122"/>
                          <a:ea typeface="Microsoft YaHei" panose="020B0503020204020204" pitchFamily="34" charset="-122"/>
                        </a:rPr>
                        <a:t>/</a:t>
                      </a:r>
                      <a:r>
                        <a:rPr kumimoji="1" lang="ja-JP" altLang="en-US" sz="1600" dirty="0">
                          <a:latin typeface="Microsoft YaHei" panose="020B0503020204020204" pitchFamily="34" charset="-122"/>
                          <a:ea typeface="Microsoft YaHei" panose="020B0503020204020204" pitchFamily="34" charset="-122"/>
                        </a:rPr>
                        <a:t>用品</a:t>
                      </a:r>
                    </a:p>
                  </a:txBody>
                  <a:tcPr/>
                </a:tc>
                <a:extLst>
                  <a:ext uri="{0D108BD9-81ED-4DB2-BD59-A6C34878D82A}">
                    <a16:rowId xmlns:a16="http://schemas.microsoft.com/office/drawing/2014/main" val="10008"/>
                  </a:ext>
                </a:extLst>
              </a:tr>
              <a:tr h="370840">
                <a:tc>
                  <a:txBody>
                    <a:bodyPr/>
                    <a:lstStyle/>
                    <a:p>
                      <a:pPr algn="ctr"/>
                      <a:r>
                        <a:rPr kumimoji="1" lang="ja-JP" altLang="en-US" sz="1600" dirty="0">
                          <a:latin typeface="Microsoft YaHei" panose="020B0503020204020204" pitchFamily="34" charset="-122"/>
                          <a:ea typeface="Microsoft YaHei" panose="020B0503020204020204" pitchFamily="34" charset="-122"/>
                        </a:rPr>
                        <a:t>９</a:t>
                      </a: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朗乐（青岛）颐养运营管理有限公司</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养老服务</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人才培训</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09"/>
                  </a:ext>
                </a:extLst>
              </a:tr>
              <a:tr h="370840">
                <a:tc>
                  <a:txBody>
                    <a:bodyPr/>
                    <a:lstStyle/>
                    <a:p>
                      <a:pPr algn="ctr"/>
                      <a:r>
                        <a:rPr kumimoji="1" lang="en-US" altLang="ja-JP" sz="1600" dirty="0">
                          <a:latin typeface="Microsoft YaHei" panose="020B0503020204020204" pitchFamily="34" charset="-122"/>
                          <a:ea typeface="Microsoft YaHei" panose="020B0503020204020204" pitchFamily="34" charset="-122"/>
                        </a:rPr>
                        <a:t>10</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ja-JP" altLang="en-US" sz="1600" b="0" i="0" u="none" strike="noStrike" dirty="0">
                          <a:solidFill>
                            <a:srgbClr val="000000"/>
                          </a:solidFill>
                          <a:effectLst/>
                          <a:latin typeface="Microsoft YaHei" panose="020B0503020204020204" pitchFamily="34" charset="-122"/>
                          <a:ea typeface="Microsoft YaHei" panose="020B0503020204020204" pitchFamily="34" charset="-122"/>
                        </a:rPr>
                        <a:t>三协</a:t>
                      </a:r>
                      <a:r>
                        <a:rPr lang="en-US" sz="1600" b="0" i="0" u="none" strike="noStrike" dirty="0">
                          <a:solidFill>
                            <a:srgbClr val="000000"/>
                          </a:solidFill>
                          <a:effectLst/>
                          <a:latin typeface="Microsoft YaHei" panose="020B0503020204020204" pitchFamily="34" charset="-122"/>
                          <a:ea typeface="Microsoft YaHei" panose="020B0503020204020204" pitchFamily="34" charset="-122"/>
                        </a:rPr>
                        <a:t>AIR TECH.</a:t>
                      </a:r>
                      <a:r>
                        <a:rPr lang="ja-JP" altLang="en-US" sz="1600" b="0" i="0" u="none" strike="noStrike" dirty="0">
                          <a:solidFill>
                            <a:srgbClr val="000000"/>
                          </a:solidFill>
                          <a:effectLst/>
                          <a:latin typeface="Microsoft YaHei" panose="020B0503020204020204" pitchFamily="34" charset="-122"/>
                          <a:ea typeface="Microsoft YaHei" panose="020B0503020204020204" pitchFamily="34" charset="-122"/>
                        </a:rPr>
                        <a:t>株式会社</a:t>
                      </a:r>
                      <a:r>
                        <a:rPr lang="en-US" altLang="ja-JP" sz="1600" b="0" i="0" u="none" strike="noStrike" dirty="0">
                          <a:solidFill>
                            <a:srgbClr val="000000"/>
                          </a:solidFill>
                          <a:effectLst/>
                          <a:latin typeface="Microsoft YaHei" panose="020B0503020204020204" pitchFamily="34" charset="-122"/>
                          <a:ea typeface="Microsoft YaHei" panose="020B0503020204020204" pitchFamily="34" charset="-122"/>
                        </a:rPr>
                        <a:t>/</a:t>
                      </a:r>
                      <a:r>
                        <a:rPr lang="ja-JP" altLang="en-US" sz="1600" b="0" i="0" u="none" strike="noStrike" dirty="0">
                          <a:solidFill>
                            <a:srgbClr val="000000"/>
                          </a:solidFill>
                          <a:effectLst/>
                          <a:latin typeface="Microsoft YaHei" panose="020B0503020204020204" pitchFamily="34" charset="-122"/>
                          <a:ea typeface="Microsoft YaHei" panose="020B0503020204020204" pitchFamily="34" charset="-122"/>
                        </a:rPr>
                        <a:t>牛尾贸易（上海）有限公司</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福祉器具</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用品</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10"/>
                  </a:ext>
                </a:extLst>
              </a:tr>
              <a:tr h="370840">
                <a:tc>
                  <a:txBody>
                    <a:bodyPr/>
                    <a:lstStyle/>
                    <a:p>
                      <a:pPr algn="ctr"/>
                      <a:r>
                        <a:rPr kumimoji="1" lang="en-US" altLang="ja-JP" sz="1600" dirty="0">
                          <a:latin typeface="Microsoft YaHei" panose="020B0503020204020204" pitchFamily="34" charset="-122"/>
                          <a:ea typeface="Microsoft YaHei" panose="020B0503020204020204" pitchFamily="34" charset="-122"/>
                        </a:rPr>
                        <a:t>11</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医疗法人社团 广风会 </a:t>
                      </a:r>
                      <a:r>
                        <a:rPr lang="en-US" altLang="zh-CN" sz="1600" b="0" i="0" u="none" strike="noStrike" dirty="0">
                          <a:solidFill>
                            <a:srgbClr val="000000"/>
                          </a:solidFill>
                          <a:effectLst/>
                          <a:latin typeface="Microsoft YaHei" panose="020B0503020204020204" pitchFamily="34" charset="-122"/>
                          <a:ea typeface="Microsoft YaHei" panose="020B0503020204020204" pitchFamily="34" charset="-122"/>
                        </a:rPr>
                        <a:t>/  </a:t>
                      </a: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亚特兰蒂斯株式会社</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养老服务</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11"/>
                  </a:ext>
                </a:extLst>
              </a:tr>
              <a:tr h="370840">
                <a:tc>
                  <a:txBody>
                    <a:bodyPr/>
                    <a:lstStyle/>
                    <a:p>
                      <a:pPr algn="ctr"/>
                      <a:r>
                        <a:rPr kumimoji="1" lang="en-US" altLang="ja-JP" sz="1600" dirty="0">
                          <a:latin typeface="Microsoft YaHei" panose="020B0503020204020204" pitchFamily="34" charset="-122"/>
                          <a:ea typeface="Microsoft YaHei" panose="020B0503020204020204" pitchFamily="34" charset="-122"/>
                        </a:rPr>
                        <a:t>12</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日本制纸珂蕾亚</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icrosoft YaHei" panose="020B0503020204020204" pitchFamily="34" charset="-122"/>
                          <a:ea typeface="Microsoft YaHei" panose="020B0503020204020204" pitchFamily="34" charset="-122"/>
                        </a:rPr>
                        <a:t>福祉器具</a:t>
                      </a:r>
                      <a:r>
                        <a:rPr kumimoji="1" lang="en-US" altLang="ja-JP" sz="1600" dirty="0">
                          <a:latin typeface="Microsoft YaHei" panose="020B0503020204020204" pitchFamily="34" charset="-122"/>
                          <a:ea typeface="Microsoft YaHei" panose="020B0503020204020204" pitchFamily="34" charset="-122"/>
                        </a:rPr>
                        <a:t>/</a:t>
                      </a:r>
                      <a:r>
                        <a:rPr kumimoji="1" lang="ja-JP" altLang="en-US" sz="1600" dirty="0">
                          <a:latin typeface="Microsoft YaHei" panose="020B0503020204020204" pitchFamily="34" charset="-122"/>
                          <a:ea typeface="Microsoft YaHei" panose="020B0503020204020204" pitchFamily="34" charset="-122"/>
                        </a:rPr>
                        <a:t>用品</a:t>
                      </a:r>
                    </a:p>
                  </a:txBody>
                  <a:tcPr/>
                </a:tc>
                <a:extLst>
                  <a:ext uri="{0D108BD9-81ED-4DB2-BD59-A6C34878D82A}">
                    <a16:rowId xmlns:a16="http://schemas.microsoft.com/office/drawing/2014/main" val="10012"/>
                  </a:ext>
                </a:extLst>
              </a:tr>
              <a:tr h="370840">
                <a:tc>
                  <a:txBody>
                    <a:bodyPr/>
                    <a:lstStyle/>
                    <a:p>
                      <a:pPr algn="ctr"/>
                      <a:r>
                        <a:rPr kumimoji="1" lang="en-US" altLang="ja-JP" sz="1600" dirty="0">
                          <a:latin typeface="Microsoft YaHei" panose="020B0503020204020204" pitchFamily="34" charset="-122"/>
                          <a:ea typeface="Microsoft YaHei" panose="020B0503020204020204" pitchFamily="34" charset="-122"/>
                        </a:rPr>
                        <a:t>13</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奥绩技研有限公司</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icrosoft YaHei" panose="020B0503020204020204" pitchFamily="34" charset="-122"/>
                          <a:ea typeface="Microsoft YaHei" panose="020B0503020204020204" pitchFamily="34" charset="-122"/>
                        </a:rPr>
                        <a:t>福祉器具</a:t>
                      </a:r>
                      <a:r>
                        <a:rPr kumimoji="1" lang="en-US" altLang="ja-JP" sz="1600" dirty="0">
                          <a:latin typeface="Microsoft YaHei" panose="020B0503020204020204" pitchFamily="34" charset="-122"/>
                          <a:ea typeface="Microsoft YaHei" panose="020B0503020204020204" pitchFamily="34" charset="-122"/>
                        </a:rPr>
                        <a:t>/</a:t>
                      </a:r>
                      <a:r>
                        <a:rPr kumimoji="1" lang="ja-JP" altLang="en-US" sz="1600" dirty="0">
                          <a:latin typeface="Microsoft YaHei" panose="020B0503020204020204" pitchFamily="34" charset="-122"/>
                          <a:ea typeface="Microsoft YaHei" panose="020B0503020204020204" pitchFamily="34" charset="-122"/>
                        </a:rPr>
                        <a:t>用品</a:t>
                      </a:r>
                    </a:p>
                  </a:txBody>
                  <a:tcPr/>
                </a:tc>
                <a:extLst>
                  <a:ext uri="{0D108BD9-81ED-4DB2-BD59-A6C34878D82A}">
                    <a16:rowId xmlns:a16="http://schemas.microsoft.com/office/drawing/2014/main" val="4294319345"/>
                  </a:ext>
                </a:extLst>
              </a:tr>
            </a:tbl>
          </a:graphicData>
        </a:graphic>
      </p:graphicFrame>
      <p:sp>
        <p:nvSpPr>
          <p:cNvPr id="6" name="正方形/長方形 5"/>
          <p:cNvSpPr/>
          <p:nvPr/>
        </p:nvSpPr>
        <p:spPr>
          <a:xfrm>
            <a:off x="1259632" y="447848"/>
            <a:ext cx="6552728" cy="646331"/>
          </a:xfrm>
          <a:prstGeom prst="rect">
            <a:avLst/>
          </a:prstGeom>
        </p:spPr>
        <p:txBody>
          <a:bodyPr wrap="square">
            <a:spAutoFit/>
          </a:bodyPr>
          <a:lstStyle/>
          <a:p>
            <a:pPr algn="ctr"/>
            <a:r>
              <a:rPr lang="en-US" altLang="zh-CN"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2019</a:t>
            </a:r>
            <a:r>
              <a:rPr lang="zh-CN" altLang="en-US"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年中日</a:t>
            </a:r>
            <a:r>
              <a:rPr lang="en-US" altLang="zh-CN"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ja-JP" altLang="en-US"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河南</a:t>
            </a:r>
            <a:r>
              <a:rPr lang="zh-CN" altLang="en-US"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省</a:t>
            </a:r>
            <a:r>
              <a:rPr lang="en-US" altLang="zh-CN"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zh-CN" altLang="en-US"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老龄产业交流会</a:t>
            </a:r>
            <a:r>
              <a:rPr lang="ja-JP" altLang="en-US"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a:t>
            </a:r>
            <a:r>
              <a:rPr lang="zh-CN" altLang="en-US"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日本企业名录</a:t>
            </a:r>
            <a:br>
              <a:rPr lang="en-US" altLang="zh-CN"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br>
            <a:endParaRPr lang="ja-JP" altLang="en-US" dirty="0"/>
          </a:p>
        </p:txBody>
      </p:sp>
    </p:spTree>
    <p:extLst>
      <p:ext uri="{BB962C8B-B14F-4D97-AF65-F5344CB8AC3E}">
        <p14:creationId xmlns:p14="http://schemas.microsoft.com/office/powerpoint/2010/main" val="160112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36434" y="3645024"/>
            <a:ext cx="8844977" cy="584775"/>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在中国业务开展情</a:t>
            </a:r>
            <a:r>
              <a:rPr kumimoji="1" lang="zh-CN" altLang="en-US" sz="1600" b="1" dirty="0">
                <a:latin typeface="Microsoft YaHei" pitchFamily="34" charset="-122"/>
                <a:ea typeface="Microsoft YaHei" pitchFamily="34" charset="-122"/>
              </a:rPr>
              <a:t>况</a:t>
            </a:r>
            <a:endParaRPr kumimoji="1" lang="en-US" altLang="zh-CN" sz="1600" b="1" dirty="0">
              <a:latin typeface="Microsoft YaHei" pitchFamily="34" charset="-122"/>
              <a:ea typeface="Microsoft YaHei" pitchFamily="34" charset="-122"/>
            </a:endParaRPr>
          </a:p>
          <a:p>
            <a:r>
              <a:rPr lang="ja-JP" altLang="en-US" sz="1600" dirty="0">
                <a:latin typeface="Microsoft YaHei" pitchFamily="34" charset="-122"/>
                <a:ea typeface="Microsoft YaHei" pitchFamily="34" charset="-122"/>
              </a:rPr>
              <a:t>　</a:t>
            </a:r>
            <a:r>
              <a:rPr lang="zh-CN" altLang="en-US" sz="1600" dirty="0">
                <a:latin typeface="Microsoft YaHei" pitchFamily="34" charset="-122"/>
                <a:ea typeface="Microsoft YaHei" pitchFamily="34" charset="-122"/>
              </a:rPr>
              <a:t>希望联合开发「日式照护实践教育和人材培养、以及福祉用品的销售」</a:t>
            </a:r>
          </a:p>
        </p:txBody>
      </p:sp>
      <p:cxnSp>
        <p:nvCxnSpPr>
          <p:cNvPr id="5" name="直線コネクタ 4"/>
          <p:cNvCxnSpPr/>
          <p:nvPr/>
        </p:nvCxnSpPr>
        <p:spPr>
          <a:xfrm>
            <a:off x="107504" y="1370892"/>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7610175" y="5111298"/>
            <a:ext cx="1368152" cy="523220"/>
          </a:xfrm>
          <a:prstGeom prst="rect">
            <a:avLst/>
          </a:prstGeom>
          <a:noFill/>
          <a:ln w="25400">
            <a:solidFill>
              <a:schemeClr val="tx2">
                <a:lumMod val="75000"/>
              </a:schemeClr>
            </a:solidFill>
          </a:ln>
        </p:spPr>
        <p:txBody>
          <a:bodyPr wrap="square" rtlCol="0">
            <a:spAutoFit/>
          </a:bodyPr>
          <a:lstStyle/>
          <a:p>
            <a:pPr algn="ctr"/>
            <a:r>
              <a:rPr lang="zh-CN" altLang="en-US" sz="1400" b="1" dirty="0">
                <a:solidFill>
                  <a:schemeClr val="accent1">
                    <a:lumMod val="75000"/>
                  </a:schemeClr>
                </a:solidFill>
                <a:effectLst>
                  <a:outerShdw blurRad="50800" dist="38100" dir="2700000" algn="tl" rotWithShape="0">
                    <a:prstClr val="black">
                      <a:alpha val="40000"/>
                    </a:prstClr>
                  </a:outerShdw>
                </a:effectLst>
              </a:rPr>
              <a:t>微信号</a:t>
            </a:r>
            <a:r>
              <a:rPr lang="en-US" altLang="ja-JP" sz="1400" b="1" dirty="0" err="1">
                <a:solidFill>
                  <a:schemeClr val="accent1">
                    <a:lumMod val="75000"/>
                  </a:schemeClr>
                </a:solidFill>
                <a:effectLst>
                  <a:outerShdw blurRad="50800" dist="38100" dir="2700000" algn="tl" rotWithShape="0">
                    <a:prstClr val="black">
                      <a:alpha val="40000"/>
                    </a:prstClr>
                  </a:outerShdw>
                </a:effectLst>
              </a:rPr>
              <a:t>amukesan</a:t>
            </a:r>
            <a:endParaRPr kumimoji="1" lang="en-US" altLang="zh-CN" sz="1400" b="1" dirty="0">
              <a:solidFill>
                <a:schemeClr val="accent1">
                  <a:lumMod val="75000"/>
                </a:schemeClr>
              </a:solidFill>
              <a:effectLst>
                <a:outerShdw blurRad="50800" dist="38100" dir="2700000" algn="tl" rotWithShape="0">
                  <a:prstClr val="black">
                    <a:alpha val="40000"/>
                  </a:prstClr>
                </a:outerShdw>
              </a:effectLst>
            </a:endParaRPr>
          </a:p>
        </p:txBody>
      </p:sp>
      <p:sp>
        <p:nvSpPr>
          <p:cNvPr id="9" name="テキスト ボックス 8"/>
          <p:cNvSpPr txBox="1"/>
          <p:nvPr/>
        </p:nvSpPr>
        <p:spPr>
          <a:xfrm>
            <a:off x="4625752" y="692696"/>
            <a:ext cx="4427984" cy="523220"/>
          </a:xfrm>
          <a:prstGeom prst="rect">
            <a:avLst/>
          </a:prstGeom>
          <a:noFill/>
        </p:spPr>
        <p:txBody>
          <a:bodyPr wrap="square" rtlCol="0">
            <a:spAutoFit/>
          </a:bodyPr>
          <a:lstStyle/>
          <a:p>
            <a:r>
              <a:rPr lang="zh-CN" altLang="en-US" sz="1400" b="1" dirty="0">
                <a:latin typeface="Microsoft YaHei" pitchFamily="34" charset="-122"/>
                <a:ea typeface="Microsoft YaHei" pitchFamily="34" charset="-122"/>
              </a:rPr>
              <a:t>地址</a:t>
            </a:r>
            <a:r>
              <a:rPr lang="ja-JP" altLang="en-US" sz="1400" b="1" dirty="0">
                <a:latin typeface="Microsoft YaHei" pitchFamily="34" charset="-122"/>
                <a:ea typeface="Microsoft YaHei" pitchFamily="34" charset="-122"/>
              </a:rPr>
              <a:t>：</a:t>
            </a:r>
            <a:r>
              <a:rPr lang="zh-CN" altLang="en-US" sz="1400" b="1" dirty="0">
                <a:latin typeface="Microsoft YaHei" pitchFamily="34" charset="-122"/>
                <a:ea typeface="Microsoft YaHei" pitchFamily="34" charset="-122"/>
              </a:rPr>
              <a:t>京都府京都市北区鷹峯旧土居町三番地八</a:t>
            </a:r>
            <a:endParaRPr lang="en-US" altLang="ja-JP" sz="1400" b="1" dirty="0">
              <a:solidFill>
                <a:srgbClr val="FF0000"/>
              </a:solidFill>
              <a:latin typeface="Microsoft YaHei" pitchFamily="34" charset="-122"/>
              <a:ea typeface="Microsoft YaHei" pitchFamily="34" charset="-122"/>
            </a:endParaRPr>
          </a:p>
          <a:p>
            <a:r>
              <a:rPr lang="en-US" altLang="ja-JP" sz="1400" b="1" dirty="0">
                <a:latin typeface="Microsoft YaHei" pitchFamily="34" charset="-122"/>
                <a:ea typeface="Microsoft YaHei" pitchFamily="34" charset="-122"/>
              </a:rPr>
              <a:t>URL</a:t>
            </a:r>
            <a:r>
              <a:rPr lang="ja-JP" altLang="en-US" sz="1400" b="1" dirty="0">
                <a:latin typeface="Microsoft YaHei" pitchFamily="34" charset="-122"/>
                <a:ea typeface="Microsoft YaHei" pitchFamily="34" charset="-122"/>
              </a:rPr>
              <a:t>：</a:t>
            </a:r>
            <a:r>
              <a:rPr lang="en-US" altLang="ja-JP" sz="1400" b="1" u="sng" dirty="0">
                <a:solidFill>
                  <a:srgbClr val="0000FF"/>
                </a:solidFill>
                <a:latin typeface="Microsoft YaHei" pitchFamily="34" charset="-122"/>
                <a:ea typeface="Microsoft YaHei" pitchFamily="34" charset="-122"/>
                <a:hlinkClick r:id="rId2"/>
              </a:rPr>
              <a:t>https://pinecone2017.amebaownd.com/</a:t>
            </a:r>
            <a:endParaRPr kumimoji="1" lang="ja-JP" altLang="en-US" sz="1400" b="1" u="sng" dirty="0">
              <a:solidFill>
                <a:srgbClr val="0000FF"/>
              </a:solidFill>
              <a:latin typeface="Microsoft YaHei" pitchFamily="34" charset="-122"/>
              <a:ea typeface="Microsoft YaHei" pitchFamily="34" charset="-122"/>
            </a:endParaRPr>
          </a:p>
        </p:txBody>
      </p:sp>
      <p:sp>
        <p:nvSpPr>
          <p:cNvPr id="10" name="テキスト ボックス 9"/>
          <p:cNvSpPr txBox="1"/>
          <p:nvPr/>
        </p:nvSpPr>
        <p:spPr>
          <a:xfrm>
            <a:off x="107504" y="1433637"/>
            <a:ext cx="8784976" cy="1107996"/>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dirty="0">
                <a:solidFill>
                  <a:srgbClr val="FF0000"/>
                </a:solidFill>
                <a:latin typeface="Microsoft YaHei" pitchFamily="34" charset="-122"/>
                <a:ea typeface="Microsoft YaHei" pitchFamily="34" charset="-122"/>
              </a:rPr>
              <a:t>　</a:t>
            </a:r>
            <a:r>
              <a:rPr lang="zh-CN" altLang="en-US" sz="1600" dirty="0">
                <a:latin typeface="Microsoft YaHei" pitchFamily="34" charset="-122"/>
                <a:ea typeface="Microsoft YaHei" pitchFamily="34" charset="-122"/>
              </a:rPr>
              <a:t>成立于</a:t>
            </a:r>
            <a:r>
              <a:rPr lang="en-US" altLang="zh-CN" sz="1600" dirty="0">
                <a:latin typeface="Microsoft YaHei" pitchFamily="34" charset="-122"/>
                <a:ea typeface="Microsoft YaHei" pitchFamily="34" charset="-122"/>
              </a:rPr>
              <a:t>2004</a:t>
            </a:r>
            <a:r>
              <a:rPr lang="zh-CN" altLang="en-US" sz="1600" dirty="0">
                <a:latin typeface="Microsoft YaHei" pitchFamily="34" charset="-122"/>
                <a:ea typeface="Microsoft YaHei" pitchFamily="34" charset="-122"/>
              </a:rPr>
              <a:t>年</a:t>
            </a:r>
            <a:r>
              <a:rPr lang="en-US" altLang="zh-CN" sz="1600" dirty="0">
                <a:latin typeface="Microsoft YaHei" pitchFamily="34" charset="-122"/>
                <a:ea typeface="Microsoft YaHei" pitchFamily="34" charset="-122"/>
              </a:rPr>
              <a:t>7</a:t>
            </a:r>
            <a:r>
              <a:rPr lang="zh-CN" altLang="en-US" sz="1600" dirty="0">
                <a:latin typeface="Microsoft YaHei" pitchFamily="34" charset="-122"/>
                <a:ea typeface="Microsoft YaHei" pitchFamily="34" charset="-122"/>
              </a:rPr>
              <a:t>月</a:t>
            </a:r>
            <a:r>
              <a:rPr lang="en-US" altLang="zh-CN" sz="1600" dirty="0">
                <a:latin typeface="Microsoft YaHei" pitchFamily="34" charset="-122"/>
                <a:ea typeface="Microsoft YaHei" pitchFamily="34" charset="-122"/>
              </a:rPr>
              <a:t>30</a:t>
            </a:r>
            <a:r>
              <a:rPr lang="zh-CN" altLang="en-US" sz="1600" dirty="0">
                <a:latin typeface="Microsoft YaHei" pitchFamily="34" charset="-122"/>
                <a:ea typeface="Microsoft YaHei" pitchFamily="34" charset="-122"/>
              </a:rPr>
              <a:t>日。本公司在日本国内开展经营，以护理人员上门服务为中心的居家照护机构、以及小规模多功能型的居家养老机构。提供康复训练，身体护理，健康检查、专业化意见，专业护理人员的培训教育等服务。 </a:t>
            </a:r>
          </a:p>
        </p:txBody>
      </p:sp>
      <p:sp>
        <p:nvSpPr>
          <p:cNvPr id="11" name="テキスト ボックス 10"/>
          <p:cNvSpPr txBox="1"/>
          <p:nvPr/>
        </p:nvSpPr>
        <p:spPr>
          <a:xfrm>
            <a:off x="136434" y="2567806"/>
            <a:ext cx="8800581" cy="1077218"/>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600" dirty="0">
                <a:latin typeface="Microsoft YaHei" pitchFamily="34" charset="-122"/>
                <a:ea typeface="Microsoft YaHei" pitchFamily="34" charset="-122"/>
              </a:rPr>
              <a:t>　</a:t>
            </a:r>
            <a:r>
              <a:rPr lang="zh-CN" altLang="en-US" sz="1600" dirty="0">
                <a:latin typeface="Microsoft YaHei" pitchFamily="34" charset="-122"/>
                <a:ea typeface="Microsoft YaHei" pitchFamily="34" charset="-122"/>
              </a:rPr>
              <a:t>在中国河南省，设立中日合资项目，提供专业化的照护交流平台。设有中国河南省洛阳市西工区河南润松养老服务有限公司</a:t>
            </a:r>
            <a:r>
              <a:rPr lang="en-US" altLang="zh-CN" sz="1600" dirty="0">
                <a:latin typeface="Microsoft YaHei" pitchFamily="34" charset="-122"/>
                <a:ea typeface="Microsoft YaHei" pitchFamily="34" charset="-122"/>
              </a:rPr>
              <a:t>-</a:t>
            </a:r>
            <a:r>
              <a:rPr lang="zh-CN" altLang="en-US" sz="1600" dirty="0">
                <a:latin typeface="Microsoft YaHei" pitchFamily="34" charset="-122"/>
                <a:ea typeface="Microsoft YaHei" pitchFamily="34" charset="-122"/>
              </a:rPr>
              <a:t>积极开展认知障碍老人照护讲座、居家照护服务、以及小規模多功能的居宅养老的服务。</a:t>
            </a:r>
            <a:endParaRPr lang="en-US" altLang="ja-JP" sz="1600" dirty="0">
              <a:latin typeface="Microsoft YaHei" pitchFamily="34" charset="-122"/>
              <a:ea typeface="Microsoft YaHei" pitchFamily="34" charset="-122"/>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4292480"/>
            <a:ext cx="3600400" cy="216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19891" y="4292480"/>
            <a:ext cx="3507715" cy="223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851920" y="367472"/>
            <a:ext cx="2313262" cy="369332"/>
          </a:xfrm>
          <a:prstGeom prst="rect">
            <a:avLst/>
          </a:prstGeom>
        </p:spPr>
        <p:txBody>
          <a:bodyPr wrap="none">
            <a:spAutoFit/>
          </a:bodyPr>
          <a:lstStyle/>
          <a:p>
            <a:r>
              <a:rPr lang="en-US" altLang="ja-JP" dirty="0">
                <a:latin typeface="Microsoft YaHei" panose="020B0503020204020204" pitchFamily="34" charset="-122"/>
                <a:ea typeface="Microsoft YaHei" panose="020B0503020204020204" pitchFamily="34" charset="-122"/>
              </a:rPr>
              <a:t>PINE CONE </a:t>
            </a:r>
            <a:r>
              <a:rPr lang="en-US" altLang="ja-JP" dirty="0" err="1">
                <a:latin typeface="Microsoft YaHei" panose="020B0503020204020204" pitchFamily="34" charset="-122"/>
                <a:ea typeface="Microsoft YaHei" panose="020B0503020204020204" pitchFamily="34" charset="-122"/>
              </a:rPr>
              <a:t>Co.,Ltd</a:t>
            </a:r>
            <a:r>
              <a:rPr lang="en-US" altLang="ja-JP" dirty="0">
                <a:latin typeface="Microsoft YaHei" panose="020B0503020204020204" pitchFamily="34" charset="-122"/>
                <a:ea typeface="Microsoft YaHei" panose="020B0503020204020204" pitchFamily="34" charset="-122"/>
              </a:rPr>
              <a:t>.</a:t>
            </a:r>
          </a:p>
        </p:txBody>
      </p:sp>
      <p:sp>
        <p:nvSpPr>
          <p:cNvPr id="14" name="テキスト ボックス 13"/>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①</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
        <p:nvSpPr>
          <p:cNvPr id="13" name="テキスト ボックス 12">
            <a:extLst>
              <a:ext uri="{FF2B5EF4-FFF2-40B4-BE49-F238E27FC236}">
                <a16:creationId xmlns:a16="http://schemas.microsoft.com/office/drawing/2014/main" id="{D2C689A8-D9B5-452F-9286-EC076ED30DF9}"/>
              </a:ext>
            </a:extLst>
          </p:cNvPr>
          <p:cNvSpPr txBox="1"/>
          <p:nvPr/>
        </p:nvSpPr>
        <p:spPr>
          <a:xfrm>
            <a:off x="1619672" y="298716"/>
            <a:ext cx="2313262" cy="461665"/>
          </a:xfrm>
          <a:prstGeom prst="rect">
            <a:avLst/>
          </a:prstGeom>
          <a:noFill/>
        </p:spPr>
        <p:txBody>
          <a:bodyPr wrap="square" rtlCol="0">
            <a:spAutoFit/>
          </a:bodyPr>
          <a:lstStyle/>
          <a:p>
            <a:r>
              <a:rPr lang="ja-JP" altLang="en-US" sz="2400" b="1" dirty="0">
                <a:effectLst>
                  <a:outerShdw blurRad="38100" dist="38100" dir="2700000" algn="tl">
                    <a:srgbClr val="000000">
                      <a:alpha val="43137"/>
                    </a:srgbClr>
                  </a:outerShdw>
                </a:effectLst>
                <a:latin typeface="Microsoft YaHei" pitchFamily="34" charset="-122"/>
                <a:ea typeface="Microsoft YaHei" pitchFamily="34" charset="-122"/>
              </a:rPr>
              <a:t>日本松果公司</a:t>
            </a:r>
          </a:p>
        </p:txBody>
      </p:sp>
    </p:spTree>
    <p:extLst>
      <p:ext uri="{BB962C8B-B14F-4D97-AF65-F5344CB8AC3E}">
        <p14:creationId xmlns:p14="http://schemas.microsoft.com/office/powerpoint/2010/main" val="31109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126876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259632" y="231031"/>
            <a:ext cx="7056784"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itchFamily="34" charset="-122"/>
                <a:ea typeface="Microsoft YaHei" pitchFamily="34" charset="-122"/>
              </a:rPr>
              <a:t>漳州立泰医疗康复器材有限公司    （河村轮椅）</a:t>
            </a:r>
            <a:endParaRPr lang="ja-JP" altLang="en-US" sz="2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9" name="テキスト ボックス 8"/>
          <p:cNvSpPr txBox="1"/>
          <p:nvPr/>
        </p:nvSpPr>
        <p:spPr>
          <a:xfrm>
            <a:off x="4932040" y="673532"/>
            <a:ext cx="4176464" cy="523220"/>
          </a:xfrm>
          <a:prstGeom prst="rect">
            <a:avLst/>
          </a:prstGeom>
          <a:noFill/>
        </p:spPr>
        <p:txBody>
          <a:bodyPr wrap="square" rtlCol="0">
            <a:spAutoFit/>
          </a:bodyPr>
          <a:lstStyle/>
          <a:p>
            <a:r>
              <a:rPr lang="zh-CN" altLang="en-US" sz="1400" b="1" dirty="0">
                <a:latin typeface="Microsoft YaHei" panose="020B0503020204020204" pitchFamily="34" charset="-122"/>
                <a:ea typeface="Microsoft YaHei" panose="020B0503020204020204" pitchFamily="34" charset="-122"/>
                <a:cs typeface="Yu Mincho" charset="-128"/>
              </a:rPr>
              <a:t>地址</a:t>
            </a:r>
            <a:r>
              <a:rPr lang="ja-JP" altLang="en-US" sz="1400" b="1" dirty="0">
                <a:latin typeface="Microsoft YaHei" pitchFamily="34" charset="-122"/>
                <a:ea typeface="Microsoft YaHei" pitchFamily="34" charset="-122"/>
              </a:rPr>
              <a:t>：</a:t>
            </a:r>
            <a:r>
              <a:rPr lang="zh-CN" altLang="en-US" sz="1400" b="1" kern="0" dirty="0">
                <a:latin typeface="Microsoft YaHei" panose="020B0503020204020204" pitchFamily="34" charset="-122"/>
                <a:ea typeface="Microsoft YaHei" panose="020B0503020204020204" pitchFamily="34" charset="-122"/>
              </a:rPr>
              <a:t>福建省漳州市长泰县古农农场银塘工业区</a:t>
            </a:r>
            <a:endParaRPr lang="en-US" altLang="zh-CN" sz="1400" b="1" kern="0" dirty="0">
              <a:latin typeface="Microsoft YaHei" panose="020B0503020204020204" pitchFamily="34" charset="-122"/>
              <a:ea typeface="Microsoft YaHei" panose="020B0503020204020204" pitchFamily="34" charset="-122"/>
            </a:endParaRPr>
          </a:p>
          <a:p>
            <a:r>
              <a:rPr lang="en-US" altLang="ja-JP" sz="1400" b="1" dirty="0">
                <a:latin typeface="Microsoft YaHei" pitchFamily="34" charset="-122"/>
                <a:ea typeface="Microsoft YaHei" pitchFamily="34" charset="-122"/>
              </a:rPr>
              <a:t>URL</a:t>
            </a:r>
            <a:r>
              <a:rPr lang="ja-JP" altLang="en-US" sz="1400" b="1" dirty="0">
                <a:latin typeface="Microsoft YaHei" pitchFamily="34" charset="-122"/>
                <a:ea typeface="Microsoft YaHei" pitchFamily="34" charset="-122"/>
              </a:rPr>
              <a:t>：</a:t>
            </a:r>
            <a:r>
              <a:rPr lang="en-US" altLang="ja-JP" sz="1400" b="1" u="sng" kern="0" dirty="0">
                <a:solidFill>
                  <a:srgbClr val="0000FF"/>
                </a:solidFill>
                <a:latin typeface="Microsoft YaHei" panose="020B0503020204020204" pitchFamily="34" charset="-122"/>
                <a:ea typeface="Microsoft YaHei" panose="020B0503020204020204" pitchFamily="34" charset="-122"/>
                <a:hlinkClick r:id="rId2"/>
              </a:rPr>
              <a:t>https://www.kawamura-cycle.cn</a:t>
            </a:r>
            <a:endParaRPr kumimoji="1" lang="ja-JP" altLang="en-US" sz="1400" b="1" u="sng" dirty="0">
              <a:solidFill>
                <a:srgbClr val="0000FF"/>
              </a:solidFill>
              <a:latin typeface="Microsoft YaHei" pitchFamily="34" charset="-122"/>
              <a:ea typeface="Microsoft YaHei" pitchFamily="34" charset="-122"/>
            </a:endParaRPr>
          </a:p>
        </p:txBody>
      </p:sp>
      <p:sp>
        <p:nvSpPr>
          <p:cNvPr id="10" name="テキスト ボックス 9"/>
          <p:cNvSpPr txBox="1"/>
          <p:nvPr/>
        </p:nvSpPr>
        <p:spPr>
          <a:xfrm>
            <a:off x="107504" y="1340768"/>
            <a:ext cx="8784976" cy="1631216"/>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latin typeface="Microsoft YaHei" pitchFamily="34" charset="-122"/>
                <a:ea typeface="Microsoft YaHei" pitchFamily="34" charset="-122"/>
              </a:rPr>
              <a:t>　</a:t>
            </a:r>
            <a:r>
              <a:rPr lang="zh-CN" altLang="en-US" sz="1400" dirty="0">
                <a:latin typeface="Microsoft YaHei" pitchFamily="34" charset="-122"/>
                <a:ea typeface="Microsoft YaHei" pitchFamily="34" charset="-122"/>
              </a:rPr>
              <a:t>日本河村株式会社成立于</a:t>
            </a:r>
            <a:r>
              <a:rPr lang="en-US" altLang="zh-CN" sz="1400" dirty="0">
                <a:latin typeface="Microsoft YaHei" pitchFamily="34" charset="-122"/>
                <a:ea typeface="Microsoft YaHei" pitchFamily="34" charset="-122"/>
              </a:rPr>
              <a:t>1995</a:t>
            </a:r>
            <a:r>
              <a:rPr lang="zh-CN" altLang="en-US" sz="1400" dirty="0">
                <a:latin typeface="Microsoft YaHei" pitchFamily="34" charset="-122"/>
                <a:ea typeface="Microsoft YaHei" pitchFamily="34" charset="-122"/>
              </a:rPr>
              <a:t>年，是日本专业的轮椅生产商。公司位于日本兵库县神户市，在日本东京、名古屋、神户、福冈均设有据点。现在是日本</a:t>
            </a:r>
            <a:r>
              <a:rPr lang="en-US" altLang="zh-CN" sz="1400" dirty="0">
                <a:latin typeface="Microsoft YaHei" pitchFamily="34" charset="-122"/>
                <a:ea typeface="Microsoft YaHei" pitchFamily="34" charset="-122"/>
              </a:rPr>
              <a:t>MAX</a:t>
            </a:r>
            <a:r>
              <a:rPr lang="zh-CN" altLang="en-US" sz="1400" dirty="0">
                <a:latin typeface="Microsoft YaHei" pitchFamily="34" charset="-122"/>
                <a:ea typeface="Microsoft YaHei" pitchFamily="34" charset="-122"/>
              </a:rPr>
              <a:t>株式会社的子公司。</a:t>
            </a:r>
            <a:r>
              <a:rPr lang="en-US" altLang="zh-CN" sz="1400" dirty="0">
                <a:latin typeface="Microsoft YaHei" pitchFamily="34" charset="-122"/>
                <a:ea typeface="Microsoft YaHei" pitchFamily="34" charset="-122"/>
              </a:rPr>
              <a:t>2001</a:t>
            </a:r>
            <a:r>
              <a:rPr lang="zh-CN" altLang="en-US" sz="1400" dirty="0">
                <a:latin typeface="Microsoft YaHei" pitchFamily="34" charset="-122"/>
                <a:ea typeface="Microsoft YaHei" pitchFamily="34" charset="-122"/>
              </a:rPr>
              <a:t>年</a:t>
            </a:r>
            <a:r>
              <a:rPr lang="en-US" altLang="zh-CN" sz="1400" dirty="0">
                <a:latin typeface="Microsoft YaHei" pitchFamily="34" charset="-122"/>
                <a:ea typeface="Microsoft YaHei" pitchFamily="34" charset="-122"/>
              </a:rPr>
              <a:t>2</a:t>
            </a:r>
            <a:r>
              <a:rPr lang="zh-CN" altLang="en-US" sz="1400" dirty="0">
                <a:latin typeface="Microsoft YaHei" pitchFamily="34" charset="-122"/>
                <a:ea typeface="Microsoft YaHei" pitchFamily="34" charset="-122"/>
              </a:rPr>
              <a:t>月投资成立了漳州立泰医疗康复器材有限公司，目前在中国国内和东南亚均有销售据点。公司获得了</a:t>
            </a:r>
            <a:r>
              <a:rPr lang="en-US" altLang="zh-CN" sz="1400" dirty="0">
                <a:latin typeface="Microsoft YaHei" pitchFamily="34" charset="-122"/>
                <a:ea typeface="Microsoft YaHei" pitchFamily="34" charset="-122"/>
              </a:rPr>
              <a:t>JIS</a:t>
            </a:r>
            <a:r>
              <a:rPr lang="zh-CN" altLang="en-US" sz="1400" dirty="0">
                <a:latin typeface="Microsoft YaHei" pitchFamily="34" charset="-122"/>
                <a:ea typeface="Microsoft YaHei" pitchFamily="34" charset="-122"/>
              </a:rPr>
              <a:t>日本工业规格标准认证，</a:t>
            </a:r>
            <a:r>
              <a:rPr lang="en-US" altLang="zh-CN" sz="1400" dirty="0">
                <a:latin typeface="Microsoft YaHei" pitchFamily="34" charset="-122"/>
                <a:ea typeface="Microsoft YaHei" pitchFamily="34" charset="-122"/>
              </a:rPr>
              <a:t>SG</a:t>
            </a:r>
            <a:r>
              <a:rPr lang="zh-CN" altLang="en-US" sz="1400" dirty="0">
                <a:latin typeface="Microsoft YaHei" pitchFamily="34" charset="-122"/>
                <a:ea typeface="Microsoft YaHei" pitchFamily="34" charset="-122"/>
              </a:rPr>
              <a:t>产品安全协会标志认证，</a:t>
            </a:r>
            <a:r>
              <a:rPr lang="en-US" altLang="zh-CN" sz="1400" dirty="0">
                <a:latin typeface="Microsoft YaHei" pitchFamily="34" charset="-122"/>
                <a:ea typeface="Microsoft YaHei" pitchFamily="34" charset="-122"/>
              </a:rPr>
              <a:t>ISO9001</a:t>
            </a:r>
            <a:r>
              <a:rPr lang="zh-CN" altLang="en-US" sz="1400" dirty="0">
                <a:latin typeface="Microsoft YaHei" pitchFamily="34" charset="-122"/>
                <a:ea typeface="Microsoft YaHei" pitchFamily="34" charset="-122"/>
              </a:rPr>
              <a:t>及</a:t>
            </a:r>
            <a:r>
              <a:rPr lang="en-US" altLang="zh-CN" sz="1400" dirty="0">
                <a:latin typeface="Microsoft YaHei" pitchFamily="34" charset="-122"/>
                <a:ea typeface="Microsoft YaHei" pitchFamily="34" charset="-122"/>
              </a:rPr>
              <a:t>ISO13485</a:t>
            </a:r>
            <a:r>
              <a:rPr lang="zh-CN" altLang="en-US" sz="1400" dirty="0">
                <a:latin typeface="Microsoft YaHei" pitchFamily="34" charset="-122"/>
                <a:ea typeface="Microsoft YaHei" pitchFamily="34" charset="-122"/>
              </a:rPr>
              <a:t>质量体系认证。公司以</a:t>
            </a:r>
            <a:r>
              <a:rPr lang="en-US" altLang="zh-CN" sz="1400" dirty="0">
                <a:latin typeface="Microsoft YaHei" pitchFamily="34" charset="-122"/>
                <a:ea typeface="Microsoft YaHei" pitchFamily="34" charset="-122"/>
              </a:rPr>
              <a:t>【</a:t>
            </a:r>
            <a:r>
              <a:rPr lang="zh-CN" altLang="en-US" sz="1400" dirty="0">
                <a:latin typeface="Microsoft YaHei" pitchFamily="34" charset="-122"/>
                <a:ea typeface="Microsoft YaHei" pitchFamily="34" charset="-122"/>
              </a:rPr>
              <a:t>安全，安心，环保</a:t>
            </a:r>
            <a:r>
              <a:rPr lang="en-US" altLang="zh-CN" sz="1400" dirty="0">
                <a:latin typeface="Microsoft YaHei" pitchFamily="34" charset="-122"/>
                <a:ea typeface="Microsoft YaHei" pitchFamily="34" charset="-122"/>
              </a:rPr>
              <a:t>】</a:t>
            </a:r>
            <a:r>
              <a:rPr lang="zh-CN" altLang="en-US" sz="1400" dirty="0">
                <a:latin typeface="Microsoft YaHei" pitchFamily="34" charset="-122"/>
                <a:ea typeface="Microsoft YaHei" pitchFamily="34" charset="-122"/>
              </a:rPr>
              <a:t>为主旨，用心为顾客制造出品质高、性能优良的产品。</a:t>
            </a:r>
          </a:p>
          <a:p>
            <a:endParaRPr kumimoji="1" lang="en-US" altLang="ja-JP" sz="1400" dirty="0">
              <a:solidFill>
                <a:srgbClr val="FF0000"/>
              </a:solidFill>
              <a:latin typeface="Microsoft YaHei" pitchFamily="34" charset="-122"/>
              <a:ea typeface="Microsoft YaHei" pitchFamily="34" charset="-122"/>
            </a:endParaRPr>
          </a:p>
        </p:txBody>
      </p:sp>
      <p:sp>
        <p:nvSpPr>
          <p:cNvPr id="11" name="テキスト ボックス 10"/>
          <p:cNvSpPr txBox="1"/>
          <p:nvPr/>
        </p:nvSpPr>
        <p:spPr>
          <a:xfrm>
            <a:off x="91899" y="2708920"/>
            <a:ext cx="8800581" cy="1200329"/>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solidFill>
                  <a:srgbClr val="000000"/>
                </a:solidFill>
                <a:latin typeface="Microsoft YaHei" pitchFamily="34" charset="-122"/>
                <a:ea typeface="Microsoft YaHei" pitchFamily="34" charset="-122"/>
              </a:rPr>
              <a:t>　</a:t>
            </a:r>
            <a:r>
              <a:rPr lang="zh-CN" altLang="en-US" sz="1400" dirty="0">
                <a:solidFill>
                  <a:srgbClr val="000000"/>
                </a:solidFill>
                <a:latin typeface="Microsoft YaHei" pitchFamily="34" charset="-122"/>
                <a:ea typeface="Microsoft YaHei" pitchFamily="34" charset="-122"/>
              </a:rPr>
              <a:t>本公司作为手动轮椅的生产厂家，以安全、安心为目标，从计划到生产实行严格的品质管理。另外，本公司生产的轮椅是环保型产品。铝制轮椅使用的是高强度的</a:t>
            </a:r>
            <a:r>
              <a:rPr lang="en-US" altLang="zh-CN" sz="1400" dirty="0">
                <a:solidFill>
                  <a:srgbClr val="000000"/>
                </a:solidFill>
                <a:latin typeface="Microsoft YaHei" pitchFamily="34" charset="-122"/>
                <a:ea typeface="Microsoft YaHei" pitchFamily="34" charset="-122"/>
              </a:rPr>
              <a:t>7000</a:t>
            </a:r>
            <a:r>
              <a:rPr lang="zh-CN" altLang="en-US" sz="1400" dirty="0">
                <a:solidFill>
                  <a:srgbClr val="000000"/>
                </a:solidFill>
                <a:latin typeface="Microsoft YaHei" pitchFamily="34" charset="-122"/>
                <a:ea typeface="Microsoft YaHei" pitchFamily="34" charset="-122"/>
              </a:rPr>
              <a:t>系铝材，在保证轮椅强度的同时更加轻便，并且从设计上充分考虑到使用者的需求，加粗了管壁厚度和直径，提高了轮椅的整体使用寿命和安全性。</a:t>
            </a:r>
            <a:endParaRPr lang="en-US" altLang="zh-CN" sz="1400" dirty="0">
              <a:solidFill>
                <a:srgbClr val="000000"/>
              </a:solidFill>
              <a:latin typeface="Microsoft YaHei" pitchFamily="34" charset="-122"/>
              <a:ea typeface="Microsoft YaHei" pitchFamily="34" charset="-122"/>
            </a:endParaRPr>
          </a:p>
          <a:p>
            <a:endParaRPr lang="en-US" altLang="ja-JP" sz="1400" dirty="0">
              <a:solidFill>
                <a:srgbClr val="FF0000"/>
              </a:solidFill>
              <a:latin typeface="Microsoft YaHei" pitchFamily="34" charset="-122"/>
              <a:ea typeface="Microsoft YaHei" pitchFamily="34" charset="-122"/>
            </a:endParaRPr>
          </a:p>
        </p:txBody>
      </p:sp>
      <p:sp>
        <p:nvSpPr>
          <p:cNvPr id="12" name="テキスト ボックス 11"/>
          <p:cNvSpPr txBox="1"/>
          <p:nvPr/>
        </p:nvSpPr>
        <p:spPr>
          <a:xfrm>
            <a:off x="136434" y="3717032"/>
            <a:ext cx="8844977" cy="769441"/>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在中国业务开展情</a:t>
            </a:r>
            <a:r>
              <a:rPr kumimoji="1" lang="zh-CN" altLang="en-US" sz="1600" b="1" dirty="0">
                <a:latin typeface="Microsoft YaHei" pitchFamily="34" charset="-122"/>
                <a:ea typeface="Microsoft YaHei" pitchFamily="34" charset="-122"/>
              </a:rPr>
              <a:t>况</a:t>
            </a:r>
            <a:endParaRPr kumimoji="1" lang="en-US" altLang="zh-CN" sz="1600" b="1" dirty="0">
              <a:latin typeface="Microsoft YaHei" pitchFamily="34" charset="-122"/>
              <a:ea typeface="Microsoft YaHei" pitchFamily="34" charset="-122"/>
            </a:endParaRPr>
          </a:p>
          <a:p>
            <a:r>
              <a:rPr lang="ja-JP" altLang="en-US" sz="1400" dirty="0">
                <a:latin typeface="Microsoft YaHei" pitchFamily="34" charset="-122"/>
                <a:ea typeface="Microsoft YaHei" pitchFamily="34" charset="-122"/>
              </a:rPr>
              <a:t>　</a:t>
            </a:r>
            <a:r>
              <a:rPr lang="zh-CN" altLang="en-US" sz="1400" dirty="0">
                <a:latin typeface="Microsoft YaHei" pitchFamily="34" charset="-122"/>
                <a:ea typeface="Microsoft YaHei" pitchFamily="34" charset="-122"/>
              </a:rPr>
              <a:t>自</a:t>
            </a:r>
            <a:r>
              <a:rPr lang="en-US" altLang="zh-CN" sz="1400" dirty="0">
                <a:latin typeface="Microsoft YaHei" pitchFamily="34" charset="-122"/>
                <a:ea typeface="Microsoft YaHei" pitchFamily="34" charset="-122"/>
              </a:rPr>
              <a:t>2010</a:t>
            </a:r>
            <a:r>
              <a:rPr lang="zh-CN" altLang="en-US" sz="1400" dirty="0">
                <a:latin typeface="Microsoft YaHei" pitchFamily="34" charset="-122"/>
                <a:ea typeface="Microsoft YaHei" pitchFamily="34" charset="-122"/>
              </a:rPr>
              <a:t>年在中国开展销售以来，与全国各地的残疾人辅助器具中心、民政局、医院、养老院 、福祉用品医疗器械相关机构及药房等均有合作。希望今后拓宽销售渠道，深入开发中国市场。 </a:t>
            </a:r>
            <a:endParaRPr lang="en-US" altLang="ja-JP" sz="1400" dirty="0">
              <a:solidFill>
                <a:srgbClr val="FF0000"/>
              </a:solidFill>
              <a:latin typeface="Microsoft YaHei" pitchFamily="34" charset="-122"/>
              <a:ea typeface="Microsoft YaHei" pitchFamily="34" charset="-122"/>
            </a:endParaRPr>
          </a:p>
        </p:txBody>
      </p:sp>
      <p:pic>
        <p:nvPicPr>
          <p:cNvPr id="17" name="図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332" y="4486472"/>
            <a:ext cx="2129411" cy="2191807"/>
          </a:xfrm>
          <a:prstGeom prst="rect">
            <a:avLst/>
          </a:prstGeom>
        </p:spPr>
      </p:pic>
      <p:pic>
        <p:nvPicPr>
          <p:cNvPr id="18" name="図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7403" y="4460254"/>
            <a:ext cx="2108573" cy="214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44064" y="4515502"/>
            <a:ext cx="2144159" cy="2153858"/>
          </a:xfrm>
          <a:prstGeom prst="rect">
            <a:avLst/>
          </a:prstGeom>
        </p:spPr>
      </p:pic>
      <p:pic>
        <p:nvPicPr>
          <p:cNvPr id="20" name="図 1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75534" y="4492153"/>
            <a:ext cx="2172930" cy="2095753"/>
          </a:xfrm>
          <a:prstGeom prst="rect">
            <a:avLst/>
          </a:prstGeom>
        </p:spPr>
      </p:pic>
      <p:sp>
        <p:nvSpPr>
          <p:cNvPr id="13" name="テキスト ボックス 12"/>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②</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247846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90872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259632" y="264119"/>
            <a:ext cx="3240360" cy="461665"/>
          </a:xfrm>
          <a:prstGeom prst="rect">
            <a:avLst/>
          </a:prstGeom>
          <a:noFill/>
        </p:spPr>
        <p:txBody>
          <a:bodyPr wrap="square" rtlCol="0">
            <a:spAutoFit/>
          </a:bodyPr>
          <a:lstStyle/>
          <a:p>
            <a:r>
              <a:rPr kumimoji="1" lang="ja-JP" altLang="en-US" sz="2400" b="1" dirty="0">
                <a:effectLst>
                  <a:outerShdw blurRad="38100" dist="38100" dir="2700000" algn="tl">
                    <a:srgbClr val="000000">
                      <a:alpha val="43137"/>
                    </a:srgbClr>
                  </a:outerShdw>
                </a:effectLst>
                <a:latin typeface="Microsoft YaHei" pitchFamily="34" charset="-122"/>
                <a:ea typeface="Microsoft YaHei" pitchFamily="34" charset="-122"/>
              </a:rPr>
              <a:t>株式会社</a:t>
            </a:r>
            <a:r>
              <a:rPr lang="en-US" altLang="ja-JP" sz="2400" b="1" dirty="0">
                <a:effectLst>
                  <a:outerShdw blurRad="38100" dist="38100" dir="2700000" algn="tl">
                    <a:srgbClr val="000000">
                      <a:alpha val="43137"/>
                    </a:srgbClr>
                  </a:outerShdw>
                </a:effectLst>
                <a:latin typeface="Microsoft YaHei" pitchFamily="34" charset="-122"/>
                <a:ea typeface="Microsoft YaHei" pitchFamily="34" charset="-122"/>
              </a:rPr>
              <a:t>NANOSEED</a:t>
            </a:r>
            <a:endParaRPr kumimoji="1" lang="ja-JP" altLang="en-US" sz="2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9" name="テキスト ボックス 8"/>
          <p:cNvSpPr txBox="1"/>
          <p:nvPr/>
        </p:nvSpPr>
        <p:spPr>
          <a:xfrm>
            <a:off x="4572000" y="277522"/>
            <a:ext cx="2664296" cy="523220"/>
          </a:xfrm>
          <a:prstGeom prst="rect">
            <a:avLst/>
          </a:prstGeom>
          <a:noFill/>
        </p:spPr>
        <p:txBody>
          <a:bodyPr wrap="square" rtlCol="0">
            <a:spAutoFit/>
          </a:bodyPr>
          <a:lstStyle/>
          <a:p>
            <a:r>
              <a:rPr lang="zh-CN" altLang="en-US" sz="1400" b="1" dirty="0">
                <a:latin typeface="Microsoft YaHei" panose="020B0503020204020204" pitchFamily="34" charset="-122"/>
                <a:ea typeface="Microsoft YaHei" panose="020B0503020204020204" pitchFamily="34" charset="-122"/>
                <a:cs typeface="Yu Mincho" charset="-128"/>
              </a:rPr>
              <a:t>地址</a:t>
            </a:r>
            <a:r>
              <a:rPr lang="ja-JP" altLang="en-US" sz="1400" b="1" dirty="0">
                <a:latin typeface="Microsoft YaHei" pitchFamily="34" charset="-122"/>
                <a:ea typeface="Microsoft YaHei" pitchFamily="34" charset="-122"/>
              </a:rPr>
              <a:t>：</a:t>
            </a:r>
            <a:r>
              <a:rPr lang="zh-CN" altLang="en-US" sz="1400" b="1" dirty="0">
                <a:latin typeface="Microsoft YaHei" pitchFamily="34" charset="-122"/>
                <a:ea typeface="Microsoft YaHei" pitchFamily="34" charset="-122"/>
              </a:rPr>
              <a:t>日本国长野县佐久市</a:t>
            </a:r>
            <a:endParaRPr lang="en-US" altLang="ja-JP" sz="1400" b="1" dirty="0">
              <a:solidFill>
                <a:srgbClr val="FF0000"/>
              </a:solidFill>
              <a:latin typeface="Microsoft YaHei" pitchFamily="34" charset="-122"/>
              <a:ea typeface="Microsoft YaHei" pitchFamily="34" charset="-122"/>
            </a:endParaRPr>
          </a:p>
          <a:p>
            <a:r>
              <a:rPr lang="en-US" altLang="ja-JP" sz="1400" b="1" dirty="0">
                <a:latin typeface="Microsoft YaHei" pitchFamily="34" charset="-122"/>
                <a:ea typeface="Microsoft YaHei" pitchFamily="34" charset="-122"/>
              </a:rPr>
              <a:t>URL</a:t>
            </a:r>
            <a:r>
              <a:rPr lang="ja-JP" altLang="en-US" sz="1400" b="1" dirty="0">
                <a:latin typeface="Microsoft YaHei" pitchFamily="34" charset="-122"/>
                <a:ea typeface="Microsoft YaHei" pitchFamily="34" charset="-122"/>
              </a:rPr>
              <a:t>：</a:t>
            </a:r>
            <a:r>
              <a:rPr lang="en-US" altLang="ja-JP" sz="1400" b="1" u="sng" dirty="0">
                <a:solidFill>
                  <a:srgbClr val="0000FF"/>
                </a:solidFill>
                <a:latin typeface="Microsoft YaHei" pitchFamily="34" charset="-122"/>
                <a:ea typeface="Microsoft YaHei" pitchFamily="34" charset="-122"/>
                <a:hlinkClick r:id="rId2"/>
              </a:rPr>
              <a:t>http://nanoseed.jp</a:t>
            </a:r>
            <a:endParaRPr kumimoji="1" lang="ja-JP" altLang="en-US" sz="1400" u="sng" dirty="0">
              <a:solidFill>
                <a:srgbClr val="0000FF"/>
              </a:solidFill>
              <a:latin typeface="Microsoft YaHei" pitchFamily="34" charset="-122"/>
              <a:ea typeface="Microsoft YaHei" pitchFamily="34" charset="-122"/>
            </a:endParaRPr>
          </a:p>
        </p:txBody>
      </p:sp>
      <p:sp>
        <p:nvSpPr>
          <p:cNvPr id="10" name="テキスト ボックス 9"/>
          <p:cNvSpPr txBox="1"/>
          <p:nvPr/>
        </p:nvSpPr>
        <p:spPr>
          <a:xfrm>
            <a:off x="107504" y="934269"/>
            <a:ext cx="8784976" cy="1415772"/>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企业介绍</a:t>
            </a:r>
            <a:endParaRPr lang="en-US" altLang="zh-CN"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公司名称： </a:t>
            </a:r>
            <a:r>
              <a:rPr lang="en-US" altLang="zh-CN" sz="1400" dirty="0" err="1">
                <a:latin typeface="Microsoft YaHei" panose="020B0503020204020204" pitchFamily="34" charset="-122"/>
                <a:ea typeface="Microsoft YaHei" panose="020B0503020204020204" pitchFamily="34" charset="-122"/>
              </a:rPr>
              <a:t>nanoseed</a:t>
            </a:r>
            <a:r>
              <a:rPr lang="zh-CN" altLang="en-US" sz="1400" dirty="0">
                <a:latin typeface="Microsoft YaHei" panose="020B0503020204020204" pitchFamily="34" charset="-122"/>
                <a:ea typeface="Microsoft YaHei" panose="020B0503020204020204" pitchFamily="34" charset="-122"/>
              </a:rPr>
              <a:t>株式会社</a:t>
            </a:r>
            <a:endParaRPr lang="en-US" altLang="zh-CN" sz="1400" dirty="0">
              <a:latin typeface="Microsoft YaHei" panose="020B0503020204020204" pitchFamily="34" charset="-122"/>
              <a:ea typeface="Microsoft YaHei" panose="020B0503020204020204" pitchFamily="34" charset="-122"/>
            </a:endParaRPr>
          </a:p>
          <a:p>
            <a:r>
              <a:rPr kumimoji="1" lang="zh-CN" altLang="en-US" sz="1400" dirty="0">
                <a:latin typeface="Microsoft YaHei" panose="020B0503020204020204" pitchFamily="34" charset="-122"/>
                <a:ea typeface="Microsoft YaHei" panose="020B0503020204020204" pitchFamily="34" charset="-122"/>
              </a:rPr>
              <a:t>创建时间： </a:t>
            </a:r>
            <a:r>
              <a:rPr kumimoji="1" lang="en-US" altLang="zh-CN" sz="1400" dirty="0">
                <a:latin typeface="Microsoft YaHei" panose="020B0503020204020204" pitchFamily="34" charset="-122"/>
                <a:ea typeface="Microsoft YaHei" panose="020B0503020204020204" pitchFamily="34" charset="-122"/>
              </a:rPr>
              <a:t>2015</a:t>
            </a:r>
            <a:r>
              <a:rPr kumimoji="1" lang="zh-CN" altLang="en-US" sz="1400" dirty="0">
                <a:latin typeface="Microsoft YaHei" panose="020B0503020204020204" pitchFamily="34" charset="-122"/>
                <a:ea typeface="Microsoft YaHei" panose="020B0503020204020204" pitchFamily="34" charset="-122"/>
              </a:rPr>
              <a:t>年</a:t>
            </a:r>
            <a:r>
              <a:rPr kumimoji="1" lang="en-US" altLang="zh-CN" sz="1400" dirty="0">
                <a:latin typeface="Microsoft YaHei" panose="020B0503020204020204" pitchFamily="34" charset="-122"/>
                <a:ea typeface="Microsoft YaHei" panose="020B0503020204020204" pitchFamily="34" charset="-122"/>
              </a:rPr>
              <a:t>11</a:t>
            </a:r>
            <a:r>
              <a:rPr kumimoji="1" lang="zh-CN" altLang="en-US" sz="1400" dirty="0">
                <a:latin typeface="Microsoft YaHei" panose="020B0503020204020204" pitchFamily="34" charset="-122"/>
                <a:ea typeface="Microsoft YaHei" panose="020B0503020204020204" pitchFamily="34" charset="-122"/>
              </a:rPr>
              <a:t>月</a:t>
            </a:r>
            <a:r>
              <a:rPr kumimoji="1" lang="en-US" altLang="zh-CN" sz="1400" dirty="0">
                <a:latin typeface="Microsoft YaHei" panose="020B0503020204020204" pitchFamily="34" charset="-122"/>
                <a:ea typeface="Microsoft YaHei" panose="020B0503020204020204" pitchFamily="34" charset="-122"/>
              </a:rPr>
              <a:t>27</a:t>
            </a:r>
            <a:r>
              <a:rPr kumimoji="1" lang="zh-CN" altLang="en-US" sz="1400" dirty="0">
                <a:latin typeface="Microsoft YaHei" panose="020B0503020204020204" pitchFamily="34" charset="-122"/>
                <a:ea typeface="Microsoft YaHei" panose="020B0503020204020204" pitchFamily="34" charset="-122"/>
              </a:rPr>
              <a:t>日  </a:t>
            </a:r>
            <a:endParaRPr kumimoji="1" lang="en-US" altLang="zh-CN" sz="1400" dirty="0">
              <a:latin typeface="Microsoft YaHei" panose="020B0503020204020204" pitchFamily="34" charset="-122"/>
              <a:ea typeface="Microsoft YaHei" panose="020B0503020204020204" pitchFamily="34" charset="-122"/>
            </a:endParaRPr>
          </a:p>
          <a:p>
            <a:r>
              <a:rPr kumimoji="1" lang="zh-CN" altLang="en-US" sz="1400" dirty="0">
                <a:latin typeface="Microsoft YaHei" panose="020B0503020204020204" pitchFamily="34" charset="-122"/>
                <a:ea typeface="Microsoft YaHei" panose="020B0503020204020204" pitchFamily="34" charset="-122"/>
              </a:rPr>
              <a:t>注册资金：  </a:t>
            </a:r>
            <a:r>
              <a:rPr kumimoji="1" lang="en-US" altLang="zh-CN" sz="1400" dirty="0">
                <a:latin typeface="Microsoft YaHei" panose="020B0503020204020204" pitchFamily="34" charset="-122"/>
                <a:ea typeface="Microsoft YaHei" panose="020B0503020204020204" pitchFamily="34" charset="-122"/>
              </a:rPr>
              <a:t>1</a:t>
            </a:r>
            <a:r>
              <a:rPr kumimoji="1" lang="zh-CN" altLang="en-US" sz="1400" dirty="0">
                <a:latin typeface="Microsoft YaHei" panose="020B0503020204020204" pitchFamily="34" charset="-122"/>
                <a:ea typeface="Microsoft YaHei" panose="020B0503020204020204" pitchFamily="34" charset="-122"/>
              </a:rPr>
              <a:t>千万日元（约</a:t>
            </a:r>
            <a:r>
              <a:rPr kumimoji="1" lang="en-US" altLang="zh-CN" sz="1400" dirty="0">
                <a:latin typeface="Microsoft YaHei" panose="020B0503020204020204" pitchFamily="34" charset="-122"/>
                <a:ea typeface="Microsoft YaHei" panose="020B0503020204020204" pitchFamily="34" charset="-122"/>
              </a:rPr>
              <a:t>60</a:t>
            </a:r>
            <a:r>
              <a:rPr kumimoji="1" lang="zh-CN" altLang="en-US" sz="1400" dirty="0">
                <a:latin typeface="Microsoft YaHei" panose="020B0503020204020204" pitchFamily="34" charset="-122"/>
                <a:ea typeface="Microsoft YaHei" panose="020B0503020204020204" pitchFamily="34" charset="-122"/>
              </a:rPr>
              <a:t>万人民币）</a:t>
            </a:r>
            <a:endParaRPr kumimoji="1"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主要业务为：纳米制造装置应用技术的开发、制造、销售及进出口业务，</a:t>
            </a:r>
            <a:r>
              <a:rPr kumimoji="1" lang="zh-CN" altLang="en-US" sz="1400" dirty="0">
                <a:latin typeface="Microsoft YaHei" panose="020B0503020204020204" pitchFamily="34" charset="-122"/>
                <a:ea typeface="Microsoft YaHei" panose="020B0503020204020204" pitchFamily="34" charset="-122"/>
              </a:rPr>
              <a:t>应用纳米制造装置的空气净化空调管理</a:t>
            </a:r>
            <a:r>
              <a:rPr lang="zh-CN" altLang="en-US" sz="1400" dirty="0">
                <a:latin typeface="Microsoft YaHei" panose="020B0503020204020204" pitchFamily="34" charset="-122"/>
                <a:ea typeface="Microsoft YaHei" panose="020B0503020204020204" pitchFamily="34" charset="-122"/>
              </a:rPr>
              <a:t>，</a:t>
            </a:r>
            <a:r>
              <a:rPr kumimoji="1" lang="zh-CN" altLang="en-US" sz="1400" dirty="0">
                <a:latin typeface="Microsoft YaHei" panose="020B0503020204020204" pitchFamily="34" charset="-122"/>
                <a:ea typeface="Microsoft YaHei" panose="020B0503020204020204" pitchFamily="34" charset="-122"/>
              </a:rPr>
              <a:t>建筑服务业务</a:t>
            </a:r>
            <a:r>
              <a:rPr lang="zh-CN" altLang="en-US" sz="1400" dirty="0">
                <a:latin typeface="Microsoft YaHei" panose="020B0503020204020204" pitchFamily="34" charset="-122"/>
                <a:ea typeface="Microsoft YaHei" panose="020B0503020204020204" pitchFamily="34" charset="-122"/>
              </a:rPr>
              <a:t>，精油、消臭剂的制造及销售业务，</a:t>
            </a:r>
            <a:r>
              <a:rPr kumimoji="1" lang="zh-CN" altLang="en-US" sz="1400" dirty="0">
                <a:latin typeface="Microsoft YaHei" panose="020B0503020204020204" pitchFamily="34" charset="-122"/>
                <a:ea typeface="Microsoft YaHei" panose="020B0503020204020204" pitchFamily="34" charset="-122"/>
              </a:rPr>
              <a:t>医疗机械的制造销售业务</a:t>
            </a:r>
            <a:endParaRPr kumimoji="1" lang="en-US" altLang="ja-JP" sz="1400" dirty="0">
              <a:latin typeface="Microsoft YaHei" panose="020B0503020204020204" pitchFamily="34" charset="-122"/>
              <a:ea typeface="Microsoft YaHei" panose="020B0503020204020204" pitchFamily="34" charset="-122"/>
            </a:endParaRPr>
          </a:p>
        </p:txBody>
      </p:sp>
      <p:sp>
        <p:nvSpPr>
          <p:cNvPr id="11" name="テキスト ボックス 10"/>
          <p:cNvSpPr txBox="1"/>
          <p:nvPr/>
        </p:nvSpPr>
        <p:spPr>
          <a:xfrm>
            <a:off x="91899" y="2348880"/>
            <a:ext cx="8872589" cy="2923877"/>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产品名称：无声纳米负离子空气洁净机（杀菌除味）（世界首发技术、专利号：</a:t>
            </a:r>
            <a:r>
              <a:rPr lang="ja-JP" altLang="en-US" sz="1400" dirty="0">
                <a:latin typeface="Microsoft YaHei" panose="020B0503020204020204" pitchFamily="34" charset="-122"/>
                <a:ea typeface="Microsoft YaHei" panose="020B0503020204020204" pitchFamily="34" charset="-122"/>
              </a:rPr>
              <a:t>第</a:t>
            </a:r>
            <a:r>
              <a:rPr lang="en-US" altLang="ja-JP" sz="1400" dirty="0">
                <a:latin typeface="Microsoft YaHei" panose="020B0503020204020204" pitchFamily="34" charset="-122"/>
                <a:ea typeface="Microsoft YaHei" panose="020B0503020204020204" pitchFamily="34" charset="-122"/>
              </a:rPr>
              <a:t>5819560</a:t>
            </a:r>
            <a:r>
              <a:rPr lang="ja-JP" altLang="en-US" sz="1400" dirty="0">
                <a:latin typeface="Microsoft YaHei" panose="020B0503020204020204" pitchFamily="34" charset="-122"/>
                <a:ea typeface="Microsoft YaHei" panose="020B0503020204020204" pitchFamily="34" charset="-122"/>
              </a:rPr>
              <a:t>号</a:t>
            </a:r>
            <a:r>
              <a:rPr lang="zh-CN" altLang="en-US" sz="1400" dirty="0">
                <a:latin typeface="Microsoft YaHei" panose="020B0503020204020204" pitchFamily="34" charset="-122"/>
                <a:ea typeface="Microsoft YaHei" panose="020B0503020204020204" pitchFamily="34" charset="-122"/>
              </a:rPr>
              <a:t>）</a:t>
            </a:r>
            <a:endParaRPr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产品介绍：根据我司独创的</a:t>
            </a:r>
            <a:r>
              <a:rPr lang="zh-CN" altLang="en-US" sz="1400" u="sng" dirty="0">
                <a:latin typeface="Microsoft YaHei" panose="020B0503020204020204" pitchFamily="34" charset="-122"/>
                <a:ea typeface="Microsoft YaHei" panose="020B0503020204020204" pitchFamily="34" charset="-122"/>
              </a:rPr>
              <a:t>离子发动机</a:t>
            </a:r>
            <a:r>
              <a:rPr lang="zh-CN" altLang="en-US" sz="1400" dirty="0">
                <a:latin typeface="Microsoft YaHei" panose="020B0503020204020204" pitchFamily="34" charset="-122"/>
                <a:ea typeface="Microsoft YaHei" panose="020B0503020204020204" pitchFamily="34" charset="-122"/>
              </a:rPr>
              <a:t>技术，将液体转化为纳米负离子然后扩散到空气中。</a:t>
            </a:r>
            <a:endParaRPr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纳米化的物质利用负离子和正离子相互吸引的性质不断向空中扩散，不需要风扇或者常规发动机来进行扩散。因此，也不会有任何噪音。</a:t>
            </a:r>
            <a:endParaRPr lang="en-US" altLang="ja-JP"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机械部件较少所以故障率也极低，也不会有火灾隐患。</a:t>
            </a:r>
            <a:endParaRPr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产品特点：搭载</a:t>
            </a:r>
            <a:r>
              <a:rPr lang="en-US" altLang="zh-CN" sz="1400" dirty="0">
                <a:latin typeface="Microsoft YaHei" panose="020B0503020204020204" pitchFamily="34" charset="-122"/>
                <a:ea typeface="Microsoft YaHei" panose="020B0503020204020204" pitchFamily="34" charset="-122"/>
              </a:rPr>
              <a:t>2</a:t>
            </a:r>
            <a:r>
              <a:rPr lang="zh-CN" altLang="en-US" sz="1400" dirty="0">
                <a:latin typeface="Microsoft YaHei" panose="020B0503020204020204" pitchFamily="34" charset="-122"/>
                <a:ea typeface="Microsoft YaHei" panose="020B0503020204020204" pitchFamily="34" charset="-122"/>
              </a:rPr>
              <a:t>个</a:t>
            </a:r>
            <a:r>
              <a:rPr lang="en-US" altLang="zh-CN" sz="1400" dirty="0">
                <a:latin typeface="Microsoft YaHei" panose="020B0503020204020204" pitchFamily="34" charset="-122"/>
                <a:ea typeface="Microsoft YaHei" panose="020B0503020204020204" pitchFamily="34" charset="-122"/>
              </a:rPr>
              <a:t>25cc</a:t>
            </a:r>
            <a:r>
              <a:rPr lang="zh-CN" altLang="en-US" sz="1400" dirty="0">
                <a:latin typeface="Microsoft YaHei" panose="020B0503020204020204" pitchFamily="34" charset="-122"/>
                <a:ea typeface="Microsoft YaHei" panose="020B0503020204020204" pitchFamily="34" charset="-122"/>
              </a:rPr>
              <a:t>的原料杯。一方可以添加除菌</a:t>
            </a:r>
            <a:r>
              <a:rPr lang="ja-JP" altLang="en-US"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消臭用的机能水，另一方可以添加芳香精油。可同时扩散。</a:t>
            </a:r>
            <a:endParaRPr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一号机同时搭载</a:t>
            </a:r>
            <a:r>
              <a:rPr lang="en-US" altLang="zh-CN" sz="1400" dirty="0">
                <a:latin typeface="Microsoft YaHei" panose="020B0503020204020204" pitchFamily="34" charset="-122"/>
                <a:ea typeface="Microsoft YaHei" panose="020B0503020204020204" pitchFamily="34" charset="-122"/>
              </a:rPr>
              <a:t>2</a:t>
            </a:r>
            <a:r>
              <a:rPr lang="zh-CN" altLang="en-US" sz="1400" dirty="0">
                <a:latin typeface="Microsoft YaHei" panose="020B0503020204020204" pitchFamily="34" charset="-122"/>
                <a:ea typeface="Microsoft YaHei" panose="020B0503020204020204" pitchFamily="34" charset="-122"/>
              </a:rPr>
              <a:t>台离子发动机，</a:t>
            </a:r>
            <a:r>
              <a:rPr lang="en-US" altLang="zh-CN" sz="1400" dirty="0">
                <a:latin typeface="Microsoft YaHei" panose="020B0503020204020204" pitchFamily="34" charset="-122"/>
                <a:ea typeface="Microsoft YaHei" panose="020B0503020204020204" pitchFamily="34" charset="-122"/>
              </a:rPr>
              <a:t>1</a:t>
            </a:r>
            <a:r>
              <a:rPr lang="zh-CN" altLang="en-US" sz="1400" dirty="0">
                <a:latin typeface="Microsoft YaHei" panose="020B0503020204020204" pitchFamily="34" charset="-122"/>
                <a:ea typeface="Microsoft YaHei" panose="020B0503020204020204" pitchFamily="34" charset="-122"/>
              </a:rPr>
              <a:t>小时内最大可以扩散</a:t>
            </a:r>
            <a:r>
              <a:rPr lang="en-US" altLang="zh-CN" sz="1400" dirty="0">
                <a:latin typeface="Microsoft YaHei" panose="020B0503020204020204" pitchFamily="34" charset="-122"/>
                <a:ea typeface="Microsoft YaHei" panose="020B0503020204020204" pitchFamily="34" charset="-122"/>
              </a:rPr>
              <a:t>2cc</a:t>
            </a:r>
            <a:r>
              <a:rPr lang="zh-CN" altLang="en-US" sz="1400" dirty="0">
                <a:latin typeface="Microsoft YaHei" panose="020B0503020204020204" pitchFamily="34" charset="-122"/>
                <a:ea typeface="Microsoft YaHei" panose="020B0503020204020204" pitchFamily="34" charset="-122"/>
              </a:rPr>
              <a:t>液体。</a:t>
            </a:r>
            <a:r>
              <a:rPr lang="en-US" altLang="ja-JP" sz="1400" dirty="0">
                <a:latin typeface="Microsoft YaHei" panose="020B0503020204020204" pitchFamily="34" charset="-122"/>
                <a:ea typeface="Microsoft YaHei" panose="020B0503020204020204" pitchFamily="34" charset="-122"/>
              </a:rPr>
              <a:t>20</a:t>
            </a:r>
            <a:r>
              <a:rPr lang="ja-JP" altLang="en-US" sz="1400" dirty="0">
                <a:latin typeface="Microsoft YaHei" panose="020B0503020204020204" pitchFamily="34" charset="-122"/>
                <a:ea typeface="Microsoft YaHei" panose="020B0503020204020204" pitchFamily="34" charset="-122"/>
              </a:rPr>
              <a:t>畳～</a:t>
            </a:r>
            <a:r>
              <a:rPr lang="en-US" altLang="ja-JP" sz="1400" dirty="0">
                <a:latin typeface="Microsoft YaHei" panose="020B0503020204020204" pitchFamily="34" charset="-122"/>
                <a:ea typeface="Microsoft YaHei" panose="020B0503020204020204" pitchFamily="34" charset="-122"/>
              </a:rPr>
              <a:t>30</a:t>
            </a:r>
            <a:r>
              <a:rPr lang="ja-JP" altLang="en-US" sz="1400" dirty="0">
                <a:latin typeface="Microsoft YaHei" panose="020B0503020204020204" pitchFamily="34" charset="-122"/>
                <a:ea typeface="Microsoft YaHei" panose="020B0503020204020204" pitchFamily="34" charset="-122"/>
              </a:rPr>
              <a:t>畳（</a:t>
            </a:r>
            <a:r>
              <a:rPr lang="en-US" altLang="ja-JP" sz="1400" dirty="0">
                <a:latin typeface="Microsoft YaHei" panose="020B0503020204020204" pitchFamily="34" charset="-122"/>
                <a:ea typeface="Microsoft YaHei" panose="020B0503020204020204" pitchFamily="34" charset="-122"/>
              </a:rPr>
              <a:t>60</a:t>
            </a:r>
            <a:r>
              <a:rPr lang="ja-JP" altLang="en-US" sz="1400" dirty="0">
                <a:latin typeface="Microsoft YaHei" panose="020B0503020204020204" pitchFamily="34" charset="-122"/>
                <a:ea typeface="Microsoft YaHei" panose="020B0503020204020204" pitchFamily="34" charset="-122"/>
              </a:rPr>
              <a:t>㎡～</a:t>
            </a:r>
            <a:r>
              <a:rPr lang="en-US" altLang="ja-JP" sz="1400" dirty="0">
                <a:latin typeface="Microsoft YaHei" panose="020B0503020204020204" pitchFamily="34" charset="-122"/>
                <a:ea typeface="Microsoft YaHei" panose="020B0503020204020204" pitchFamily="34" charset="-122"/>
              </a:rPr>
              <a:t>100</a:t>
            </a:r>
            <a:r>
              <a:rPr lang="ja-JP" altLang="en-US"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的空间内</a:t>
            </a:r>
            <a:r>
              <a:rPr lang="en-US" altLang="zh-CN" sz="1400" dirty="0">
                <a:latin typeface="Microsoft YaHei" panose="020B0503020204020204" pitchFamily="34" charset="-122"/>
                <a:ea typeface="Microsoft YaHei" panose="020B0503020204020204" pitchFamily="34" charset="-122"/>
              </a:rPr>
              <a:t>1</a:t>
            </a:r>
            <a:r>
              <a:rPr lang="zh-CN" altLang="en-US" sz="1400" dirty="0">
                <a:latin typeface="Microsoft YaHei" panose="020B0503020204020204" pitchFamily="34" charset="-122"/>
                <a:ea typeface="Microsoft YaHei" panose="020B0503020204020204" pitchFamily="34" charset="-122"/>
              </a:rPr>
              <a:t>台便可。</a:t>
            </a:r>
            <a:endParaRPr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二号机同时搭载</a:t>
            </a:r>
            <a:r>
              <a:rPr lang="en-US" altLang="zh-CN" sz="1400" dirty="0">
                <a:latin typeface="Microsoft YaHei" panose="020B0503020204020204" pitchFamily="34" charset="-122"/>
                <a:ea typeface="Microsoft YaHei" panose="020B0503020204020204" pitchFamily="34" charset="-122"/>
              </a:rPr>
              <a:t>4</a:t>
            </a:r>
            <a:r>
              <a:rPr lang="zh-CN" altLang="en-US" sz="1400" dirty="0">
                <a:latin typeface="Microsoft YaHei" panose="020B0503020204020204" pitchFamily="34" charset="-122"/>
                <a:ea typeface="Microsoft YaHei" panose="020B0503020204020204" pitchFamily="34" charset="-122"/>
              </a:rPr>
              <a:t>台离子发动机，能力是一号机的</a:t>
            </a:r>
            <a:r>
              <a:rPr lang="en-US" altLang="zh-CN" sz="1400" dirty="0">
                <a:latin typeface="Microsoft YaHei" panose="020B0503020204020204" pitchFamily="34" charset="-122"/>
                <a:ea typeface="Microsoft YaHei" panose="020B0503020204020204" pitchFamily="34" charset="-122"/>
              </a:rPr>
              <a:t>30</a:t>
            </a:r>
            <a:r>
              <a:rPr lang="zh-CN" altLang="en-US" sz="1400" dirty="0">
                <a:latin typeface="Microsoft YaHei" panose="020B0503020204020204" pitchFamily="34" charset="-122"/>
                <a:ea typeface="Microsoft YaHei" panose="020B0503020204020204" pitchFamily="34" charset="-122"/>
              </a:rPr>
              <a:t>倍。</a:t>
            </a:r>
            <a:endParaRPr lang="en-US" altLang="ja-JP"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产品用途：大型公共设施如学校、医院、看护设施、人流量大的场所、工厂等等。</a:t>
            </a:r>
            <a:endParaRPr lang="en-US" altLang="ja-JP" sz="1400" dirty="0">
              <a:latin typeface="Microsoft YaHei" panose="020B0503020204020204" pitchFamily="34" charset="-122"/>
              <a:ea typeface="Microsoft YaHei" panose="020B0503020204020204" pitchFamily="34" charset="-122"/>
            </a:endParaRPr>
          </a:p>
          <a:p>
            <a:endParaRPr lang="en-US" altLang="ja-JP" sz="1400" dirty="0">
              <a:solidFill>
                <a:srgbClr val="FF0000"/>
              </a:solidFill>
              <a:latin typeface="Microsoft YaHei" pitchFamily="34" charset="-122"/>
              <a:ea typeface="Microsoft YaHei" pitchFamily="34" charset="-122"/>
            </a:endParaRPr>
          </a:p>
        </p:txBody>
      </p:sp>
      <p:pic>
        <p:nvPicPr>
          <p:cNvPr id="14" name="図 12">
            <a:extLst>
              <a:ext uri="{FF2B5EF4-FFF2-40B4-BE49-F238E27FC236}">
                <a16:creationId xmlns:a16="http://schemas.microsoft.com/office/drawing/2014/main" id="{0D2E57A2-DE64-4604-B14C-FC742D3234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2160" y="5034264"/>
            <a:ext cx="1872208" cy="1783054"/>
          </a:xfrm>
          <a:prstGeom prst="rect">
            <a:avLst/>
          </a:prstGeom>
          <a:effectLst>
            <a:softEdge rad="127000"/>
          </a:effectLst>
        </p:spPr>
      </p:pic>
      <p:pic>
        <p:nvPicPr>
          <p:cNvPr id="17" name="図 14">
            <a:extLst>
              <a:ext uri="{FF2B5EF4-FFF2-40B4-BE49-F238E27FC236}">
                <a16:creationId xmlns:a16="http://schemas.microsoft.com/office/drawing/2014/main" id="{870AADA9-D833-444E-93AC-7399C92BF7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5115072"/>
            <a:ext cx="4370024" cy="1600732"/>
          </a:xfrm>
          <a:prstGeom prst="rect">
            <a:avLst/>
          </a:prstGeom>
          <a:effectLst>
            <a:softEdge rad="63500"/>
          </a:effectLst>
        </p:spPr>
      </p:pic>
      <p:sp>
        <p:nvSpPr>
          <p:cNvPr id="2" name="文本框 1"/>
          <p:cNvSpPr txBox="1"/>
          <p:nvPr/>
        </p:nvSpPr>
        <p:spPr>
          <a:xfrm>
            <a:off x="5202523" y="5433451"/>
            <a:ext cx="400110" cy="963974"/>
          </a:xfrm>
          <a:prstGeom prst="rect">
            <a:avLst/>
          </a:prstGeom>
          <a:noFill/>
          <a:ln>
            <a:noFill/>
          </a:ln>
        </p:spPr>
        <p:txBody>
          <a:bodyPr vert="eaVert" wrap="square" rtlCol="0">
            <a:spAutoFit/>
          </a:bodyPr>
          <a:lstStyle/>
          <a:p>
            <a:r>
              <a:rPr lang="zh-CN" altLang="en-US" sz="1400" dirty="0">
                <a:latin typeface="+mn-ea"/>
              </a:rPr>
              <a:t>一号机</a:t>
            </a:r>
          </a:p>
        </p:txBody>
      </p:sp>
      <p:sp>
        <p:nvSpPr>
          <p:cNvPr id="3" name="文本框 2"/>
          <p:cNvSpPr txBox="1"/>
          <p:nvPr/>
        </p:nvSpPr>
        <p:spPr>
          <a:xfrm>
            <a:off x="7972345" y="5489362"/>
            <a:ext cx="400110" cy="891966"/>
          </a:xfrm>
          <a:prstGeom prst="rect">
            <a:avLst/>
          </a:prstGeom>
          <a:noFill/>
          <a:ln>
            <a:noFill/>
          </a:ln>
        </p:spPr>
        <p:txBody>
          <a:bodyPr vert="eaVert" wrap="square" rtlCol="0">
            <a:spAutoFit/>
          </a:bodyPr>
          <a:lstStyle/>
          <a:p>
            <a:r>
              <a:rPr lang="zh-CN" altLang="en-US" sz="1400" dirty="0"/>
              <a:t>二号机</a:t>
            </a:r>
          </a:p>
        </p:txBody>
      </p:sp>
      <p:pic>
        <p:nvPicPr>
          <p:cNvPr id="18" name="図 16">
            <a:extLst>
              <a:ext uri="{FF2B5EF4-FFF2-40B4-BE49-F238E27FC236}">
                <a16:creationId xmlns:a16="http://schemas.microsoft.com/office/drawing/2014/main" id="{A9B1C2B0-F823-4906-856C-43B967543B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52320" y="168730"/>
            <a:ext cx="1440160" cy="632012"/>
          </a:xfrm>
          <a:prstGeom prst="rect">
            <a:avLst/>
          </a:prstGeom>
        </p:spPr>
      </p:pic>
      <p:sp>
        <p:nvSpPr>
          <p:cNvPr id="12" name="テキスト ボックス 11"/>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③</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42818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61716" y="941646"/>
            <a:ext cx="7416800" cy="337185"/>
          </a:xfrm>
          <a:prstGeom prst="rect">
            <a:avLst/>
          </a:prstGeom>
          <a:noFill/>
        </p:spPr>
        <p:txBody>
          <a:bodyPr wrap="square" rtlCol="0">
            <a:spAutoFit/>
          </a:bodyPr>
          <a:lstStyle/>
          <a:p>
            <a:r>
              <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企业介绍</a:t>
            </a:r>
            <a:endPar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9" name="テキスト ボックス 48"/>
          <p:cNvSpPr txBox="1"/>
          <p:nvPr/>
        </p:nvSpPr>
        <p:spPr>
          <a:xfrm>
            <a:off x="251544" y="3861048"/>
            <a:ext cx="7416800" cy="337185"/>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在中国的事业开展情况（今后开展情况）</a:t>
            </a:r>
          </a:p>
        </p:txBody>
      </p:sp>
      <p:sp>
        <p:nvSpPr>
          <p:cNvPr id="62" name="テキスト ボックス 61"/>
          <p:cNvSpPr txBox="1"/>
          <p:nvPr/>
        </p:nvSpPr>
        <p:spPr>
          <a:xfrm>
            <a:off x="251544" y="1969733"/>
            <a:ext cx="7416800" cy="337185"/>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在中国开展的产品及服务特点</a:t>
            </a:r>
          </a:p>
        </p:txBody>
      </p:sp>
      <p:pic>
        <p:nvPicPr>
          <p:cNvPr id="11" name="图片 10" descr="定位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1180" y="5334635"/>
            <a:ext cx="1296670" cy="1136650"/>
          </a:xfrm>
          <a:prstGeom prst="rect">
            <a:avLst/>
          </a:prstGeom>
          <a:ln>
            <a:solidFill>
              <a:schemeClr val="accent1"/>
            </a:solidFill>
          </a:ln>
          <a:effectLst>
            <a:outerShdw blurRad="50800" dist="38100" algn="l" rotWithShape="0">
              <a:prstClr val="black">
                <a:alpha val="40000"/>
              </a:prstClr>
            </a:outerShdw>
          </a:effectLst>
        </p:spPr>
      </p:pic>
      <p:sp>
        <p:nvSpPr>
          <p:cNvPr id="13" name="文本框 12"/>
          <p:cNvSpPr txBox="1"/>
          <p:nvPr/>
        </p:nvSpPr>
        <p:spPr>
          <a:xfrm>
            <a:off x="984885" y="6536055"/>
            <a:ext cx="1428750" cy="245110"/>
          </a:xfrm>
          <a:prstGeom prst="rect">
            <a:avLst/>
          </a:prstGeom>
          <a:noFill/>
        </p:spPr>
        <p:txBody>
          <a:bodyPr wrap="square" rtlCol="0">
            <a:spAutoFit/>
          </a:bodyPr>
          <a:lstStyle/>
          <a:p>
            <a:r>
              <a:rPr lang="zh-CN" altLang="en-US" sz="1000" b="1" dirty="0">
                <a:latin typeface="微软雅黑" panose="020B0503020204020204" pitchFamily="34" charset="-122"/>
                <a:ea typeface="微软雅黑" panose="020B0503020204020204" pitchFamily="34" charset="-122"/>
              </a:rPr>
              <a:t>跃达养老管理系统</a:t>
            </a:r>
          </a:p>
        </p:txBody>
      </p:sp>
      <p:sp>
        <p:nvSpPr>
          <p:cNvPr id="15" name="文本框 14"/>
          <p:cNvSpPr txBox="1"/>
          <p:nvPr/>
        </p:nvSpPr>
        <p:spPr>
          <a:xfrm>
            <a:off x="6901180" y="6536055"/>
            <a:ext cx="1428750" cy="245110"/>
          </a:xfrm>
          <a:prstGeom prst="rect">
            <a:avLst/>
          </a:prstGeom>
          <a:noFill/>
        </p:spPr>
        <p:txBody>
          <a:bodyPr wrap="square" rtlCol="0">
            <a:spAutoFit/>
          </a:bodyPr>
          <a:lstStyle/>
          <a:p>
            <a:r>
              <a:rPr lang="zh-CN" altLang="en-US" sz="1000" b="1">
                <a:latin typeface="微软雅黑" panose="020B0503020204020204" pitchFamily="34" charset="-122"/>
                <a:ea typeface="微软雅黑" panose="020B0503020204020204" pitchFamily="34" charset="-122"/>
              </a:rPr>
              <a:t>电子围栏、定位系统</a:t>
            </a:r>
          </a:p>
        </p:txBody>
      </p:sp>
      <p:pic>
        <p:nvPicPr>
          <p:cNvPr id="16" name="图片 15" descr="微信图片_2019020111364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5525" y="5333365"/>
            <a:ext cx="1477645" cy="1125220"/>
          </a:xfrm>
          <a:prstGeom prst="rect">
            <a:avLst/>
          </a:prstGeom>
          <a:ln>
            <a:solidFill>
              <a:schemeClr val="accent1"/>
            </a:solidFill>
          </a:ln>
          <a:effectLst>
            <a:outerShdw blurRad="50800" dist="38100" algn="l" rotWithShape="0">
              <a:prstClr val="black">
                <a:alpha val="40000"/>
              </a:prstClr>
            </a:outerShdw>
          </a:effectLst>
        </p:spPr>
      </p:pic>
      <p:pic>
        <p:nvPicPr>
          <p:cNvPr id="18" name="图片 17" descr="微信图片_201902011136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880" y="5334000"/>
            <a:ext cx="1689100" cy="1125855"/>
          </a:xfrm>
          <a:prstGeom prst="rect">
            <a:avLst/>
          </a:prstGeom>
          <a:ln>
            <a:solidFill>
              <a:schemeClr val="accent1"/>
            </a:solidFill>
          </a:ln>
          <a:effectLst>
            <a:outerShdw blurRad="50800" dist="38100" algn="l" rotWithShape="0">
              <a:prstClr val="black">
                <a:alpha val="40000"/>
              </a:prstClr>
            </a:outerShdw>
          </a:effectLst>
        </p:spPr>
      </p:pic>
      <p:pic>
        <p:nvPicPr>
          <p:cNvPr id="52228"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2585" y="5332095"/>
            <a:ext cx="1436370" cy="1126490"/>
          </a:xfrm>
          <a:prstGeom prst="rect">
            <a:avLst/>
          </a:prstGeom>
          <a:noFill/>
          <a:ln w="9525">
            <a:solidFill>
              <a:schemeClr val="accent1"/>
            </a:solidFill>
          </a:ln>
          <a:effectLst>
            <a:outerShdw blurRad="50800" dist="38100" algn="l" rotWithShape="0">
              <a:prstClr val="black">
                <a:alpha val="40000"/>
              </a:prstClr>
            </a:outerShdw>
          </a:effectLst>
        </p:spPr>
      </p:pic>
      <p:sp>
        <p:nvSpPr>
          <p:cNvPr id="20" name="文本框 19"/>
          <p:cNvSpPr txBox="1"/>
          <p:nvPr/>
        </p:nvSpPr>
        <p:spPr>
          <a:xfrm>
            <a:off x="3048635" y="6536055"/>
            <a:ext cx="1428750" cy="245110"/>
          </a:xfrm>
          <a:prstGeom prst="rect">
            <a:avLst/>
          </a:prstGeom>
          <a:noFill/>
        </p:spPr>
        <p:txBody>
          <a:bodyPr wrap="square" rtlCol="0">
            <a:spAutoFit/>
          </a:bodyPr>
          <a:lstStyle/>
          <a:p>
            <a:r>
              <a:rPr lang="zh-CN" altLang="en-US" sz="1000" b="1">
                <a:latin typeface="微软雅黑" panose="020B0503020204020204" pitchFamily="34" charset="-122"/>
                <a:ea typeface="微软雅黑" panose="020B0503020204020204" pitchFamily="34" charset="-122"/>
              </a:rPr>
              <a:t>养老机构一卡通管理</a:t>
            </a:r>
          </a:p>
        </p:txBody>
      </p:sp>
      <p:sp>
        <p:nvSpPr>
          <p:cNvPr id="21" name="文本框 20"/>
          <p:cNvSpPr txBox="1"/>
          <p:nvPr/>
        </p:nvSpPr>
        <p:spPr>
          <a:xfrm>
            <a:off x="4959350" y="6536055"/>
            <a:ext cx="1428750" cy="245110"/>
          </a:xfrm>
          <a:prstGeom prst="rect">
            <a:avLst/>
          </a:prstGeom>
          <a:noFill/>
        </p:spPr>
        <p:txBody>
          <a:bodyPr wrap="square" rtlCol="0">
            <a:spAutoFit/>
          </a:bodyPr>
          <a:lstStyle/>
          <a:p>
            <a:r>
              <a:rPr lang="zh-CN" altLang="en-US" sz="1000" b="1">
                <a:latin typeface="微软雅黑" panose="020B0503020204020204" pitchFamily="34" charset="-122"/>
                <a:ea typeface="微软雅黑" panose="020B0503020204020204" pitchFamily="34" charset="-122"/>
              </a:rPr>
              <a:t>手机</a:t>
            </a:r>
            <a:r>
              <a:rPr lang="en-US" altLang="zh-CN" sz="1000" b="1">
                <a:latin typeface="微软雅黑" panose="020B0503020204020204" pitchFamily="34" charset="-122"/>
                <a:ea typeface="微软雅黑" panose="020B0503020204020204" pitchFamily="34" charset="-122"/>
              </a:rPr>
              <a:t>APP</a:t>
            </a:r>
            <a:r>
              <a:rPr lang="zh-CN" altLang="en-US" sz="1000" b="1">
                <a:latin typeface="微软雅黑" panose="020B0503020204020204" pitchFamily="34" charset="-122"/>
                <a:ea typeface="微软雅黑" panose="020B0503020204020204" pitchFamily="34" charset="-122"/>
              </a:rPr>
              <a:t>轻松应对</a:t>
            </a:r>
          </a:p>
        </p:txBody>
      </p:sp>
      <p:sp>
        <p:nvSpPr>
          <p:cNvPr id="22" name="文本框 21"/>
          <p:cNvSpPr txBox="1"/>
          <p:nvPr/>
        </p:nvSpPr>
        <p:spPr>
          <a:xfrm>
            <a:off x="161716" y="1240155"/>
            <a:ext cx="9011285" cy="738664"/>
          </a:xfrm>
          <a:prstGeom prst="rect">
            <a:avLst/>
          </a:prstGeom>
          <a:noFill/>
        </p:spPr>
        <p:txBody>
          <a:bodyPr wrap="square" rtlCol="0">
            <a:spAutoFit/>
          </a:bodyPr>
          <a:lstStyle/>
          <a:p>
            <a:pPr fontAlgn="auto"/>
            <a:r>
              <a:rPr lang="ja-JP" altLang="en-US"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日本东京优跃达株式会社和北京优跃达科技有限公司同时成立于</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2011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年。创建品牌</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跃达养老</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。优跃达是一家专注于养老信息管理系统和智能硬件设备的创新型科技企业。在中日两国都拥有优秀开发和管理团队，将日本的养老理念和中国特色相结合，致力于让中国养老企业都能享用专业的管理服务。</a:t>
            </a:r>
            <a:endParaRPr lang="zh-CN" altLang="en-US" sz="1400" noProof="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3" name="文本框 22"/>
          <p:cNvSpPr txBox="1"/>
          <p:nvPr/>
        </p:nvSpPr>
        <p:spPr>
          <a:xfrm>
            <a:off x="193977" y="2263343"/>
            <a:ext cx="8591550" cy="1815882"/>
          </a:xfrm>
          <a:prstGeom prst="rect">
            <a:avLst/>
          </a:prstGeom>
          <a:noFill/>
        </p:spPr>
        <p:txBody>
          <a:bodyPr wrap="square" rtlCol="0">
            <a:spAutoFit/>
          </a:bodyPr>
          <a:lstStyle/>
          <a:p>
            <a:r>
              <a:rPr lang="ja-JP" altLang="en-US" sz="1400" dirty="0">
                <a:latin typeface="微软雅黑" panose="020B0503020204020204" pitchFamily="34" charset="-122"/>
                <a:ea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sym typeface="+mn-ea"/>
              </a:rPr>
              <a:t>跃达养老经过多年的经验积累，引入日本和欧美先进的评估方案、护理计划设计和及服务实施等概念，结合中国的实际情况，推出适合中国养老服务模式的综合管理软件。从客户的需求分析到系统的上线运行，跃达有自己一套独特的项目管理方法，协助客户完成信息化项目落地实施。</a:t>
            </a:r>
            <a:endParaRPr lang="en-US" altLang="zh-CN" sz="1400" dirty="0">
              <a:latin typeface="微软雅黑" panose="020B0503020204020204" pitchFamily="34" charset="-122"/>
              <a:ea typeface="微软雅黑" panose="020B0503020204020204" pitchFamily="34" charset="-122"/>
              <a:sym typeface="+mn-ea"/>
            </a:endParaRPr>
          </a:p>
          <a:p>
            <a:pPr marL="342900" fontAlgn="auto">
              <a:buFont typeface="Wingdings" panose="05000000000000000000" pitchFamily="2" charset="2"/>
              <a:buChar char="u"/>
              <a:defRPr/>
            </a:pPr>
            <a:r>
              <a:rPr lang="en-US" altLang="zh-CN" sz="1400" dirty="0">
                <a:latin typeface="微软雅黑" panose="020B0503020204020204" pitchFamily="34" charset="-122"/>
                <a:ea typeface="微软雅黑" panose="020B0503020204020204" pitchFamily="34" charset="-122"/>
                <a:sym typeface="宋体" panose="02010600030101010101" pitchFamily="2" charset="-122"/>
              </a:rPr>
              <a:t> </a:t>
            </a: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跃达养老管理系统是一套融合机构、社区、居家三位一体的信息化产养老服务平台，针对养老服务领域提供综合性的养老解决方案。</a:t>
            </a:r>
            <a:endParaRPr lang="en-US" altLang="zh-CN" sz="1400" noProof="1">
              <a:latin typeface="微软雅黑" panose="020B0503020204020204" pitchFamily="34" charset="-122"/>
              <a:ea typeface="微软雅黑" panose="020B0503020204020204" pitchFamily="34" charset="-122"/>
              <a:sym typeface="宋体" panose="02010600030101010101" pitchFamily="2" charset="-122"/>
            </a:endParaRPr>
          </a:p>
          <a:p>
            <a:pPr marL="342900" fontAlgn="auto">
              <a:buFont typeface="Wingdings" panose="05000000000000000000" pitchFamily="2" charset="2"/>
              <a:buChar char="u"/>
              <a:defRPr/>
            </a:pP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 跃达养老团队有中日两国的养老专家，为养老院建设、评估、服务等方面提供定制化咨询和培训服务。</a:t>
            </a:r>
            <a:endParaRPr lang="en-US" altLang="zh-CN" sz="1400" noProof="1">
              <a:latin typeface="微软雅黑" panose="020B0503020204020204" pitchFamily="34" charset="-122"/>
              <a:ea typeface="微软雅黑" panose="020B0503020204020204" pitchFamily="34" charset="-122"/>
              <a:sym typeface="宋体" panose="02010600030101010101" pitchFamily="2" charset="-122"/>
            </a:endParaRPr>
          </a:p>
          <a:p>
            <a:pPr marL="342900" fontAlgn="auto">
              <a:buFont typeface="Wingdings" panose="05000000000000000000" pitchFamily="2" charset="2"/>
              <a:buChar char="u"/>
              <a:defRPr/>
            </a:pP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 跃达养老系统融合了各类健康智能监控设备，自主研发了精准的智能定位管理系统。</a:t>
            </a:r>
            <a:endParaRPr lang="zh-CN" altLang="en-US" sz="1400" dirty="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223286" y="4132818"/>
            <a:ext cx="8648065" cy="1600438"/>
          </a:xfrm>
          <a:prstGeom prst="rect">
            <a:avLst/>
          </a:prstGeom>
          <a:noFill/>
        </p:spPr>
        <p:txBody>
          <a:bodyPr wrap="square" rtlCol="0">
            <a:spAutoFit/>
          </a:bodyPr>
          <a:lstStyle/>
          <a:p>
            <a:r>
              <a:rPr lang="ja-JP" altLang="en-US" sz="1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跃达养老自创办以来，稳步发展，自主研发，坚持原创，截止</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月，已经在全国</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多个城市开拓业务，系统在线为</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万名用户服务。针对客户的意见建议反馈和国内养老政策的调整，跃达养老管理系统保持不断更新，成为一个接地气的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管理软件</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r>
              <a:rPr lang="ja-JP" altLang="en-US" sz="1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希望对接内容</a:t>
            </a:r>
            <a:r>
              <a:rPr lang="ja-JP"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地产</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CCRC</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项目，各级养老机构和社区居家运营管理公司，养老项目各阶段的咨询培训服务的合作，养老项目配套的智能硬件和综合管理平台的供应。</a:t>
            </a:r>
          </a:p>
          <a:p>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テキスト ボックス 24"/>
          <p:cNvSpPr txBox="1"/>
          <p:nvPr/>
        </p:nvSpPr>
        <p:spPr>
          <a:xfrm>
            <a:off x="1246615" y="230495"/>
            <a:ext cx="3092340"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宋体" panose="02010600030101010101" pitchFamily="2" charset="-122"/>
              </a:rPr>
              <a:t>日本优跃达株式会社</a:t>
            </a:r>
            <a:endParaRPr kumimoji="1"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宋体" panose="02010600030101010101" pitchFamily="2" charset="-122"/>
            </a:endParaRPr>
          </a:p>
        </p:txBody>
      </p:sp>
      <p:pic>
        <p:nvPicPr>
          <p:cNvPr id="26" name="图片 1" descr="跃达log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19425" y="81803"/>
            <a:ext cx="745063" cy="745063"/>
          </a:xfrm>
          <a:prstGeom prst="rect">
            <a:avLst/>
          </a:prstGeom>
          <a:effectLst>
            <a:outerShdw blurRad="50800" dist="38100" algn="l" rotWithShape="0">
              <a:prstClr val="black">
                <a:alpha val="40000"/>
              </a:prstClr>
            </a:outerShdw>
          </a:effectLst>
        </p:spPr>
      </p:pic>
      <p:sp>
        <p:nvSpPr>
          <p:cNvPr id="27" name="テキスト ボックス 8"/>
          <p:cNvSpPr txBox="1"/>
          <p:nvPr/>
        </p:nvSpPr>
        <p:spPr>
          <a:xfrm>
            <a:off x="4180205" y="276631"/>
            <a:ext cx="4415790" cy="461665"/>
          </a:xfrm>
          <a:prstGeom prst="rect">
            <a:avLst/>
          </a:prstGeom>
          <a:noFill/>
          <a:ln w="9525">
            <a:noFill/>
          </a:ln>
        </p:spPr>
        <p:txBody>
          <a:bodyPr wrap="square" anchor="t">
            <a:spAutoFit/>
          </a:bodyPr>
          <a:lstStyle/>
          <a:p>
            <a:r>
              <a:rPr lang="zh-CN" altLang="en-US" sz="1200" b="1" dirty="0">
                <a:latin typeface="Microsoft YaHei" panose="020B0503020204020204" pitchFamily="34" charset="-122"/>
                <a:ea typeface="Microsoft YaHei" panose="020B0503020204020204" pitchFamily="34" charset="-122"/>
                <a:cs typeface="Yu Mincho" charset="-128"/>
              </a:rPr>
              <a:t>地址</a:t>
            </a:r>
            <a:r>
              <a:rPr lang="ja-JP" altLang="en-US"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东京都中央区日本桥人形町</a:t>
            </a:r>
            <a:r>
              <a:rPr lang="en-US" altLang="zh-CN" sz="1200" b="1" dirty="0">
                <a:latin typeface="微软雅黑" panose="020B0503020204020204" pitchFamily="34" charset="-122"/>
                <a:ea typeface="微软雅黑" panose="020B0503020204020204" pitchFamily="34" charset="-122"/>
              </a:rPr>
              <a:t>1-2-3 </a:t>
            </a:r>
            <a:r>
              <a:rPr lang="zh-CN" altLang="en-US" sz="1200" b="1" dirty="0">
                <a:latin typeface="微软雅黑" panose="020B0503020204020204" pitchFamily="34" charset="-122"/>
                <a:ea typeface="微软雅黑" panose="020B0503020204020204" pitchFamily="34" charset="-122"/>
              </a:rPr>
              <a:t>日本桥</a:t>
            </a:r>
            <a:r>
              <a:rPr lang="en-US" altLang="zh-CN" sz="1200" b="1" dirty="0">
                <a:latin typeface="微软雅黑" panose="020B0503020204020204" pitchFamily="34" charset="-122"/>
                <a:ea typeface="微软雅黑" panose="020B0503020204020204" pitchFamily="34" charset="-122"/>
              </a:rPr>
              <a:t>DOLL3F</a:t>
            </a:r>
          </a:p>
          <a:p>
            <a:r>
              <a:rPr lang="en-US" altLang="ja-JP" sz="1200" b="1" dirty="0">
                <a:latin typeface="微软雅黑" panose="020B0503020204020204" pitchFamily="34" charset="-122"/>
                <a:ea typeface="微软雅黑" panose="020B0503020204020204" pitchFamily="34" charset="-122"/>
              </a:rPr>
              <a:t>URL</a:t>
            </a:r>
            <a:r>
              <a:rPr lang="ja-JP" altLang="en-US" sz="1200" b="1" dirty="0">
                <a:latin typeface="微软雅黑" panose="020B0503020204020204" pitchFamily="34" charset="-122"/>
                <a:ea typeface="微软雅黑" panose="020B0503020204020204" pitchFamily="34" charset="-122"/>
              </a:rPr>
              <a:t>：</a:t>
            </a:r>
            <a:r>
              <a:rPr lang="en-US" altLang="ja-JP" sz="1200" b="1" u="sng" dirty="0">
                <a:solidFill>
                  <a:srgbClr val="0000FF"/>
                </a:solidFill>
                <a:latin typeface="微软雅黑" panose="020B0503020204020204" pitchFamily="34" charset="-122"/>
                <a:ea typeface="微软雅黑" panose="020B0503020204020204" pitchFamily="34" charset="-122"/>
                <a:hlinkClick r:id="rId7"/>
              </a:rPr>
              <a:t>http://www.jkwatch99.com</a:t>
            </a:r>
            <a:endParaRPr lang="en-US" altLang="ja-JP" sz="1200" b="1" u="sng" dirty="0">
              <a:solidFill>
                <a:srgbClr val="0000FF"/>
              </a:solidFill>
              <a:latin typeface="微软雅黑" panose="020B0503020204020204" pitchFamily="34" charset="-122"/>
              <a:ea typeface="微软雅黑" panose="020B0503020204020204" pitchFamily="34" charset="-122"/>
            </a:endParaRPr>
          </a:p>
        </p:txBody>
      </p:sp>
      <p:cxnSp>
        <p:nvCxnSpPr>
          <p:cNvPr id="30" name="直線コネクタ 29"/>
          <p:cNvCxnSpPr/>
          <p:nvPr/>
        </p:nvCxnSpPr>
        <p:spPr>
          <a:xfrm>
            <a:off x="107504" y="90297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④</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296521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850936" y="232743"/>
            <a:ext cx="7056784" cy="460375"/>
          </a:xfrm>
          <a:prstGeom prst="rect">
            <a:avLst/>
          </a:prstGeom>
          <a:noFill/>
        </p:spPr>
        <p:txBody>
          <a:bodyPr wrap="square" rtlCol="0">
            <a:spAutoFit/>
          </a:bodyPr>
          <a:lstStyle/>
          <a:p>
            <a:r>
              <a:rPr kumimoji="1"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株式会社创心会</a:t>
            </a:r>
          </a:p>
        </p:txBody>
      </p:sp>
      <p:sp>
        <p:nvSpPr>
          <p:cNvPr id="9" name="テキスト ボックス 8"/>
          <p:cNvSpPr txBox="1"/>
          <p:nvPr/>
        </p:nvSpPr>
        <p:spPr>
          <a:xfrm>
            <a:off x="4625752" y="201946"/>
            <a:ext cx="3528392" cy="521970"/>
          </a:xfrm>
          <a:prstGeom prst="rect">
            <a:avLst/>
          </a:prstGeom>
          <a:noFill/>
        </p:spPr>
        <p:txBody>
          <a:bodyPr wrap="square" rtlCol="0">
            <a:spAutoFit/>
          </a:bodyPr>
          <a:lstStyle/>
          <a:p>
            <a:r>
              <a:rPr lang="ja-JP" altLang="en-US" sz="1400" b="1" dirty="0">
                <a:latin typeface="Microsoft YaHei" panose="020B0503020204020204" pitchFamily="34" charset="-122"/>
                <a:ea typeface="Microsoft YaHei" panose="020B0503020204020204" pitchFamily="34" charset="-122"/>
              </a:rPr>
              <a:t>地址：冈山县仓敷市茶屋町2102-14</a:t>
            </a:r>
          </a:p>
          <a:p>
            <a:r>
              <a:rPr lang="en-US" altLang="ja-JP" sz="1400" b="1" dirty="0">
                <a:latin typeface="Microsoft YaHei" panose="020B0503020204020204" pitchFamily="34" charset="-122"/>
                <a:ea typeface="Microsoft YaHei" panose="020B0503020204020204" pitchFamily="34" charset="-122"/>
              </a:rPr>
              <a:t>URL</a:t>
            </a:r>
            <a:r>
              <a:rPr lang="ja-JP" altLang="en-US" sz="1400" b="1" dirty="0">
                <a:latin typeface="Microsoft YaHei" panose="020B0503020204020204" pitchFamily="34" charset="-122"/>
                <a:ea typeface="Microsoft YaHei" panose="020B0503020204020204" pitchFamily="34" charset="-122"/>
              </a:rPr>
              <a:t>：</a:t>
            </a:r>
            <a:r>
              <a:rPr sz="1400" b="1" u="sng" dirty="0">
                <a:solidFill>
                  <a:srgbClr val="0000FF"/>
                </a:solidFill>
                <a:latin typeface="Microsoft YaHei" panose="020B0503020204020204" pitchFamily="34" charset="-122"/>
                <a:ea typeface="Microsoft YaHei" panose="020B0503020204020204" pitchFamily="34" charset="-122"/>
                <a:hlinkClick r:id="rId2"/>
              </a:rPr>
              <a:t>http://www.soushinkai.com</a:t>
            </a:r>
            <a:endParaRPr sz="1400" b="1" u="sng" dirty="0">
              <a:solidFill>
                <a:srgbClr val="0000FF"/>
              </a:solidFill>
              <a:latin typeface="Microsoft YaHei" panose="020B0503020204020204" pitchFamily="34" charset="-122"/>
              <a:ea typeface="Microsoft YaHei" panose="020B0503020204020204" pitchFamily="34" charset="-122"/>
            </a:endParaRPr>
          </a:p>
        </p:txBody>
      </p:sp>
      <p:sp>
        <p:nvSpPr>
          <p:cNvPr id="10" name="テキスト ボックス 9"/>
          <p:cNvSpPr txBox="1"/>
          <p:nvPr/>
        </p:nvSpPr>
        <p:spPr>
          <a:xfrm>
            <a:off x="107504" y="908720"/>
            <a:ext cx="8784976" cy="1415772"/>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企业介绍</a:t>
            </a:r>
            <a:endParaRPr lang="en-US" altLang="zh-CN"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r>
              <a:rPr kumimoji="1" lang="ja-JP" altLang="en-US" sz="1400" dirty="0">
                <a:latin typeface="Microsoft YaHei" panose="020B0503020204020204" pitchFamily="34" charset="-122"/>
                <a:ea typeface="Microsoft YaHei" panose="020B0503020204020204" pitchFamily="34" charset="-122"/>
              </a:rPr>
              <a:t>　创心会创立于1996年</a:t>
            </a:r>
            <a:r>
              <a:rPr lang="zh-CN" altLang="en-US" sz="1400" dirty="0">
                <a:latin typeface="Microsoft YaHei" panose="020B0503020204020204" pitchFamily="34" charset="-122"/>
                <a:ea typeface="Microsoft YaHei" panose="020B0503020204020204" pitchFamily="34" charset="-122"/>
              </a:rPr>
              <a:t>，坚持</a:t>
            </a:r>
            <a:r>
              <a:rPr kumimoji="1" lang="ja-JP" altLang="en-US" sz="1400" dirty="0">
                <a:latin typeface="Microsoft YaHei" panose="020B0503020204020204" pitchFamily="34" charset="-122"/>
                <a:ea typeface="Microsoft YaHei" panose="020B0503020204020204" pitchFamily="34" charset="-122"/>
              </a:rPr>
              <a:t>通过一系列的护理方案，使患者实现生活自理这一目标。以居家康复训练服务为起点，</a:t>
            </a:r>
            <a:r>
              <a:rPr kumimoji="1" lang="zh-CN" altLang="en-US" sz="1400" dirty="0">
                <a:latin typeface="Microsoft YaHei" panose="020B0503020204020204" pitchFamily="34" charset="-122"/>
                <a:ea typeface="Microsoft YaHei" panose="020B0503020204020204" pitchFamily="34" charset="-122"/>
              </a:rPr>
              <a:t>拓展</a:t>
            </a:r>
            <a:r>
              <a:rPr kumimoji="1" lang="ja-JP" altLang="en-US" sz="1400" dirty="0">
                <a:latin typeface="Microsoft YaHei" panose="020B0503020204020204" pitchFamily="34" charset="-122"/>
                <a:ea typeface="Microsoft YaHei" panose="020B0503020204020204" pitchFamily="34" charset="-122"/>
              </a:rPr>
              <a:t>护理管理、居家看护、居家护理、医疗器械租赁等各项服务。2000年日本引进护理保险之前，本公司已经创建了一套完整的区域护理疗养系统。并且开展以康复训练为主的老年日托所服务，在当时已</a:t>
            </a:r>
            <a:r>
              <a:rPr kumimoji="1" lang="zh-CN" altLang="en-US" sz="1400" dirty="0">
                <a:latin typeface="Microsoft YaHei" panose="020B0503020204020204" pitchFamily="34" charset="-122"/>
                <a:ea typeface="Microsoft YaHei" panose="020B0503020204020204" pitchFamily="34" charset="-122"/>
              </a:rPr>
              <a:t>具有</a:t>
            </a:r>
            <a:r>
              <a:rPr kumimoji="1" lang="ja-JP" altLang="en-US" sz="1400" dirty="0">
                <a:latin typeface="Microsoft YaHei" panose="020B0503020204020204" pitchFamily="34" charset="-122"/>
                <a:ea typeface="Microsoft YaHei" panose="020B0503020204020204" pitchFamily="34" charset="-122"/>
              </a:rPr>
              <a:t>业界</a:t>
            </a:r>
            <a:r>
              <a:rPr kumimoji="1" lang="zh-CN" altLang="en-US" sz="1400" dirty="0">
                <a:latin typeface="Microsoft YaHei" panose="020B0503020204020204" pitchFamily="34" charset="-122"/>
                <a:ea typeface="Microsoft YaHei" panose="020B0503020204020204" pitchFamily="34" charset="-122"/>
              </a:rPr>
              <a:t>领先水平</a:t>
            </a:r>
            <a:r>
              <a:rPr lang="zh-CN" altLang="en-US" sz="1400" dirty="0">
                <a:latin typeface="Microsoft YaHei" panose="020B0503020204020204" pitchFamily="34" charset="-122"/>
                <a:ea typeface="Microsoft YaHei" panose="020B0503020204020204" pitchFamily="34" charset="-122"/>
              </a:rPr>
              <a:t>。目前经营</a:t>
            </a:r>
            <a:r>
              <a:rPr kumimoji="1" lang="ja-JP" altLang="en-US" sz="1400" dirty="0">
                <a:latin typeface="Microsoft YaHei" panose="020B0503020204020204" pitchFamily="34" charset="-122"/>
                <a:ea typeface="Microsoft YaHei" panose="020B0503020204020204" pitchFamily="34" charset="-122"/>
              </a:rPr>
              <a:t>范围从冈山县扩大到广岛县、四国县。拥有日托中心30家,并提供上门护理，康复训练等</a:t>
            </a:r>
            <a:r>
              <a:rPr kumimoji="1" lang="zh-CN" altLang="en-US" sz="1400" dirty="0">
                <a:latin typeface="Microsoft YaHei" panose="020B0503020204020204" pitchFamily="34" charset="-122"/>
                <a:ea typeface="Microsoft YaHei" panose="020B0503020204020204" pitchFamily="34" charset="-122"/>
              </a:rPr>
              <a:t>服务</a:t>
            </a:r>
            <a:r>
              <a:rPr lang="zh-CN" altLang="en-US" sz="1400" dirty="0">
                <a:latin typeface="Microsoft YaHei" panose="020B0503020204020204" pitchFamily="34" charset="-122"/>
                <a:ea typeface="Microsoft YaHei" panose="020B0503020204020204" pitchFamily="34" charset="-122"/>
              </a:rPr>
              <a:t>。</a:t>
            </a:r>
            <a:endParaRPr kumimoji="1" lang="ja-JP" altLang="en-US" sz="1400" dirty="0">
              <a:latin typeface="Microsoft YaHei" panose="020B0503020204020204" pitchFamily="34" charset="-122"/>
              <a:ea typeface="Microsoft YaHei" panose="020B0503020204020204" pitchFamily="34" charset="-122"/>
            </a:endParaRPr>
          </a:p>
        </p:txBody>
      </p:sp>
      <p:sp>
        <p:nvSpPr>
          <p:cNvPr id="11" name="テキスト ボックス 10"/>
          <p:cNvSpPr txBox="1"/>
          <p:nvPr/>
        </p:nvSpPr>
        <p:spPr>
          <a:xfrm>
            <a:off x="107139" y="2276872"/>
            <a:ext cx="8800581" cy="1722120"/>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r>
              <a:rPr lang="en-US" altLang="ja-JP" sz="1000" dirty="0">
                <a:latin typeface="Microsoft YaHei" panose="020B0503020204020204" pitchFamily="34" charset="-122"/>
                <a:ea typeface="Microsoft YaHei" panose="020B0503020204020204" pitchFamily="34" charset="-122"/>
              </a:rPr>
              <a:t>1.</a:t>
            </a:r>
            <a:r>
              <a:rPr lang="zh-CN" altLang="en-US" sz="1000" dirty="0">
                <a:latin typeface="Microsoft YaHei" panose="020B0503020204020204" pitchFamily="34" charset="-122"/>
                <a:ea typeface="Microsoft YaHei" panose="020B0503020204020204" pitchFamily="34" charset="-122"/>
              </a:rPr>
              <a:t>赴日短期研修</a:t>
            </a:r>
          </a:p>
          <a:p>
            <a:r>
              <a:rPr lang="en-US" altLang="ja-JP" sz="1000" dirty="0">
                <a:latin typeface="Microsoft YaHei" panose="020B0503020204020204" pitchFamily="34" charset="-122"/>
                <a:ea typeface="Microsoft YaHei" panose="020B0503020204020204" pitchFamily="34" charset="-122"/>
              </a:rPr>
              <a:t> </a:t>
            </a:r>
            <a:r>
              <a:rPr lang="ja-JP" altLang="en-US" sz="1000" dirty="0">
                <a:latin typeface="Microsoft YaHei" panose="020B0503020204020204" pitchFamily="34" charset="-122"/>
                <a:ea typeface="Microsoft YaHei" panose="020B0503020204020204" pitchFamily="34" charset="-122"/>
              </a:rPr>
              <a:t>　</a:t>
            </a:r>
            <a:r>
              <a:rPr lang="zh-CN" altLang="en-US" sz="1000" dirty="0">
                <a:latin typeface="Microsoft YaHei" panose="020B0503020204020204" pitchFamily="34" charset="-122"/>
                <a:ea typeface="Microsoft YaHei" panose="020B0503020204020204" pitchFamily="34" charset="-122"/>
              </a:rPr>
              <a:t>在创心会冈山本部接受为期</a:t>
            </a:r>
            <a:r>
              <a:rPr lang="en-US" altLang="zh-CN" sz="1000" dirty="0">
                <a:latin typeface="Microsoft YaHei" panose="020B0503020204020204" pitchFamily="34" charset="-122"/>
                <a:ea typeface="Microsoft YaHei" panose="020B0503020204020204" pitchFamily="34" charset="-122"/>
              </a:rPr>
              <a:t>1</a:t>
            </a:r>
            <a:r>
              <a:rPr lang="zh-CN" altLang="en-US" sz="1000" dirty="0">
                <a:latin typeface="Microsoft YaHei" panose="020B0503020204020204" pitchFamily="34" charset="-122"/>
                <a:ea typeface="Microsoft YaHei" panose="020B0503020204020204" pitchFamily="34" charset="-122"/>
              </a:rPr>
              <a:t>周的短期研修，期间可参观创心会最具有代表的康复训练小镇、各种类型社区的日间看护中心、冈山县大型老年辅助用具企业、福祉学校等。学习具有特色的康复护理服务理念、运营模式、服务模式等。</a:t>
            </a:r>
            <a:endParaRPr lang="en-US" altLang="ja-JP" sz="1000" dirty="0">
              <a:latin typeface="Microsoft YaHei" panose="020B0503020204020204" pitchFamily="34" charset="-122"/>
              <a:ea typeface="Microsoft YaHei" panose="020B0503020204020204" pitchFamily="34" charset="-122"/>
            </a:endParaRPr>
          </a:p>
          <a:p>
            <a:r>
              <a:rPr lang="en-US" altLang="ja-JP" sz="1000" dirty="0">
                <a:latin typeface="Microsoft YaHei" panose="020B0503020204020204" pitchFamily="34" charset="-122"/>
                <a:ea typeface="Microsoft YaHei" panose="020B0503020204020204" pitchFamily="34" charset="-122"/>
              </a:rPr>
              <a:t>2.</a:t>
            </a:r>
            <a:r>
              <a:rPr lang="zh-CN" altLang="en-US" sz="1000" dirty="0">
                <a:latin typeface="Microsoft YaHei" panose="020B0503020204020204" pitchFamily="34" charset="-122"/>
                <a:ea typeface="Microsoft YaHei" panose="020B0503020204020204" pitchFamily="34" charset="-122"/>
              </a:rPr>
              <a:t>护理员、康复训练员培训业务</a:t>
            </a:r>
          </a:p>
          <a:p>
            <a:r>
              <a:rPr lang="en-US" altLang="ja-JP" sz="1000" dirty="0">
                <a:latin typeface="Microsoft YaHei" panose="020B0503020204020204" pitchFamily="34" charset="-122"/>
                <a:ea typeface="Microsoft YaHei" panose="020B0503020204020204" pitchFamily="34" charset="-122"/>
              </a:rPr>
              <a:t> </a:t>
            </a:r>
            <a:r>
              <a:rPr lang="ja-JP" altLang="en-US" sz="1000" dirty="0">
                <a:latin typeface="Microsoft YaHei" panose="020B0503020204020204" pitchFamily="34" charset="-122"/>
                <a:ea typeface="Microsoft YaHei" panose="020B0503020204020204" pitchFamily="34" charset="-122"/>
              </a:rPr>
              <a:t>　</a:t>
            </a:r>
            <a:r>
              <a:rPr lang="zh-CN" altLang="en-US" sz="1000" dirty="0">
                <a:latin typeface="Microsoft YaHei" panose="020B0503020204020204" pitchFamily="34" charset="-122"/>
                <a:ea typeface="Microsoft YaHei" panose="020B0503020204020204" pitchFamily="34" charset="-122"/>
              </a:rPr>
              <a:t>面向养老设施的护理员、康复训练员的专业培训，也可根据顾客要求提供设施管理员、服务管理员等定制培训服务。</a:t>
            </a:r>
            <a:endParaRPr lang="en-US" altLang="ja-JP" sz="1000" dirty="0">
              <a:latin typeface="Microsoft YaHei" panose="020B0503020204020204" pitchFamily="34" charset="-122"/>
              <a:ea typeface="Microsoft YaHei" panose="020B0503020204020204" pitchFamily="34" charset="-122"/>
            </a:endParaRPr>
          </a:p>
          <a:p>
            <a:r>
              <a:rPr lang="en-US" altLang="ja-JP" sz="1000" dirty="0">
                <a:latin typeface="Microsoft YaHei" panose="020B0503020204020204" pitchFamily="34" charset="-122"/>
                <a:ea typeface="Microsoft YaHei" panose="020B0503020204020204" pitchFamily="34" charset="-122"/>
              </a:rPr>
              <a:t>3.</a:t>
            </a:r>
            <a:r>
              <a:rPr lang="zh-CN" altLang="en-US" sz="1000" dirty="0">
                <a:latin typeface="Microsoft YaHei" panose="020B0503020204020204" pitchFamily="34" charset="-122"/>
                <a:ea typeface="Microsoft YaHei" panose="020B0503020204020204" pitchFamily="34" charset="-122"/>
              </a:rPr>
              <a:t>面向社区居家设施、机构的咨询业务</a:t>
            </a:r>
          </a:p>
          <a:p>
            <a:r>
              <a:rPr lang="zh-CN" altLang="en-US" sz="1000" dirty="0">
                <a:latin typeface="Microsoft YaHei" panose="020B0503020204020204" pitchFamily="34" charset="-122"/>
                <a:ea typeface="Microsoft YaHei" panose="020B0503020204020204" pitchFamily="34" charset="-122"/>
              </a:rPr>
              <a:t> </a:t>
            </a:r>
            <a:r>
              <a:rPr lang="ja-JP" altLang="en-US" sz="1000" dirty="0">
                <a:latin typeface="Microsoft YaHei" panose="020B0503020204020204" pitchFamily="34" charset="-122"/>
                <a:ea typeface="Microsoft YaHei" panose="020B0503020204020204" pitchFamily="34" charset="-122"/>
              </a:rPr>
              <a:t>　</a:t>
            </a:r>
            <a:r>
              <a:rPr lang="zh-CN" altLang="en-US" sz="1000" dirty="0">
                <a:latin typeface="Microsoft YaHei" panose="020B0503020204020204" pitchFamily="34" charset="-122"/>
                <a:ea typeface="Microsoft YaHei" panose="020B0503020204020204" pitchFamily="34" charset="-122"/>
              </a:rPr>
              <a:t>为</a:t>
            </a:r>
            <a:r>
              <a:rPr lang="zh-CN" altLang="en-US" sz="1000" dirty="0">
                <a:latin typeface="Microsoft YaHei" panose="020B0503020204020204" pitchFamily="34" charset="-122"/>
                <a:ea typeface="Microsoft YaHei" panose="020B0503020204020204" pitchFamily="34" charset="-122"/>
                <a:sym typeface="+mn-ea"/>
              </a:rPr>
              <a:t>社区居家设施、机构提供一套完整的康复训练服务体系，包括服务内容、管理方案、运营方案、康复训练人员培训、康复训练评估方案等。为顾客设施提供有特色的服务，提高设施盈利能力。</a:t>
            </a:r>
          </a:p>
          <a:p>
            <a:r>
              <a:rPr lang="zh-CN" altLang="en-US" sz="1000" dirty="0">
                <a:latin typeface="Microsoft YaHei" panose="020B0503020204020204" pitchFamily="34" charset="-122"/>
                <a:ea typeface="Microsoft YaHei" panose="020B0503020204020204" pitchFamily="34" charset="-122"/>
                <a:sym typeface="+mn-ea"/>
              </a:rPr>
              <a:t> </a:t>
            </a:r>
            <a:r>
              <a:rPr lang="ja-JP" altLang="en-US" sz="1000" dirty="0">
                <a:latin typeface="Microsoft YaHei" panose="020B0503020204020204" pitchFamily="34" charset="-122"/>
                <a:ea typeface="Microsoft YaHei" panose="020B0503020204020204" pitchFamily="34" charset="-122"/>
                <a:sym typeface="+mn-ea"/>
              </a:rPr>
              <a:t>　</a:t>
            </a:r>
            <a:r>
              <a:rPr lang="zh-CN" altLang="en-US" sz="1000" dirty="0">
                <a:latin typeface="Microsoft YaHei" panose="020B0503020204020204" pitchFamily="34" charset="-122"/>
                <a:ea typeface="Microsoft YaHei" panose="020B0503020204020204" pitchFamily="34" charset="-122"/>
                <a:sym typeface="+mn-ea"/>
              </a:rPr>
              <a:t>除此之外，还能够为顾客提供社区居家设施的初期开业规划、初期收益计划、持续培训以及运营指导的咨询服务。</a:t>
            </a:r>
          </a:p>
        </p:txBody>
      </p:sp>
      <p:sp>
        <p:nvSpPr>
          <p:cNvPr id="12" name="テキスト ボックス 11"/>
          <p:cNvSpPr txBox="1"/>
          <p:nvPr/>
        </p:nvSpPr>
        <p:spPr>
          <a:xfrm>
            <a:off x="142925" y="4005064"/>
            <a:ext cx="8844977" cy="1200329"/>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在中国业务开展情</a:t>
            </a:r>
            <a:r>
              <a:rPr kumimoji="1" lang="zh-CN" altLang="en-US" sz="1600" b="1" dirty="0">
                <a:latin typeface="Microsoft YaHei" panose="020B0503020204020204" pitchFamily="34" charset="-122"/>
                <a:ea typeface="Microsoft YaHei" panose="020B0503020204020204" pitchFamily="34" charset="-122"/>
              </a:rPr>
              <a:t>况</a:t>
            </a:r>
            <a:endParaRPr kumimoji="1" lang="en-US" altLang="zh-CN" sz="1600" b="1" dirty="0">
              <a:latin typeface="Microsoft YaHei" panose="020B0503020204020204" pitchFamily="34" charset="-122"/>
              <a:ea typeface="Microsoft YaHei" panose="020B0503020204020204" pitchFamily="34" charset="-122"/>
            </a:endParaRPr>
          </a:p>
          <a:p>
            <a:r>
              <a:rPr lang="zh-CN" altLang="ja-JP" sz="1400" dirty="0">
                <a:latin typeface="Microsoft YaHei" panose="020B0503020204020204" pitchFamily="34" charset="-122"/>
                <a:ea typeface="Microsoft YaHei" panose="020B0503020204020204" pitchFamily="34" charset="-122"/>
              </a:rPr>
              <a:t>与北京国投旗下中国电子工程设计院签订战略合作协议，共同研究养老课题，推进业务</a:t>
            </a:r>
            <a:r>
              <a:rPr lang="zh-CN" altLang="en-US" sz="1400" dirty="0">
                <a:latin typeface="Microsoft YaHei" panose="020B0503020204020204" pitchFamily="34" charset="-122"/>
                <a:ea typeface="Microsoft YaHei" panose="020B0503020204020204" pitchFamily="34" charset="-122"/>
              </a:rPr>
              <a:t>发展</a:t>
            </a:r>
            <a:r>
              <a:rPr lang="zh-CN" altLang="ja-JP" sz="1400" dirty="0">
                <a:latin typeface="Microsoft YaHei" panose="020B0503020204020204" pitchFamily="34" charset="-122"/>
                <a:ea typeface="Microsoft YaHei" panose="020B0503020204020204" pitchFamily="34" charset="-122"/>
              </a:rPr>
              <a:t>。</a:t>
            </a:r>
          </a:p>
          <a:p>
            <a:r>
              <a:rPr lang="zh-CN" altLang="ja-JP" sz="1400" dirty="0">
                <a:latin typeface="Microsoft YaHei" panose="020B0503020204020204" pitchFamily="34" charset="-122"/>
                <a:ea typeface="Microsoft YaHei" panose="020B0503020204020204" pitchFamily="34" charset="-122"/>
              </a:rPr>
              <a:t>与北京睿好管理咨询有限公司签订独家代理协议，</a:t>
            </a:r>
            <a:r>
              <a:rPr lang="zh-CN" altLang="en-US" sz="1400" dirty="0">
                <a:latin typeface="Microsoft YaHei" panose="020B0503020204020204" pitchFamily="34" charset="-122"/>
                <a:ea typeface="Microsoft YaHei" panose="020B0503020204020204" pitchFamily="34" charset="-122"/>
              </a:rPr>
              <a:t>开展</a:t>
            </a:r>
            <a:r>
              <a:rPr lang="zh-CN" altLang="ja-JP" sz="1400" dirty="0">
                <a:latin typeface="Microsoft YaHei" panose="020B0503020204020204" pitchFamily="34" charset="-122"/>
                <a:ea typeface="Microsoft YaHei" panose="020B0503020204020204" pitchFamily="34" charset="-122"/>
              </a:rPr>
              <a:t>深度合作，共同研究开发适合中国</a:t>
            </a:r>
            <a:r>
              <a:rPr lang="zh-CN" altLang="en-US" sz="1400" dirty="0">
                <a:latin typeface="Microsoft YaHei" panose="020B0503020204020204" pitchFamily="34" charset="-122"/>
                <a:ea typeface="Microsoft YaHei" panose="020B0503020204020204" pitchFamily="34" charset="-122"/>
              </a:rPr>
              <a:t>老人</a:t>
            </a:r>
            <a:r>
              <a:rPr lang="zh-CN" altLang="ja-JP" sz="1400" dirty="0">
                <a:latin typeface="Microsoft YaHei" panose="020B0503020204020204" pitchFamily="34" charset="-122"/>
                <a:ea typeface="Microsoft YaHei" panose="020B0503020204020204" pitchFamily="34" charset="-122"/>
              </a:rPr>
              <a:t>的养老产品、推进养老业务。</a:t>
            </a:r>
          </a:p>
          <a:p>
            <a:r>
              <a:rPr lang="zh-CN" altLang="ja-JP" sz="1400" dirty="0">
                <a:latin typeface="Microsoft YaHei" panose="020B0503020204020204" pitchFamily="34" charset="-122"/>
                <a:ea typeface="Microsoft YaHei" panose="020B0503020204020204" pitchFamily="34" charset="-122"/>
              </a:rPr>
              <a:t>在与各大国</a:t>
            </a:r>
            <a:r>
              <a:rPr lang="zh-CN" altLang="en-US" sz="1400" dirty="0">
                <a:latin typeface="Microsoft YaHei" panose="020B0503020204020204" pitchFamily="34" charset="-122"/>
                <a:ea typeface="Microsoft YaHei" panose="020B0503020204020204" pitchFamily="34" charset="-122"/>
              </a:rPr>
              <a:t>有</a:t>
            </a:r>
            <a:r>
              <a:rPr lang="zh-CN" altLang="ja-JP" sz="1400" dirty="0">
                <a:latin typeface="Microsoft YaHei" panose="020B0503020204020204" pitchFamily="34" charset="-122"/>
                <a:ea typeface="Microsoft YaHei" panose="020B0503020204020204" pitchFamily="34" charset="-122"/>
              </a:rPr>
              <a:t>企</a:t>
            </a:r>
            <a:r>
              <a:rPr lang="zh-CN" altLang="en-US" sz="1400" dirty="0">
                <a:latin typeface="Microsoft YaHei" panose="020B0503020204020204" pitchFamily="34" charset="-122"/>
                <a:ea typeface="Microsoft YaHei" panose="020B0503020204020204" pitchFamily="34" charset="-122"/>
              </a:rPr>
              <a:t>业</a:t>
            </a:r>
            <a:r>
              <a:rPr lang="zh-CN" altLang="ja-JP"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房地产公司</a:t>
            </a:r>
            <a:r>
              <a:rPr lang="zh-CN" altLang="ja-JP" sz="1400" dirty="0">
                <a:latin typeface="Microsoft YaHei" panose="020B0503020204020204" pitchFamily="34" charset="-122"/>
                <a:ea typeface="Microsoft YaHei" panose="020B0503020204020204" pitchFamily="34" charset="-122"/>
              </a:rPr>
              <a:t>探讨业务合作。</a:t>
            </a:r>
          </a:p>
        </p:txBody>
      </p:sp>
      <p:pic>
        <p:nvPicPr>
          <p:cNvPr id="2" name="图片 1" descr="康复训练俱乐部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2800" y="5184968"/>
            <a:ext cx="2722237" cy="1530021"/>
          </a:xfrm>
          <a:prstGeom prst="rect">
            <a:avLst/>
          </a:prstGeom>
        </p:spPr>
      </p:pic>
      <p:pic>
        <p:nvPicPr>
          <p:cNvPr id="3" name="图片 2" descr="img_048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8064" y="4906435"/>
            <a:ext cx="2713221" cy="1808554"/>
          </a:xfrm>
          <a:prstGeom prst="rect">
            <a:avLst/>
          </a:prstGeom>
        </p:spPr>
      </p:pic>
      <p:cxnSp>
        <p:nvCxnSpPr>
          <p:cNvPr id="13" name="直線コネクタ 12"/>
          <p:cNvCxnSpPr/>
          <p:nvPr/>
        </p:nvCxnSpPr>
        <p:spPr>
          <a:xfrm>
            <a:off x="107504" y="90297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⑤</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228444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1052736"/>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331640" y="313634"/>
            <a:ext cx="7056784"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itchFamily="34" charset="-122"/>
                <a:ea typeface="Microsoft YaHei" pitchFamily="34" charset="-122"/>
              </a:rPr>
              <a:t>八乐梦床业（中国）有限公司</a:t>
            </a:r>
            <a:endParaRPr kumimoji="1" lang="ja-JP" altLang="en-US" sz="2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9" name="テキスト ボックス 8"/>
          <p:cNvSpPr txBox="1"/>
          <p:nvPr/>
        </p:nvSpPr>
        <p:spPr>
          <a:xfrm>
            <a:off x="5547623" y="313634"/>
            <a:ext cx="3433788" cy="523220"/>
          </a:xfrm>
          <a:prstGeom prst="rect">
            <a:avLst/>
          </a:prstGeom>
          <a:noFill/>
        </p:spPr>
        <p:txBody>
          <a:bodyPr wrap="square" rtlCol="0">
            <a:spAutoFit/>
          </a:bodyPr>
          <a:lstStyle/>
          <a:p>
            <a:r>
              <a:rPr lang="ja-JP" altLang="en-US" sz="1400" b="1" dirty="0">
                <a:latin typeface="Microsoft YaHei" pitchFamily="34" charset="-122"/>
                <a:ea typeface="Microsoft YaHei" pitchFamily="34" charset="-122"/>
              </a:rPr>
              <a:t>地址：</a:t>
            </a:r>
            <a:r>
              <a:rPr lang="zh-CN" altLang="en-US" sz="1400" b="1" dirty="0">
                <a:latin typeface="Microsoft YaHei" pitchFamily="34" charset="-122"/>
                <a:ea typeface="Microsoft YaHei" pitchFamily="34" charset="-122"/>
              </a:rPr>
              <a:t>无锡新区新梅路</a:t>
            </a:r>
            <a:r>
              <a:rPr lang="en-US" altLang="zh-CN" sz="1400" b="1" dirty="0">
                <a:latin typeface="Microsoft YaHei" pitchFamily="34" charset="-122"/>
                <a:ea typeface="Microsoft YaHei" pitchFamily="34" charset="-122"/>
              </a:rPr>
              <a:t>88</a:t>
            </a:r>
            <a:r>
              <a:rPr lang="zh-CN" altLang="en-US" sz="1400" b="1" dirty="0">
                <a:latin typeface="Microsoft YaHei" pitchFamily="34" charset="-122"/>
                <a:ea typeface="Microsoft YaHei" pitchFamily="34" charset="-122"/>
              </a:rPr>
              <a:t>号</a:t>
            </a:r>
            <a:endParaRPr lang="en-US" altLang="ja-JP" sz="1400" b="1" dirty="0">
              <a:latin typeface="Microsoft YaHei" pitchFamily="34" charset="-122"/>
              <a:ea typeface="Microsoft YaHei" pitchFamily="34" charset="-122"/>
            </a:endParaRPr>
          </a:p>
          <a:p>
            <a:r>
              <a:rPr lang="en-US" altLang="ja-JP" sz="1400" b="1" dirty="0">
                <a:latin typeface="Microsoft YaHei" pitchFamily="34" charset="-122"/>
                <a:ea typeface="Microsoft YaHei" pitchFamily="34" charset="-122"/>
              </a:rPr>
              <a:t>URL</a:t>
            </a:r>
            <a:r>
              <a:rPr lang="ja-JP" altLang="en-US" sz="1400" b="1" dirty="0">
                <a:latin typeface="Microsoft YaHei" pitchFamily="34" charset="-122"/>
                <a:ea typeface="Microsoft YaHei" pitchFamily="34" charset="-122"/>
              </a:rPr>
              <a:t>：</a:t>
            </a:r>
            <a:r>
              <a:rPr lang="en-US" altLang="ja-JP" sz="1400" b="1" u="sng" dirty="0">
                <a:solidFill>
                  <a:srgbClr val="0000FF"/>
                </a:solidFill>
                <a:latin typeface="Microsoft YaHei" pitchFamily="34" charset="-122"/>
                <a:ea typeface="Microsoft YaHei" pitchFamily="34" charset="-122"/>
                <a:hlinkClick r:id="rId2"/>
              </a:rPr>
              <a:t>http://www.paramount.co.jp/</a:t>
            </a:r>
            <a:endParaRPr kumimoji="1" lang="ja-JP" altLang="en-US" sz="1400" u="sng" dirty="0">
              <a:solidFill>
                <a:srgbClr val="0000FF"/>
              </a:solidFill>
              <a:latin typeface="Microsoft YaHei" pitchFamily="34" charset="-122"/>
              <a:ea typeface="Microsoft YaHei" pitchFamily="34" charset="-122"/>
            </a:endParaRPr>
          </a:p>
        </p:txBody>
      </p:sp>
      <p:sp>
        <p:nvSpPr>
          <p:cNvPr id="10" name="テキスト ボックス 9"/>
          <p:cNvSpPr txBox="1"/>
          <p:nvPr/>
        </p:nvSpPr>
        <p:spPr>
          <a:xfrm>
            <a:off x="107504" y="1196752"/>
            <a:ext cx="8784976" cy="1200329"/>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latin typeface="Microsoft YaHei" pitchFamily="34" charset="-122"/>
                <a:ea typeface="Microsoft YaHei" pitchFamily="34" charset="-122"/>
              </a:rPr>
              <a:t>　</a:t>
            </a:r>
            <a:r>
              <a:rPr lang="zh-CN" altLang="en-US" sz="1400" dirty="0">
                <a:latin typeface="Microsoft YaHei" pitchFamily="34" charset="-122"/>
                <a:ea typeface="Microsoft YaHei" pitchFamily="34" charset="-122"/>
              </a:rPr>
              <a:t>八乐梦集团是一家综合性医疗集团控股公司，创始于</a:t>
            </a:r>
            <a:r>
              <a:rPr lang="en-US" altLang="zh-CN" sz="1400" dirty="0">
                <a:latin typeface="Microsoft YaHei" pitchFamily="34" charset="-122"/>
                <a:ea typeface="Microsoft YaHei" pitchFamily="34" charset="-122"/>
              </a:rPr>
              <a:t>1947</a:t>
            </a:r>
            <a:r>
              <a:rPr lang="zh-CN" altLang="en-US" sz="1400" dirty="0">
                <a:latin typeface="Microsoft YaHei" pitchFamily="34" charset="-122"/>
                <a:ea typeface="Microsoft YaHei" pitchFamily="34" charset="-122"/>
              </a:rPr>
              <a:t>年，是医用床和居家护理床专业生产商。八乐梦产品远销亚洲，北美洲，欧洲，南美洲，非洲，大洋洲等</a:t>
            </a:r>
            <a:r>
              <a:rPr lang="en-US" altLang="zh-CN" sz="1400" dirty="0">
                <a:latin typeface="Microsoft YaHei" pitchFamily="34" charset="-122"/>
                <a:ea typeface="Microsoft YaHei" pitchFamily="34" charset="-122"/>
              </a:rPr>
              <a:t>100</a:t>
            </a:r>
            <a:r>
              <a:rPr lang="zh-CN" altLang="en-US" sz="1400" dirty="0">
                <a:latin typeface="Microsoft YaHei" pitchFamily="34" charset="-122"/>
                <a:ea typeface="Microsoft YaHei" pitchFamily="34" charset="-122"/>
              </a:rPr>
              <a:t>多个国家和地区。 </a:t>
            </a:r>
          </a:p>
          <a:p>
            <a:r>
              <a:rPr lang="zh-CN" altLang="en-US" sz="1400" dirty="0">
                <a:latin typeface="Microsoft YaHei" pitchFamily="34" charset="-122"/>
                <a:ea typeface="Microsoft YaHei" pitchFamily="34" charset="-122"/>
              </a:rPr>
              <a:t>日本据点：东京，札幌，仙台，琦玉，横浜，名古屋，大阪，高松，广岛，福冈等； 业务范围：从事床、床垫的制造、销售以及护理环境设计的服务，同时提供售后维修服务，福祉器材租赁及批发服务等等；</a:t>
            </a:r>
            <a:endParaRPr lang="en-US" altLang="zh-CN" sz="1400" dirty="0">
              <a:latin typeface="Microsoft YaHei" pitchFamily="34" charset="-122"/>
              <a:ea typeface="Microsoft YaHei" pitchFamily="34" charset="-122"/>
            </a:endParaRPr>
          </a:p>
        </p:txBody>
      </p:sp>
      <p:sp>
        <p:nvSpPr>
          <p:cNvPr id="11" name="テキスト ボックス 10"/>
          <p:cNvSpPr txBox="1"/>
          <p:nvPr/>
        </p:nvSpPr>
        <p:spPr>
          <a:xfrm>
            <a:off x="91899" y="2420888"/>
            <a:ext cx="8889512" cy="769441"/>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solidFill>
                  <a:srgbClr val="000000"/>
                </a:solidFill>
                <a:latin typeface="Microsoft YaHei" pitchFamily="34" charset="-122"/>
                <a:ea typeface="Microsoft YaHei" pitchFamily="34" charset="-122"/>
              </a:rPr>
              <a:t>　</a:t>
            </a:r>
            <a:r>
              <a:rPr lang="zh-CN" altLang="en-US" sz="1400" dirty="0">
                <a:solidFill>
                  <a:srgbClr val="000000"/>
                </a:solidFill>
                <a:latin typeface="Microsoft YaHei" pitchFamily="34" charset="-122"/>
                <a:ea typeface="Microsoft YaHei" pitchFamily="34" charset="-122"/>
              </a:rPr>
              <a:t>八乐梦床业（中国）有限公司的产品</a:t>
            </a:r>
            <a:r>
              <a:rPr lang="zh-CN" altLang="en-US" sz="1400" dirty="0">
                <a:latin typeface="Microsoft YaHei" pitchFamily="34" charset="-122"/>
                <a:ea typeface="Microsoft YaHei" pitchFamily="34" charset="-122"/>
              </a:rPr>
              <a:t>依靠世界级的品牌与品质（特别是电装品与涂装的技术）、符合亚洲人体形的设计理念，积极在中国市场开展销售，同时八乐梦对于护理环境改善有自主设计方案。</a:t>
            </a:r>
            <a:endParaRPr lang="en-US" altLang="zh-CN" sz="1400" dirty="0">
              <a:latin typeface="Microsoft YaHei" pitchFamily="34" charset="-122"/>
              <a:ea typeface="Microsoft YaHei" pitchFamily="34" charset="-122"/>
            </a:endParaRPr>
          </a:p>
        </p:txBody>
      </p:sp>
      <p:sp>
        <p:nvSpPr>
          <p:cNvPr id="12" name="テキスト ボックス 11"/>
          <p:cNvSpPr txBox="1"/>
          <p:nvPr/>
        </p:nvSpPr>
        <p:spPr>
          <a:xfrm>
            <a:off x="136434" y="3429000"/>
            <a:ext cx="8844977" cy="1200329"/>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在中国业务开展情</a:t>
            </a:r>
            <a:r>
              <a:rPr kumimoji="1" lang="zh-CN" altLang="en-US" sz="1600" b="1" dirty="0">
                <a:latin typeface="Microsoft YaHei" pitchFamily="34" charset="-122"/>
                <a:ea typeface="Microsoft YaHei" pitchFamily="34" charset="-122"/>
              </a:rPr>
              <a:t>况</a:t>
            </a:r>
            <a:endParaRPr kumimoji="1" lang="en-US" altLang="zh-CN" sz="1600" b="1" dirty="0">
              <a:latin typeface="Microsoft YaHei" pitchFamily="34" charset="-122"/>
              <a:ea typeface="Microsoft YaHei" pitchFamily="34" charset="-122"/>
            </a:endParaRPr>
          </a:p>
          <a:p>
            <a:r>
              <a:rPr lang="ja-JP" altLang="en-US" sz="1400" dirty="0">
                <a:solidFill>
                  <a:srgbClr val="000000"/>
                </a:solidFill>
                <a:latin typeface="Microsoft YaHei" pitchFamily="34" charset="-122"/>
                <a:ea typeface="Microsoft YaHei" pitchFamily="34" charset="-122"/>
              </a:rPr>
              <a:t>　</a:t>
            </a:r>
            <a:r>
              <a:rPr lang="zh-CN" altLang="en-US" sz="1400" dirty="0">
                <a:solidFill>
                  <a:srgbClr val="000000"/>
                </a:solidFill>
                <a:latin typeface="Microsoft YaHei" pitchFamily="34" charset="-122"/>
                <a:ea typeface="Microsoft YaHei" pitchFamily="34" charset="-122"/>
              </a:rPr>
              <a:t>八乐梦床业（中国）有限公司进入中国</a:t>
            </a:r>
            <a:r>
              <a:rPr lang="en-US" altLang="zh-CN" sz="1400" dirty="0">
                <a:solidFill>
                  <a:srgbClr val="000000"/>
                </a:solidFill>
                <a:latin typeface="Microsoft YaHei" pitchFamily="34" charset="-122"/>
                <a:ea typeface="Microsoft YaHei" pitchFamily="34" charset="-122"/>
              </a:rPr>
              <a:t>16</a:t>
            </a:r>
            <a:r>
              <a:rPr lang="zh-CN" altLang="en-US" sz="1400" dirty="0">
                <a:solidFill>
                  <a:srgbClr val="000000"/>
                </a:solidFill>
                <a:latin typeface="Microsoft YaHei" pitchFamily="34" charset="-122"/>
                <a:ea typeface="Microsoft YaHei" pitchFamily="34" charset="-122"/>
              </a:rPr>
              <a:t>年，总部位于中国无锡并设有工厂，同时在上海，北京，长沙，成都，济南</a:t>
            </a:r>
            <a:r>
              <a:rPr lang="en-US" altLang="zh-CN" sz="1400" dirty="0">
                <a:solidFill>
                  <a:srgbClr val="000000"/>
                </a:solidFill>
                <a:latin typeface="Microsoft YaHei" pitchFamily="34" charset="-122"/>
                <a:ea typeface="Microsoft YaHei" pitchFamily="34" charset="-122"/>
              </a:rPr>
              <a:t>5</a:t>
            </a:r>
            <a:r>
              <a:rPr lang="zh-CN" altLang="en-US" sz="1400" dirty="0">
                <a:solidFill>
                  <a:srgbClr val="000000"/>
                </a:solidFill>
                <a:latin typeface="Microsoft YaHei" pitchFamily="34" charset="-122"/>
                <a:ea typeface="Microsoft YaHei" pitchFamily="34" charset="-122"/>
              </a:rPr>
              <a:t>个城市设有办事处，</a:t>
            </a:r>
            <a:r>
              <a:rPr lang="en-US" altLang="zh-CN" sz="1400" dirty="0">
                <a:solidFill>
                  <a:srgbClr val="000000"/>
                </a:solidFill>
                <a:latin typeface="Microsoft YaHei" pitchFamily="34" charset="-122"/>
                <a:ea typeface="Microsoft YaHei" pitchFamily="34" charset="-122"/>
              </a:rPr>
              <a:t>60</a:t>
            </a:r>
            <a:r>
              <a:rPr lang="zh-CN" altLang="en-US" sz="1400" dirty="0">
                <a:solidFill>
                  <a:srgbClr val="000000"/>
                </a:solidFill>
                <a:latin typeface="Microsoft YaHei" pitchFamily="34" charset="-122"/>
                <a:ea typeface="Microsoft YaHei" pitchFamily="34" charset="-122"/>
              </a:rPr>
              <a:t>人的销售及维修团队，以其优质的产品迅速占领中国市场，销售范围遍布全国的</a:t>
            </a:r>
            <a:r>
              <a:rPr lang="en-US" altLang="zh-CN" sz="1400" dirty="0">
                <a:solidFill>
                  <a:srgbClr val="000000"/>
                </a:solidFill>
                <a:latin typeface="Microsoft YaHei" pitchFamily="34" charset="-122"/>
                <a:ea typeface="Microsoft YaHei" pitchFamily="34" charset="-122"/>
              </a:rPr>
              <a:t>31</a:t>
            </a:r>
            <a:r>
              <a:rPr lang="zh-CN" altLang="en-US" sz="1400" dirty="0">
                <a:solidFill>
                  <a:srgbClr val="000000"/>
                </a:solidFill>
                <a:latin typeface="Microsoft YaHei" pitchFamily="34" charset="-122"/>
                <a:ea typeface="Microsoft YaHei" pitchFamily="34" charset="-122"/>
              </a:rPr>
              <a:t>省</a:t>
            </a:r>
            <a:r>
              <a:rPr lang="en-US" altLang="zh-CN" sz="1400" dirty="0">
                <a:solidFill>
                  <a:srgbClr val="000000"/>
                </a:solidFill>
                <a:latin typeface="Microsoft YaHei" pitchFamily="34" charset="-122"/>
                <a:ea typeface="Microsoft YaHei" pitchFamily="34" charset="-122"/>
              </a:rPr>
              <a:t>100</a:t>
            </a:r>
            <a:r>
              <a:rPr lang="zh-CN" altLang="en-US" sz="1400" dirty="0">
                <a:solidFill>
                  <a:srgbClr val="000000"/>
                </a:solidFill>
                <a:latin typeface="Microsoft YaHei" pitchFamily="34" charset="-122"/>
                <a:ea typeface="Microsoft YaHei" pitchFamily="34" charset="-122"/>
              </a:rPr>
              <a:t>多个城市，为超过</a:t>
            </a:r>
            <a:r>
              <a:rPr lang="en-US" altLang="zh-CN" sz="1400" dirty="0">
                <a:solidFill>
                  <a:srgbClr val="000000"/>
                </a:solidFill>
                <a:latin typeface="Microsoft YaHei" pitchFamily="34" charset="-122"/>
                <a:ea typeface="Microsoft YaHei" pitchFamily="34" charset="-122"/>
              </a:rPr>
              <a:t>1500</a:t>
            </a:r>
            <a:r>
              <a:rPr lang="zh-CN" altLang="en-US" sz="1400" dirty="0">
                <a:solidFill>
                  <a:srgbClr val="000000"/>
                </a:solidFill>
                <a:latin typeface="Microsoft YaHei" pitchFamily="34" charset="-122"/>
                <a:ea typeface="Microsoft YaHei" pitchFamily="34" charset="-122"/>
              </a:rPr>
              <a:t>家医院及养老机构提供服务，同时面向个人用户，开展居家电动护理床、辅具等的销售和推广。</a:t>
            </a:r>
            <a:endParaRPr lang="en-US" altLang="zh-CN" sz="1400" dirty="0">
              <a:solidFill>
                <a:srgbClr val="000000"/>
              </a:solidFill>
              <a:latin typeface="Microsoft YaHei" pitchFamily="34" charset="-122"/>
              <a:ea typeface="Microsoft YaHei" pitchFamily="34" charset="-122"/>
            </a:endParaRPr>
          </a:p>
        </p:txBody>
      </p:sp>
      <p:pic>
        <p:nvPicPr>
          <p:cNvPr id="17" name="图片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4743234"/>
            <a:ext cx="2502883" cy="1853987"/>
          </a:xfrm>
          <a:prstGeom prst="rect">
            <a:avLst/>
          </a:prstGeom>
        </p:spPr>
      </p:pic>
      <p:pic>
        <p:nvPicPr>
          <p:cNvPr id="18" name="图片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2435" y="4743233"/>
            <a:ext cx="2808312" cy="1854119"/>
          </a:xfrm>
          <a:prstGeom prst="rect">
            <a:avLst/>
          </a:prstGeom>
        </p:spPr>
      </p:pic>
      <p:pic>
        <p:nvPicPr>
          <p:cNvPr id="19" name="图片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8779" y="4743234"/>
            <a:ext cx="2813938" cy="1846502"/>
          </a:xfrm>
          <a:prstGeom prst="rect">
            <a:avLst/>
          </a:prstGeom>
        </p:spPr>
      </p:pic>
      <p:sp>
        <p:nvSpPr>
          <p:cNvPr id="13" name="テキスト ボックス 12"/>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⑥</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3720009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1083872"/>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331640" y="131657"/>
            <a:ext cx="5832648" cy="460375"/>
          </a:xfrm>
          <a:prstGeom prst="rect">
            <a:avLst/>
          </a:prstGeom>
          <a:noFill/>
        </p:spPr>
        <p:txBody>
          <a:bodyPr wrap="square" rtlCol="0">
            <a:spAutoFit/>
          </a:bodyPr>
          <a:lstStyle/>
          <a:p>
            <a:r>
              <a:rPr kumimoji="1"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日本</a:t>
            </a:r>
            <a:r>
              <a:rPr kumimoji="1" lang="en-US" altLang="zh-CN"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IAO</a:t>
            </a:r>
            <a:r>
              <a:rPr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竹田设计株式会社</a:t>
            </a:r>
            <a:endParaRPr kumimoji="1"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9" name="テキスト ボックス 8"/>
          <p:cNvSpPr txBox="1"/>
          <p:nvPr/>
        </p:nvSpPr>
        <p:spPr>
          <a:xfrm>
            <a:off x="4067944" y="525191"/>
            <a:ext cx="5076055" cy="523220"/>
          </a:xfrm>
          <a:prstGeom prst="rect">
            <a:avLst/>
          </a:prstGeom>
          <a:noFill/>
        </p:spPr>
        <p:txBody>
          <a:bodyPr wrap="square" rtlCol="0">
            <a:spAutoFit/>
          </a:bodyPr>
          <a:lstStyle/>
          <a:p>
            <a:r>
              <a:rPr lang="ja-JP" altLang="en-US" sz="1400" b="1" dirty="0">
                <a:latin typeface="Microsoft YaHei" panose="020B0503020204020204" pitchFamily="34" charset="-122"/>
                <a:ea typeface="Microsoft YaHei" panose="020B0503020204020204" pitchFamily="34" charset="-122"/>
              </a:rPr>
              <a:t>地址：大阪府大阪市西区西本町1-4-1奥利克斯本町大厦5F</a:t>
            </a:r>
          </a:p>
          <a:p>
            <a:r>
              <a:rPr lang="en-US" altLang="ja-JP" sz="1400" b="1" dirty="0">
                <a:latin typeface="Microsoft YaHei" panose="020B0503020204020204" pitchFamily="34" charset="-122"/>
                <a:ea typeface="Microsoft YaHei" panose="020B0503020204020204" pitchFamily="34" charset="-122"/>
              </a:rPr>
              <a:t>URL</a:t>
            </a:r>
            <a:r>
              <a:rPr lang="ja-JP" altLang="en-US" sz="1400" b="1" dirty="0">
                <a:latin typeface="Microsoft YaHei" panose="020B0503020204020204" pitchFamily="34" charset="-122"/>
                <a:ea typeface="Microsoft YaHei" panose="020B0503020204020204" pitchFamily="34" charset="-122"/>
              </a:rPr>
              <a:t>：</a:t>
            </a:r>
            <a:r>
              <a:rPr sz="1400" b="1" dirty="0">
                <a:latin typeface="Microsoft YaHei" panose="020B0503020204020204" pitchFamily="34" charset="-122"/>
                <a:ea typeface="Microsoft YaHei" panose="020B0503020204020204" pitchFamily="34" charset="-122"/>
                <a:hlinkClick r:id="rId2"/>
              </a:rPr>
              <a:t>http://www.iao.co.jp</a:t>
            </a:r>
            <a:endParaRPr sz="1400" b="1" dirty="0">
              <a:latin typeface="Microsoft YaHei" panose="020B0503020204020204" pitchFamily="34" charset="-122"/>
              <a:ea typeface="Microsoft YaHei" panose="020B0503020204020204" pitchFamily="34" charset="-122"/>
            </a:endParaRPr>
          </a:p>
        </p:txBody>
      </p:sp>
      <p:sp>
        <p:nvSpPr>
          <p:cNvPr id="10" name="テキスト ボックス 9"/>
          <p:cNvSpPr txBox="1"/>
          <p:nvPr/>
        </p:nvSpPr>
        <p:spPr>
          <a:xfrm>
            <a:off x="107504" y="1146617"/>
            <a:ext cx="8784976" cy="337185"/>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企业介绍</a:t>
            </a:r>
            <a:endParaRPr kumimoji="1" lang="ja-JP" altLang="en-US" sz="1400" dirty="0">
              <a:solidFill>
                <a:srgbClr val="FF0000"/>
              </a:solidFill>
              <a:latin typeface="Microsoft YaHei" panose="020B0503020204020204" pitchFamily="34" charset="-122"/>
              <a:ea typeface="Microsoft YaHei" panose="020B0503020204020204" pitchFamily="34" charset="-122"/>
            </a:endParaRPr>
          </a:p>
        </p:txBody>
      </p:sp>
      <p:sp>
        <p:nvSpPr>
          <p:cNvPr id="11" name="テキスト ボックス 10"/>
          <p:cNvSpPr txBox="1"/>
          <p:nvPr/>
        </p:nvSpPr>
        <p:spPr>
          <a:xfrm>
            <a:off x="91899" y="3566959"/>
            <a:ext cx="8800581" cy="337185"/>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在中国开展的服务及产品介绍（业务构想）</a:t>
            </a:r>
            <a:endParaRPr lang="en-US" altLang="ja-JP" sz="1400" dirty="0">
              <a:solidFill>
                <a:srgbClr val="FF0000"/>
              </a:solidFill>
              <a:latin typeface="Microsoft YaHei" panose="020B0503020204020204" pitchFamily="34" charset="-122"/>
              <a:ea typeface="Microsoft YaHei" panose="020B0503020204020204" pitchFamily="34" charset="-122"/>
            </a:endParaRPr>
          </a:p>
        </p:txBody>
      </p:sp>
      <p:sp>
        <p:nvSpPr>
          <p:cNvPr id="12" name="テキスト ボックス 11"/>
          <p:cNvSpPr txBox="1"/>
          <p:nvPr/>
        </p:nvSpPr>
        <p:spPr>
          <a:xfrm>
            <a:off x="136434" y="5266128"/>
            <a:ext cx="8844977" cy="337185"/>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在中国业务开展情</a:t>
            </a:r>
            <a:r>
              <a:rPr kumimoji="1" lang="zh-CN" altLang="en-US" sz="1600" b="1" dirty="0">
                <a:latin typeface="Microsoft YaHei" panose="020B0503020204020204" pitchFamily="34" charset="-122"/>
                <a:ea typeface="Microsoft YaHei" panose="020B0503020204020204" pitchFamily="34" charset="-122"/>
              </a:rPr>
              <a:t>况</a:t>
            </a:r>
            <a:endParaRPr lang="en-US" altLang="ja-JP" sz="1400" dirty="0">
              <a:solidFill>
                <a:srgbClr val="FF0000"/>
              </a:solidFill>
              <a:latin typeface="Microsoft YaHei" panose="020B0503020204020204" pitchFamily="34" charset="-122"/>
              <a:ea typeface="Microsoft YaHei" panose="020B0503020204020204" pitchFamily="34" charset="-122"/>
            </a:endParaRPr>
          </a:p>
        </p:txBody>
      </p:sp>
      <p:sp>
        <p:nvSpPr>
          <p:cNvPr id="2" name="テキスト ボックス 9"/>
          <p:cNvSpPr txBox="1"/>
          <p:nvPr/>
        </p:nvSpPr>
        <p:spPr>
          <a:xfrm>
            <a:off x="179070" y="1420495"/>
            <a:ext cx="4022725" cy="950595"/>
          </a:xfrm>
          <a:prstGeom prst="rect">
            <a:avLst/>
          </a:prstGeom>
          <a:noFill/>
        </p:spPr>
        <p:txBody>
          <a:bodyPr wrap="square" rtlCol="0">
            <a:noAutofit/>
          </a:bodyPr>
          <a:lstStyle/>
          <a:p>
            <a:r>
              <a:rPr kumimoji="1" lang="ja-JP" altLang="en-US" sz="900" dirty="0">
                <a:effectLst/>
                <a:latin typeface="Microsoft YaHei" panose="020B0503020204020204" pitchFamily="34" charset="-122"/>
                <a:ea typeface="Microsoft YaHei" panose="020B0503020204020204" pitchFamily="34" charset="-122"/>
              </a:rPr>
              <a:t>　</a:t>
            </a:r>
            <a:r>
              <a:rPr lang="zh-CN" altLang="en-US" sz="900" dirty="0">
                <a:latin typeface="Microsoft YaHei" panose="020B0503020204020204" pitchFamily="34" charset="-122"/>
                <a:ea typeface="Microsoft YaHei" panose="020B0503020204020204" pitchFamily="34" charset="-122"/>
              </a:rPr>
              <a:t>IAO竹田设计株式会社创立于</a:t>
            </a:r>
            <a:r>
              <a:rPr kumimoji="1" lang="zh-CN" altLang="en-US" sz="900" dirty="0">
                <a:effectLst/>
                <a:latin typeface="Microsoft YaHei" panose="020B0503020204020204" pitchFamily="34" charset="-122"/>
                <a:ea typeface="Microsoft YaHei" panose="020B0503020204020204" pitchFamily="34" charset="-122"/>
              </a:rPr>
              <a:t>1976年，公司在大阪</a:t>
            </a:r>
            <a:r>
              <a:rPr lang="zh-CN" altLang="en-US" sz="900" dirty="0">
                <a:latin typeface="Microsoft YaHei" panose="020B0503020204020204" pitchFamily="34" charset="-122"/>
                <a:ea typeface="Microsoft YaHei" panose="020B0503020204020204" pitchFamily="34" charset="-122"/>
              </a:rPr>
              <a:t>，</a:t>
            </a:r>
            <a:r>
              <a:rPr kumimoji="1" lang="zh-CN" altLang="en-US" sz="900" dirty="0">
                <a:effectLst/>
                <a:latin typeface="Microsoft YaHei" panose="020B0503020204020204" pitchFamily="34" charset="-122"/>
                <a:ea typeface="Microsoft YaHei" panose="020B0503020204020204" pitchFamily="34" charset="-122"/>
              </a:rPr>
              <a:t>东京， 名古屋， 高松·，神户等设有设计事务所，主要负责城市规划、集合住宅、养老医疗福祉设施、写字楼商业设施、城市酒店及休闲度假酒店、教育设施、景观设计等多个领域的业务设计。同时</a:t>
            </a:r>
            <a:r>
              <a:rPr lang="zh-CN" altLang="en-US" sz="900" dirty="0">
                <a:latin typeface="Microsoft YaHei" panose="020B0503020204020204" pitchFamily="34" charset="-122"/>
                <a:ea typeface="Microsoft YaHei" panose="020B0503020204020204" pitchFamily="34" charset="-122"/>
              </a:rPr>
              <a:t>直属子公司IAO城市计画株式会社是从</a:t>
            </a:r>
            <a:r>
              <a:rPr kumimoji="1" lang="zh-CN" altLang="en-US" sz="900" dirty="0">
                <a:effectLst/>
                <a:latin typeface="Microsoft YaHei" panose="020B0503020204020204" pitchFamily="34" charset="-122"/>
                <a:ea typeface="Microsoft YaHei" panose="020B0503020204020204" pitchFamily="34" charset="-122"/>
              </a:rPr>
              <a:t>事不动产，城市设施，高龄者福祉设施,旅游设施等的调查策划及可行性研究的工作的专 门公司。</a:t>
            </a:r>
          </a:p>
        </p:txBody>
      </p:sp>
      <p:sp>
        <p:nvSpPr>
          <p:cNvPr id="18" name="テキスト ボックス 9"/>
          <p:cNvSpPr txBox="1"/>
          <p:nvPr/>
        </p:nvSpPr>
        <p:spPr>
          <a:xfrm>
            <a:off x="4307205" y="1411605"/>
            <a:ext cx="4725035" cy="958850"/>
          </a:xfrm>
          <a:prstGeom prst="rect">
            <a:avLst/>
          </a:prstGeom>
          <a:noFill/>
        </p:spPr>
        <p:txBody>
          <a:bodyPr wrap="square" rtlCol="0">
            <a:noAutofit/>
          </a:bodyPr>
          <a:lstStyle/>
          <a:p>
            <a:r>
              <a:rPr kumimoji="1" lang="ja-JP" altLang="en-US" sz="900" dirty="0">
                <a:effectLst/>
                <a:latin typeface="Microsoft YaHei" panose="020B0503020204020204" pitchFamily="34" charset="-122"/>
                <a:ea typeface="Microsoft YaHei" panose="020B0503020204020204" pitchFamily="34" charset="-122"/>
              </a:rPr>
              <a:t>　</a:t>
            </a:r>
            <a:r>
              <a:rPr kumimoji="1" lang="zh-CN" altLang="en-US" sz="900" dirty="0">
                <a:effectLst/>
                <a:latin typeface="Microsoft YaHei" panose="020B0503020204020204" pitchFamily="34" charset="-122"/>
                <a:ea typeface="Microsoft YaHei" panose="020B0503020204020204" pitchFamily="34" charset="-122"/>
              </a:rPr>
              <a:t>近十年以来，本公司在日本的集合住宅设计领域，业务量稳居日本国第一。应对日本社会老龄化的问题, 早先就在各地事务所中设立了专门的老人福祉设施设计部门，近年在该领域处于前十名之列。</a:t>
            </a:r>
          </a:p>
          <a:p>
            <a:r>
              <a:rPr kumimoji="1" lang="zh-CN" altLang="en-US" sz="900" dirty="0">
                <a:effectLst/>
                <a:latin typeface="Microsoft YaHei" panose="020B0503020204020204" pitchFamily="34" charset="-122"/>
                <a:ea typeface="Microsoft YaHei" panose="020B0503020204020204" pitchFamily="34" charset="-122"/>
              </a:rPr>
              <a:t>1993年与中信建筑设计研究总院有限公司（原武汉市建筑设计院）等开展合作，成立中国国内为数不多的中外合资甲级设计事务所—武汉东艺建筑设计有限公司，并在武汉设有代表处。业务范围涉及城市规划、建筑设计、环境景观设计和建筑咨询等领域。</a:t>
            </a:r>
          </a:p>
        </p:txBody>
      </p:sp>
      <p:pic>
        <p:nvPicPr>
          <p:cNvPr id="39" name="图片 38" descr="日本老人福祉设施宣讲会-中文最终版20170719-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175" y="2383790"/>
            <a:ext cx="1994535" cy="1122045"/>
          </a:xfrm>
          <a:prstGeom prst="rect">
            <a:avLst/>
          </a:prstGeom>
          <a:ln w="3175" cmpd="sng">
            <a:solidFill>
              <a:schemeClr val="tx1">
                <a:lumMod val="50000"/>
                <a:lumOff val="50000"/>
              </a:schemeClr>
            </a:solidFill>
            <a:prstDash val="solid"/>
          </a:ln>
        </p:spPr>
      </p:pic>
      <p:pic>
        <p:nvPicPr>
          <p:cNvPr id="40" name="图片 39" descr="日本老人福祉设施宣讲会-中文最终版20170719-4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660015" y="2383790"/>
            <a:ext cx="1703070" cy="1122045"/>
          </a:xfrm>
          <a:prstGeom prst="rect">
            <a:avLst/>
          </a:prstGeom>
          <a:ln w="3175" cmpd="sng">
            <a:solidFill>
              <a:schemeClr val="tx1">
                <a:lumMod val="50000"/>
                <a:lumOff val="50000"/>
              </a:schemeClr>
            </a:solidFill>
            <a:prstDash val="solid"/>
          </a:ln>
        </p:spPr>
      </p:pic>
      <p:pic>
        <p:nvPicPr>
          <p:cNvPr id="41" name="图片 40" descr="日本老人福祉设施宣讲会-中文最终版20170719-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11675" y="2383790"/>
            <a:ext cx="1993900" cy="1122045"/>
          </a:xfrm>
          <a:prstGeom prst="rect">
            <a:avLst/>
          </a:prstGeom>
          <a:ln w="3175" cmpd="sng">
            <a:solidFill>
              <a:schemeClr val="tx1">
                <a:lumMod val="50000"/>
                <a:lumOff val="50000"/>
              </a:schemeClr>
            </a:solidFill>
            <a:prstDash val="solid"/>
          </a:ln>
        </p:spPr>
      </p:pic>
      <p:pic>
        <p:nvPicPr>
          <p:cNvPr id="42" name="图片 41" descr="日本老人福祉设施宣讲会-中文最终版20170719-6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53530" y="2383790"/>
            <a:ext cx="1994535" cy="1122045"/>
          </a:xfrm>
          <a:prstGeom prst="rect">
            <a:avLst/>
          </a:prstGeom>
          <a:ln w="3175" cmpd="sng">
            <a:solidFill>
              <a:schemeClr val="tx1">
                <a:lumMod val="50000"/>
                <a:lumOff val="50000"/>
              </a:schemeClr>
            </a:solidFill>
            <a:prstDash val="solid"/>
          </a:ln>
        </p:spPr>
      </p:pic>
      <p:pic>
        <p:nvPicPr>
          <p:cNvPr id="43" name="图片 42" descr="竹田设计关于养老业务的介绍20160225-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5910" y="3979545"/>
            <a:ext cx="1613535" cy="1210310"/>
          </a:xfrm>
          <a:prstGeom prst="rect">
            <a:avLst/>
          </a:prstGeom>
          <a:ln w="3175" cmpd="sng">
            <a:solidFill>
              <a:schemeClr val="tx1">
                <a:lumMod val="50000"/>
                <a:lumOff val="50000"/>
              </a:schemeClr>
            </a:solidFill>
            <a:prstDash val="solid"/>
          </a:ln>
        </p:spPr>
      </p:pic>
      <p:pic>
        <p:nvPicPr>
          <p:cNvPr id="44" name="图片 43" descr="竹田设计关于养老业务的介绍20160225-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40890" y="3978910"/>
            <a:ext cx="1616075" cy="1212215"/>
          </a:xfrm>
          <a:prstGeom prst="rect">
            <a:avLst/>
          </a:prstGeom>
          <a:ln w="3175" cmpd="sng">
            <a:solidFill>
              <a:schemeClr val="tx1">
                <a:lumMod val="50000"/>
                <a:lumOff val="50000"/>
              </a:schemeClr>
            </a:solidFill>
            <a:prstDash val="solid"/>
          </a:ln>
        </p:spPr>
      </p:pic>
      <p:pic>
        <p:nvPicPr>
          <p:cNvPr id="45" name="图片 44" descr="竹田设计关于养老业务的介绍20160225-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89045" y="3990975"/>
            <a:ext cx="1598930" cy="1199515"/>
          </a:xfrm>
          <a:prstGeom prst="rect">
            <a:avLst/>
          </a:prstGeom>
          <a:ln w="3175" cmpd="sng">
            <a:solidFill>
              <a:schemeClr val="tx1">
                <a:lumMod val="50000"/>
                <a:lumOff val="50000"/>
              </a:schemeClr>
            </a:solidFill>
            <a:prstDash val="solid"/>
          </a:ln>
        </p:spPr>
      </p:pic>
      <p:pic>
        <p:nvPicPr>
          <p:cNvPr id="46" name="图片 45" descr="竹田设计关于养老业务的介绍20160225-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34660" y="3978275"/>
            <a:ext cx="1614805" cy="1211580"/>
          </a:xfrm>
          <a:prstGeom prst="rect">
            <a:avLst/>
          </a:prstGeom>
          <a:ln w="3175" cmpd="sng">
            <a:solidFill>
              <a:schemeClr val="tx1">
                <a:lumMod val="50000"/>
                <a:lumOff val="50000"/>
              </a:schemeClr>
            </a:solidFill>
            <a:prstDash val="solid"/>
          </a:ln>
        </p:spPr>
      </p:pic>
      <p:sp>
        <p:nvSpPr>
          <p:cNvPr id="48" name="テキスト ボックス 9"/>
          <p:cNvSpPr txBox="1"/>
          <p:nvPr/>
        </p:nvSpPr>
        <p:spPr>
          <a:xfrm>
            <a:off x="196850" y="5591810"/>
            <a:ext cx="5191760" cy="1301115"/>
          </a:xfrm>
          <a:prstGeom prst="rect">
            <a:avLst/>
          </a:prstGeom>
          <a:noFill/>
        </p:spPr>
        <p:txBody>
          <a:bodyPr wrap="square" rtlCol="0">
            <a:noAutofit/>
          </a:bodyPr>
          <a:lstStyle/>
          <a:p>
            <a:r>
              <a:rPr kumimoji="1" lang="ja-JP" altLang="en-US" sz="900" dirty="0">
                <a:effectLst/>
                <a:latin typeface="Microsoft YaHei" panose="020B0503020204020204" pitchFamily="34" charset="-122"/>
                <a:ea typeface="Microsoft YaHei" panose="020B0503020204020204" pitchFamily="34" charset="-122"/>
              </a:rPr>
              <a:t>　</a:t>
            </a:r>
            <a:r>
              <a:rPr kumimoji="1" lang="zh-CN" altLang="en-US" sz="900" dirty="0">
                <a:effectLst/>
                <a:latin typeface="Microsoft YaHei" panose="020B0503020204020204" pitchFamily="34" charset="-122"/>
                <a:ea typeface="Microsoft YaHei" panose="020B0503020204020204" pitchFamily="34" charset="-122"/>
              </a:rPr>
              <a:t>武汉东艺建筑设计有限公司，是由中信建筑设计研究总院有限公司（原武汉市建筑设计院）</a:t>
            </a:r>
            <a:r>
              <a:rPr lang="zh-CN" altLang="en-US" sz="900" dirty="0">
                <a:latin typeface="Microsoft YaHei" panose="020B0503020204020204" pitchFamily="34" charset="-122"/>
                <a:ea typeface="Microsoft YaHei" panose="020B0503020204020204" pitchFamily="34" charset="-122"/>
              </a:rPr>
              <a:t>与IAO竹田设计株式会社合资</a:t>
            </a:r>
            <a:r>
              <a:rPr kumimoji="1" lang="zh-CN" altLang="en-US" sz="900" dirty="0">
                <a:effectLst/>
                <a:latin typeface="Microsoft YaHei" panose="020B0503020204020204" pitchFamily="34" charset="-122"/>
                <a:ea typeface="Microsoft YaHei" panose="020B0503020204020204" pitchFamily="34" charset="-122"/>
              </a:rPr>
              <a:t>，国家建设部1994年批准成立的湖北省首家中外合资甲级建筑设计企业。</a:t>
            </a:r>
          </a:p>
          <a:p>
            <a:r>
              <a:rPr kumimoji="1" lang="zh-CN" altLang="en-US" sz="900" dirty="0">
                <a:effectLst/>
                <a:latin typeface="Microsoft YaHei" panose="020B0503020204020204" pitchFamily="34" charset="-122"/>
                <a:ea typeface="Microsoft YaHei" panose="020B0503020204020204" pitchFamily="34" charset="-122"/>
              </a:rPr>
              <a:t>东艺建筑设计从事规划、建筑设计及工程咨询服务工作。目前设有规划、建筑、景观、结构、强弱电、给水排水、采暖通风、建筑经济各专业。主要并擅长做中高档居住建筑、城市综合体、教育文化公建设计，</a:t>
            </a:r>
            <a:r>
              <a:rPr lang="zh-CN" altLang="en-US" sz="900" dirty="0">
                <a:effectLst/>
                <a:latin typeface="Microsoft YaHei" panose="020B0503020204020204" pitchFamily="34" charset="-122"/>
                <a:ea typeface="Microsoft YaHei" panose="020B0503020204020204" pitchFamily="34" charset="-122"/>
                <a:sym typeface="+mn-ea"/>
              </a:rPr>
              <a:t>坚持做精做专，提供精细化全过程设计服务。</a:t>
            </a:r>
            <a:endParaRPr kumimoji="1" lang="zh-CN" altLang="en-US" sz="900" dirty="0">
              <a:effectLst/>
              <a:latin typeface="Microsoft YaHei" panose="020B0503020204020204" pitchFamily="34" charset="-122"/>
              <a:ea typeface="Microsoft YaHei" panose="020B0503020204020204" pitchFamily="34" charset="-122"/>
            </a:endParaRPr>
          </a:p>
          <a:p>
            <a:r>
              <a:rPr lang="zh-CN" altLang="en-US" sz="900" dirty="0">
                <a:effectLst/>
                <a:latin typeface="Microsoft YaHei" panose="020B0503020204020204" pitchFamily="34" charset="-122"/>
                <a:ea typeface="Microsoft YaHei" panose="020B0503020204020204" pitchFamily="34" charset="-122"/>
                <a:sym typeface="+mn-ea"/>
              </a:rPr>
              <a:t>东艺建筑设计与碧桂园、融创、龙湖、蓝光、正荣、海伦堡、花样年、朗诗、东原、文一、新力、美好、和昌、中建三局、武汉地产、湖北房投、鄂旅投、中铁大桥局、南国置业、百步亭、美联等一线房企及武汉本地大型房企都有长期稳定合作。</a:t>
            </a:r>
            <a:endParaRPr kumimoji="1" lang="zh-CN" altLang="en-US" sz="900" dirty="0">
              <a:effectLst/>
              <a:latin typeface="Microsoft YaHei" panose="020B0503020204020204" pitchFamily="34" charset="-122"/>
              <a:ea typeface="Microsoft YaHei" panose="020B0503020204020204" pitchFamily="34" charset="-122"/>
            </a:endParaRPr>
          </a:p>
          <a:p>
            <a:endParaRPr kumimoji="1" lang="en-US" altLang="zh-CN" sz="900" dirty="0">
              <a:effectLst/>
              <a:latin typeface="Microsoft YaHei" panose="020B0503020204020204" pitchFamily="34" charset="-122"/>
              <a:ea typeface="Microsoft YaHei" panose="020B0503020204020204" pitchFamily="34" charset="-122"/>
            </a:endParaRPr>
          </a:p>
        </p:txBody>
      </p:sp>
      <p:pic>
        <p:nvPicPr>
          <p:cNvPr id="51" name="图片 50" descr="竹田设计关于养老业务的介绍20160225-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76465" y="3977640"/>
            <a:ext cx="1616075" cy="1212215"/>
          </a:xfrm>
          <a:prstGeom prst="rect">
            <a:avLst/>
          </a:prstGeom>
          <a:ln w="3175" cmpd="sng">
            <a:solidFill>
              <a:schemeClr val="tx1">
                <a:lumMod val="50000"/>
                <a:lumOff val="50000"/>
              </a:schemeClr>
            </a:solidFill>
            <a:prstDash val="solid"/>
          </a:ln>
        </p:spPr>
      </p:pic>
      <p:pic>
        <p:nvPicPr>
          <p:cNvPr id="5122" name="Picture 2"/>
          <p:cNvPicPr>
            <a:picLocks noChangeAspect="1" noChangeArrowheads="1"/>
          </p:cNvPicPr>
          <p:nvPr/>
        </p:nvPicPr>
        <p:blipFill rotWithShape="1">
          <a:blip r:embed="rId12" cstate="email">
            <a:clrChange>
              <a:clrFrom>
                <a:srgbClr val="A1D7EE"/>
              </a:clrFrom>
              <a:clrTo>
                <a:srgbClr val="A1D7EE">
                  <a:alpha val="0"/>
                </a:srgbClr>
              </a:clrTo>
            </a:clrChange>
            <a:extLst>
              <a:ext uri="{28A0092B-C50C-407E-A947-70E740481C1C}">
                <a14:useLocalDpi xmlns:a14="http://schemas.microsoft.com/office/drawing/2010/main"/>
              </a:ext>
            </a:extLst>
          </a:blip>
          <a:srcRect l="4649" t="15681" r="12531" b="7752"/>
          <a:stretch>
            <a:fillRect/>
          </a:stretch>
        </p:blipFill>
        <p:spPr bwMode="auto">
          <a:xfrm>
            <a:off x="5313680" y="5603240"/>
            <a:ext cx="1697990" cy="1109980"/>
          </a:xfrm>
          <a:prstGeom prst="rect">
            <a:avLst/>
          </a:prstGeom>
          <a:noFill/>
          <a:ln w="1905" cmpd="sng">
            <a:solidFill>
              <a:schemeClr val="tx1">
                <a:lumMod val="50000"/>
                <a:lumOff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5631" t="15166" r="2578" b="7132"/>
          <a:stretch>
            <a:fillRect/>
          </a:stretch>
        </p:blipFill>
        <p:spPr bwMode="auto">
          <a:xfrm>
            <a:off x="7082790" y="5603240"/>
            <a:ext cx="1805305" cy="1109980"/>
          </a:xfrm>
          <a:prstGeom prst="rect">
            <a:avLst/>
          </a:prstGeom>
          <a:noFill/>
          <a:ln w="1905" cmpd="sng">
            <a:solidFill>
              <a:schemeClr val="tx1">
                <a:lumMod val="50000"/>
                <a:lumOff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テキスト ボックス 9"/>
          <p:cNvSpPr txBox="1"/>
          <p:nvPr/>
        </p:nvSpPr>
        <p:spPr>
          <a:xfrm>
            <a:off x="8090535" y="6555740"/>
            <a:ext cx="890905" cy="173990"/>
          </a:xfrm>
          <a:prstGeom prst="rect">
            <a:avLst/>
          </a:prstGeom>
          <a:noFill/>
        </p:spPr>
        <p:txBody>
          <a:bodyPr wrap="square" rtlCol="0">
            <a:noAutofit/>
          </a:bodyPr>
          <a:lstStyle/>
          <a:p>
            <a:r>
              <a:rPr kumimoji="1" lang="zh-CN" altLang="en-US" sz="600" dirty="0">
                <a:solidFill>
                  <a:schemeClr val="tx1">
                    <a:lumMod val="85000"/>
                    <a:lumOff val="15000"/>
                  </a:schemeClr>
                </a:solidFill>
                <a:effectLst/>
                <a:latin typeface="微软雅黑" panose="020B0503020204020204" pitchFamily="34" charset="-122"/>
                <a:ea typeface="微软雅黑" panose="020B0503020204020204" pitchFamily="34" charset="-122"/>
              </a:rPr>
              <a:t>♦大连莲花山老人院</a:t>
            </a:r>
          </a:p>
        </p:txBody>
      </p:sp>
      <p:sp>
        <p:nvSpPr>
          <p:cNvPr id="24" name="テキスト ボックス 23"/>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⑦</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9546417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1003</Words>
  <Application>Microsoft Office PowerPoint</Application>
  <PresentationFormat>画面に合わせる (4:3)</PresentationFormat>
  <Paragraphs>228</Paragraphs>
  <Slides>15</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微软雅黑</vt:lpstr>
      <vt:lpstr>微软雅黑</vt:lpstr>
      <vt:lpstr>ＭＳ Ｐゴシック</vt:lpstr>
      <vt:lpstr>SimHei</vt:lpstr>
      <vt:lpstr>SimSun</vt:lpstr>
      <vt:lpstr>SimSun</vt:lpstr>
      <vt:lpstr>Yu Mincho</vt:lpstr>
      <vt:lpstr>Arial</vt:lpstr>
      <vt:lpstr>Calibri</vt:lpstr>
      <vt:lpstr>Wingdings</vt:lpstr>
      <vt:lpstr>Office ​​テーマ</vt:lpstr>
      <vt:lpstr>2019年中日(河南省)老龄产业交流会 日本企业名录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Tsutomu_Fujimoto</dc:creator>
  <cp:lastModifiedBy>Kodai_Kataoda</cp:lastModifiedBy>
  <cp:revision>84</cp:revision>
  <cp:lastPrinted>2019-02-20T06:38:13Z</cp:lastPrinted>
  <dcterms:created xsi:type="dcterms:W3CDTF">2017-07-26T07:05:00Z</dcterms:created>
  <dcterms:modified xsi:type="dcterms:W3CDTF">2019-03-08T03:50:50Z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