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58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6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6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97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3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85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32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25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16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87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46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5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CC858-04C0-4EA5-B0C5-612E3C2AD298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28AE-6A8B-4F8F-B9BC-0E8BBA1CE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5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77451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750" dirty="0" smtClean="0">
                <a:solidFill>
                  <a:schemeClr val="accent1">
                    <a:lumMod val="75000"/>
                  </a:schemeClr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  <a:t>JETRO Buyer Invitation Program </a:t>
            </a:r>
            <a:r>
              <a:rPr lang="en-US" altLang="ja-JP" sz="1700" dirty="0">
                <a:solidFill>
                  <a:schemeClr val="accent1">
                    <a:lumMod val="75000"/>
                  </a:schemeClr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1700" dirty="0">
                <a:solidFill>
                  <a:schemeClr val="accent1">
                    <a:lumMod val="75000"/>
                  </a:schemeClr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</a:br>
            <a:r>
              <a:rPr lang="en-US" altLang="ja-JP" sz="1750" dirty="0" smtClean="0">
                <a:solidFill>
                  <a:srgbClr val="000000"/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  <a:t>Business Matching</a:t>
            </a:r>
            <a:r>
              <a:rPr lang="ja-JP" altLang="en-US" sz="1750" dirty="0" smtClean="0">
                <a:solidFill>
                  <a:srgbClr val="000000"/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750" dirty="0" smtClean="0">
                <a:solidFill>
                  <a:srgbClr val="000000"/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  <a:t>Sessions in</a:t>
            </a:r>
            <a:r>
              <a:rPr lang="en-US" altLang="ja-JP" dirty="0">
                <a:solidFill>
                  <a:srgbClr val="000000"/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</a:br>
            <a:r>
              <a:rPr lang="en-US" altLang="ja-JP" dirty="0" smtClean="0">
                <a:solidFill>
                  <a:srgbClr val="000000"/>
                </a:solidFill>
                <a:latin typeface="Eras Demi ITC" panose="020B0805030504020804" pitchFamily="34" charset="0"/>
                <a:ea typeface="ＭＳ Ｐゴシック" panose="020B0600070205080204" pitchFamily="50" charset="-128"/>
              </a:rPr>
              <a:t>TIFFCOM 2019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7" name="テキスト ボックス 3"/>
          <p:cNvSpPr txBox="1"/>
          <p:nvPr/>
        </p:nvSpPr>
        <p:spPr>
          <a:xfrm>
            <a:off x="3429000" y="2128761"/>
            <a:ext cx="3285172" cy="218543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US" altLang="ja-JP" sz="500" b="1" u="sng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u="sng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TIFFCOM</a:t>
            </a:r>
            <a:r>
              <a:rPr lang="ja-JP" altLang="en-US" b="1" u="sng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altLang="ja-JP" b="1" u="sng" baseline="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r>
              <a:rPr lang="ja-JP" altLang="en-US" b="1" u="sng" baseline="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b="1" u="sng" baseline="0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Oct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22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(Tue.) 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BizMatch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@ TIFFCOM</a:t>
            </a: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Oct.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23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(Wed.) 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BizMatch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@ TIFFCOM</a:t>
            </a: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Oct.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24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(Thu.) 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BizMatch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@ TIFFCOM</a:t>
            </a:r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u="sng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Place:</a:t>
            </a:r>
            <a:endParaRPr lang="ja-JP" altLang="ja-JP" b="1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Sunshine City Convention Center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, IKEBUKURO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Tokyo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https://www.sunshinecity-global.com/en/access/</a:t>
            </a:r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*30-min away from the center of Tokyo by train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8932" y="983528"/>
            <a:ext cx="65486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ja-JP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Join our Business Matchmaking Program at TIFFCOM </a:t>
            </a:r>
            <a:r>
              <a:rPr lang="en-US" altLang="ja-JP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and </a:t>
            </a:r>
            <a:r>
              <a:rPr lang="en-US" altLang="ja-JP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meet potential partners with various Japanese titles!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1667492"/>
            <a:ext cx="6858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TIFFCOM </a:t>
            </a:r>
            <a:r>
              <a:rPr lang="en-US" altLang="ja-JP" sz="14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overview</a:t>
            </a:r>
            <a:r>
              <a:rPr lang="en-US" altLang="ja-JP" sz="1400" dirty="0"/>
              <a:t> </a:t>
            </a:r>
            <a:endParaRPr lang="ja-JP" altLang="en-US" sz="1400" dirty="0"/>
          </a:p>
        </p:txBody>
      </p:sp>
      <p:sp>
        <p:nvSpPr>
          <p:cNvPr id="11" name="テキスト ボックス 2"/>
          <p:cNvSpPr txBox="1"/>
          <p:nvPr/>
        </p:nvSpPr>
        <p:spPr>
          <a:xfrm>
            <a:off x="101598" y="4392231"/>
            <a:ext cx="3216293" cy="204436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500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Organized by:</a:t>
            </a:r>
            <a:endParaRPr lang="ja-JP" altLang="ja-JP" b="1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UNI Japan</a:t>
            </a:r>
            <a:endParaRPr lang="en-US" altLang="ja-JP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Supported by:</a:t>
            </a:r>
            <a:endParaRPr lang="ja-JP" altLang="ja-JP" b="1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Ministry of Economy, Trade and Industry </a:t>
            </a:r>
            <a:endParaRPr lang="en-US" altLang="ja-JP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ja-JP" dirty="0"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300"/>
              </a:spcBef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Film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TV, Animation, Publication, Character,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Mobile/Internet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Home Entertainment (VOD, DVD, Blu-ray), etc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ja-JP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4"/>
          <p:cNvSpPr txBox="1"/>
          <p:nvPr/>
        </p:nvSpPr>
        <p:spPr>
          <a:xfrm>
            <a:off x="3429000" y="4392229"/>
            <a:ext cx="3285172" cy="2044364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500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US" altLang="ja-JP" b="1" u="sng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 Results</a:t>
            </a:r>
            <a:r>
              <a:rPr lang="en-US" altLang="ja-JP" b="1" u="sng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altLang="ja-JP" b="1" u="sng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17,675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382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from 25 countries joined</a:t>
            </a:r>
          </a:p>
          <a:p>
            <a:endParaRPr lang="en-US" altLang="ja-JP" sz="1000" b="0" i="0" u="none" strike="noStrike" baseline="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r>
              <a:rPr lang="en-US" altLang="ja-JP" sz="1000" b="0" i="0" u="none" strike="noStrike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altLang="ja-JP" sz="10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" name="テキスト ボックス 7"/>
          <p:cNvSpPr txBox="1"/>
          <p:nvPr/>
        </p:nvSpPr>
        <p:spPr>
          <a:xfrm>
            <a:off x="3489336" y="7219603"/>
            <a:ext cx="3285175" cy="25139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spcCol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500" b="1" u="sng" baseline="0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u="sng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Attendees Schedule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ja-JP" alt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b="1" u="sng" baseline="0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 </a:t>
            </a:r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 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(Mon.) Arrive </a:t>
            </a:r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Tokyo</a:t>
            </a:r>
            <a:endParaRPr kumimoji="1" lang="en-US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 </a:t>
            </a:r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 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(Tue.)  </a:t>
            </a:r>
            <a:r>
              <a:rPr kumimoji="1" lang="en-US" altLang="ja-JP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BizMatch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TIFFCOM</a:t>
            </a: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 </a:t>
            </a:r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 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(Wed.)  </a:t>
            </a:r>
            <a:r>
              <a:rPr kumimoji="1" lang="en-US" altLang="ja-JP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BizMatch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TIFFCOM</a:t>
            </a: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 </a:t>
            </a:r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 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(Thu.)  </a:t>
            </a:r>
            <a:r>
              <a:rPr kumimoji="1" lang="en-US" altLang="ja-JP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BizMatch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TIFFCOM</a:t>
            </a: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 </a:t>
            </a:r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 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Fri.)  </a:t>
            </a:r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Leaving from Tokyo</a:t>
            </a:r>
            <a:endParaRPr kumimoji="1" lang="en-US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900" dirty="0">
              <a:solidFill>
                <a:schemeClr val="dk1"/>
              </a:solidFill>
              <a:effectLst/>
            </a:endParaRPr>
          </a:p>
        </p:txBody>
      </p:sp>
      <p:sp>
        <p:nvSpPr>
          <p:cNvPr id="16" name="テキスト ボックス 9"/>
          <p:cNvSpPr txBox="1"/>
          <p:nvPr/>
        </p:nvSpPr>
        <p:spPr>
          <a:xfrm>
            <a:off x="88932" y="7219603"/>
            <a:ext cx="3228959" cy="25139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5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  <a:endParaRPr lang="en-US" altLang="ja-JP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matchmaking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sessions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Prearranged)</a:t>
            </a:r>
          </a:p>
          <a:p>
            <a:pPr>
              <a:spcBef>
                <a:spcPts val="600"/>
              </a:spcBef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ja-JP" altLang="en-US" b="1" u="none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 Plan:</a:t>
            </a:r>
          </a:p>
          <a:p>
            <a:pPr>
              <a:spcBef>
                <a:spcPts val="300"/>
              </a:spcBef>
            </a:pP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Invited 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buyers	    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10-12</a:t>
            </a:r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Japanese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sellers</a:t>
            </a:r>
            <a:r>
              <a:rPr lang="en-US" altLang="ja-JP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ja-JP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(expected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altLang="ja-JP" dirty="0" smtClean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b="1" u="sng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US" altLang="ja-JP" b="1" u="sng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 Results:</a:t>
            </a:r>
          </a:p>
          <a:p>
            <a:pPr>
              <a:spcBef>
                <a:spcPts val="300"/>
              </a:spcBef>
            </a:pP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Invited buyers</a:t>
            </a:r>
            <a:r>
              <a:rPr lang="en-US" altLang="ja-JP" baseline="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ja-JP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  <a:p>
            <a:pPr>
              <a:spcBef>
                <a:spcPts val="300"/>
              </a:spcBef>
            </a:pP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Japanese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sellers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: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ja-JP" altLang="en-US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-Number </a:t>
            </a:r>
            <a:r>
              <a:rPr lang="en-US" altLang="ja-JP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meetings       </a:t>
            </a: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  <a:p>
            <a:pPr>
              <a:spcBef>
                <a:spcPts val="300"/>
              </a:spcBef>
            </a:pPr>
            <a:r>
              <a:rPr lang="en-US" altLang="ja-JP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ja-JP" altLang="ja-JP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6731152"/>
            <a:ext cx="6858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JETROs' support</a:t>
            </a:r>
            <a:r>
              <a:rPr lang="en-US" altLang="ja-JP" sz="1400" dirty="0" smtClean="0"/>
              <a:t> </a:t>
            </a:r>
            <a:endParaRPr lang="ja-JP" altLang="en-US" sz="1400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274" y="8168"/>
            <a:ext cx="1353726" cy="54063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55" y="2208765"/>
            <a:ext cx="2343659" cy="63098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8932" y="2929198"/>
            <a:ext cx="3228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What is TIFFCOM ?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One stop market place with screening, buying, and networking </a:t>
            </a:r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 with </a:t>
            </a:r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access to </a:t>
            </a:r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film and TV content</a:t>
            </a:r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The event is </a:t>
            </a:r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held in conjunction </a:t>
            </a:r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with the Tokyo International Film Festival.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1599" y="2112966"/>
            <a:ext cx="3216293" cy="2201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3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202075" y="2607823"/>
            <a:ext cx="63352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JETRO covers the following cost for 1 person per company: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Airfare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*, transportation*,  </a:t>
            </a:r>
            <a:endParaRPr lang="en-US" altLang="ja-JP" sz="11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r>
              <a:rPr lang="ja-JP" alt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accommodation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*, and 1 interpreter for meetings*  in Japan*(if necessary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ja-JP" alt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*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All fees are within JETRO rules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Additional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participant(s) will be permitted, but the cost will be at his/her own expense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All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invitees are asked to follow the prepared schedules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and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agenda (business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meetings).</a:t>
            </a:r>
            <a:endParaRPr lang="en-US" altLang="ja-JP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4721" y="750908"/>
            <a:ext cx="63325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1.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JETRO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will select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buyers from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all countries /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regions.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2.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JETRO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will publicly recruit Japanese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sellers,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revealing names of invited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buyers.</a:t>
            </a:r>
            <a:endParaRPr lang="en-US" altLang="ja-JP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3. JETRO will arrange meetings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based upon both sellers and buyers request.</a:t>
            </a:r>
            <a:endParaRPr lang="en-US" altLang="ja-JP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4719" y="573035"/>
            <a:ext cx="6455392" cy="87564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8" name="正方形/長方形 17"/>
          <p:cNvSpPr/>
          <p:nvPr/>
        </p:nvSpPr>
        <p:spPr>
          <a:xfrm>
            <a:off x="205615" y="407444"/>
            <a:ext cx="1746017" cy="2921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Invitation</a:t>
            </a:r>
            <a:r>
              <a:rPr lang="ja-JP" altLang="en-US" sz="1200" b="1" dirty="0" smtClean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200" b="1" dirty="0" smtClean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Guidelines</a:t>
            </a:r>
            <a:endParaRPr lang="en-US" altLang="ja-JP" sz="1200" b="1" dirty="0">
              <a:solidFill>
                <a:schemeClr val="bg1"/>
              </a:solidFill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02076" y="3722453"/>
            <a:ext cx="1599432" cy="2637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Business</a:t>
            </a:r>
            <a:r>
              <a:rPr lang="ja-JP" altLang="en-US" sz="1200" b="1" dirty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200" b="1" dirty="0" smtClean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Matchin</a:t>
            </a:r>
            <a:r>
              <a:rPr lang="en-US" altLang="ja-JP" sz="1200" b="1" dirty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04718" y="1686848"/>
            <a:ext cx="633256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Has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 </a:t>
            </a:r>
            <a:r>
              <a:rPr lang="en-US" altLang="ja-JP" sz="1100" dirty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strong desire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to distribute Japanese films/TV contents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overseas markets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Has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authority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to select and make procurement decisions.</a:t>
            </a:r>
            <a:endParaRPr lang="en-US" altLang="ja-JP" sz="11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Has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an established business in overseas films/TV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contents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markets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4719" y="1496801"/>
            <a:ext cx="1742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accent1">
                    <a:lumMod val="75000"/>
                  </a:schemeClr>
                </a:solidFill>
              </a:rPr>
              <a:t>JETRO invite buyers who </a:t>
            </a:r>
            <a:endParaRPr kumimoji="1" lang="ja-JP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2076" y="2417776"/>
            <a:ext cx="1296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1">
                    <a:lumMod val="75000"/>
                  </a:schemeClr>
                </a:solidFill>
              </a:rPr>
              <a:t>Travel</a:t>
            </a:r>
            <a:r>
              <a:rPr kumimoji="1" lang="ja-JP" alt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accent1">
                    <a:lumMod val="75000"/>
                  </a:schemeClr>
                </a:solidFill>
              </a:rPr>
              <a:t>Conditions:</a:t>
            </a:r>
            <a:endParaRPr kumimoji="1" lang="ja-JP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04720" y="3993492"/>
            <a:ext cx="633255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Each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invited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buyer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will be given a dedicated table to conduct a series of business meetings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 Recruitment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of Japanese sellers will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start AFTER all invited buyers have been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finalized.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Japanese companies will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apply for business matchmaking with a specific interest in your company. 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 JETRO sends invitations to companies that may include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TIFFCOM exhibitors,</a:t>
            </a:r>
          </a:p>
          <a:p>
            <a:pPr algn="just"/>
            <a:r>
              <a:rPr lang="ja-JP" alt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JETRO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activity past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participants.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 All meetings are pre-arranged. Each meeting will run for 30-45 minutes (tentative).</a:t>
            </a:r>
            <a:endParaRPr lang="en-US" altLang="ja-JP" sz="11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 Language: English (An interpreter will be arranged per company.)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 The list of participating Japanese companies will be finalized by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beginning of October.</a:t>
            </a:r>
          </a:p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• B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uyers </a:t>
            </a: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can also meet </a:t>
            </a:r>
            <a:r>
              <a:rPr lang="en-US" altLang="ja-JP" sz="11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with TIFFCOM exhibitors. 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77427" y="6208893"/>
            <a:ext cx="2606719" cy="262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Required Information for Application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74781" y="6454639"/>
            <a:ext cx="63352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altLang="ja-JP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During the nomination process of JETRO’s invitation program, a candidate will be asked to provide some information (See the application form).</a:t>
            </a:r>
            <a:endParaRPr lang="en-US" altLang="ja-JP" sz="11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50615"/>
              </p:ext>
            </p:extLst>
          </p:nvPr>
        </p:nvGraphicFramePr>
        <p:xfrm>
          <a:off x="174781" y="7420043"/>
          <a:ext cx="6485330" cy="915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897">
                  <a:extLst>
                    <a:ext uri="{9D8B030D-6E8A-4147-A177-3AD203B41FA5}">
                      <a16:colId xmlns:a16="http://schemas.microsoft.com/office/drawing/2014/main" val="3551320586"/>
                    </a:ext>
                  </a:extLst>
                </a:gridCol>
                <a:gridCol w="1296537">
                  <a:extLst>
                    <a:ext uri="{9D8B030D-6E8A-4147-A177-3AD203B41FA5}">
                      <a16:colId xmlns:a16="http://schemas.microsoft.com/office/drawing/2014/main" val="3169275952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907007853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1810536850"/>
                    </a:ext>
                  </a:extLst>
                </a:gridCol>
              </a:tblGrid>
              <a:tr h="260981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</a:rPr>
                        <a:t>Early August</a:t>
                      </a:r>
                      <a:endParaRPr lang="en-US" altLang="ja-JP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Middle </a:t>
                      </a:r>
                      <a:r>
                        <a:rPr lang="en-US" sz="1100" u="none" strike="noStrike" dirty="0">
                          <a:effectLst/>
                        </a:rPr>
                        <a:t>August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Late </a:t>
                      </a:r>
                      <a:r>
                        <a:rPr lang="en-US" sz="1100" u="none" strike="noStrike" dirty="0" smtClean="0">
                          <a:effectLst/>
                        </a:rPr>
                        <a:t>September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Early </a:t>
                      </a:r>
                      <a:r>
                        <a:rPr lang="en-US" sz="1100" u="none" strike="noStrike" dirty="0" smtClean="0">
                          <a:effectLst/>
                        </a:rPr>
                        <a:t>October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53138"/>
                  </a:ext>
                </a:extLst>
              </a:tr>
              <a:tr h="654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Buyers </a:t>
                      </a:r>
                      <a:r>
                        <a:rPr lang="en-US" sz="1100" u="none" strike="noStrike" dirty="0">
                          <a:effectLst/>
                        </a:rPr>
                        <a:t>Determined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Japanese Companies Recruited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Japanese companies selected, business matchmaking schedule </a:t>
                      </a:r>
                      <a:r>
                        <a:rPr lang="en-US" sz="1100" u="none" strike="noStrike" dirty="0" smtClean="0">
                          <a:effectLst/>
                        </a:rPr>
                        <a:t>made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Meeting schedule finalized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66" marR="9166" marT="916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471275"/>
                  </a:ext>
                </a:extLst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177427" y="7154898"/>
            <a:ext cx="807863" cy="2514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Time</a:t>
            </a:r>
            <a:r>
              <a:rPr lang="ja-JP" altLang="en-US" sz="1200" b="1" dirty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200" b="1" dirty="0" smtClean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Lin</a:t>
            </a:r>
            <a:r>
              <a:rPr lang="en-US" altLang="ja-JP" sz="1200" b="1" dirty="0">
                <a:solidFill>
                  <a:schemeClr val="bg1"/>
                </a:solidFill>
                <a:ea typeface="ＭＳ Ｐゴシック" panose="020B0600070205080204" pitchFamily="50" charset="-128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844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1759</TotalTime>
  <Words>550</Words>
  <Application>Microsoft Office PowerPoint</Application>
  <PresentationFormat>A4 210 x 297 mm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Eras Demi ITC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作成者</dc:creator>
  <cp:lastModifiedBy>Sayaka_Kuroda</cp:lastModifiedBy>
  <cp:revision>36</cp:revision>
  <cp:lastPrinted>2019-05-27T04:29:18Z</cp:lastPrinted>
  <dcterms:created xsi:type="dcterms:W3CDTF">2018-05-16T06:08:03Z</dcterms:created>
  <dcterms:modified xsi:type="dcterms:W3CDTF">2019-05-27T04:29:33Z</dcterms:modified>
</cp:coreProperties>
</file>