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584" autoAdjust="0"/>
    <p:restoredTop sz="94660"/>
  </p:normalViewPr>
  <p:slideViewPr>
    <p:cSldViewPr snapToGrid="0">
      <p:cViewPr varScale="1">
        <p:scale>
          <a:sx n="51" d="100"/>
          <a:sy n="51" d="100"/>
        </p:scale>
        <p:origin x="27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CC858-04C0-4EA5-B0C5-612E3C2AD298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528AE-6A8B-4F8F-B9BC-0E8BBA1CE7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7967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CC858-04C0-4EA5-B0C5-612E3C2AD298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528AE-6A8B-4F8F-B9BC-0E8BBA1CE7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4061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CC858-04C0-4EA5-B0C5-612E3C2AD298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528AE-6A8B-4F8F-B9BC-0E8BBA1CE7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6975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CC858-04C0-4EA5-B0C5-612E3C2AD298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528AE-6A8B-4F8F-B9BC-0E8BBA1CE7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1320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CC858-04C0-4EA5-B0C5-612E3C2AD298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528AE-6A8B-4F8F-B9BC-0E8BBA1CE7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858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CC858-04C0-4EA5-B0C5-612E3C2AD298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528AE-6A8B-4F8F-B9BC-0E8BBA1CE7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4327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CC858-04C0-4EA5-B0C5-612E3C2AD298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528AE-6A8B-4F8F-B9BC-0E8BBA1CE7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2258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CC858-04C0-4EA5-B0C5-612E3C2AD298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528AE-6A8B-4F8F-B9BC-0E8BBA1CE7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1163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CC858-04C0-4EA5-B0C5-612E3C2AD298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528AE-6A8B-4F8F-B9BC-0E8BBA1CE7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1871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CC858-04C0-4EA5-B0C5-612E3C2AD298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528AE-6A8B-4F8F-B9BC-0E8BBA1CE7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462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CC858-04C0-4EA5-B0C5-612E3C2AD298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528AE-6A8B-4F8F-B9BC-0E8BBA1CE7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157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CC858-04C0-4EA5-B0C5-612E3C2AD298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528AE-6A8B-4F8F-B9BC-0E8BBA1CE7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7552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6774511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750" dirty="0" smtClean="0">
                <a:solidFill>
                  <a:schemeClr val="accent1">
                    <a:lumMod val="75000"/>
                  </a:schemeClr>
                </a:solidFill>
                <a:latin typeface="Eras Demi ITC" panose="020B0805030504020804" pitchFamily="34" charset="0"/>
                <a:ea typeface="ＭＳ Ｐゴシック" panose="020B0600070205080204" pitchFamily="50" charset="-128"/>
              </a:rPr>
              <a:t>JETRO Buyer Invitation Program </a:t>
            </a:r>
            <a:r>
              <a:rPr lang="en-US" altLang="ja-JP" sz="1700" dirty="0">
                <a:solidFill>
                  <a:schemeClr val="accent1">
                    <a:lumMod val="75000"/>
                  </a:schemeClr>
                </a:solidFill>
                <a:latin typeface="Eras Demi ITC" panose="020B08050305040208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1700" dirty="0">
                <a:solidFill>
                  <a:schemeClr val="accent1">
                    <a:lumMod val="75000"/>
                  </a:schemeClr>
                </a:solidFill>
                <a:latin typeface="Eras Demi ITC" panose="020B0805030504020804" pitchFamily="34" charset="0"/>
                <a:ea typeface="ＭＳ Ｐゴシック" panose="020B0600070205080204" pitchFamily="50" charset="-128"/>
              </a:rPr>
            </a:br>
            <a:r>
              <a:rPr lang="en-US" altLang="ja-JP" sz="1750" dirty="0" smtClean="0">
                <a:solidFill>
                  <a:srgbClr val="000000"/>
                </a:solidFill>
                <a:latin typeface="Eras Demi ITC" panose="020B0805030504020804" pitchFamily="34" charset="0"/>
                <a:ea typeface="ＭＳ Ｐゴシック" panose="020B0600070205080204" pitchFamily="50" charset="-128"/>
              </a:rPr>
              <a:t>Business Matching</a:t>
            </a:r>
            <a:r>
              <a:rPr lang="ja-JP" altLang="en-US" sz="1750" dirty="0" smtClean="0">
                <a:solidFill>
                  <a:srgbClr val="000000"/>
                </a:solidFill>
                <a:latin typeface="Eras Demi ITC" panose="020B0805030504020804" pitchFamily="34" charset="0"/>
                <a:ea typeface="ＭＳ Ｐゴシック" panose="020B0600070205080204" pitchFamily="50" charset="-128"/>
              </a:rPr>
              <a:t> </a:t>
            </a:r>
            <a:r>
              <a:rPr lang="en-US" altLang="ja-JP" sz="1750" dirty="0" smtClean="0">
                <a:solidFill>
                  <a:srgbClr val="000000"/>
                </a:solidFill>
                <a:latin typeface="Eras Demi ITC" panose="020B0805030504020804" pitchFamily="34" charset="0"/>
                <a:ea typeface="ＭＳ Ｐゴシック" panose="020B0600070205080204" pitchFamily="50" charset="-128"/>
              </a:rPr>
              <a:t>Sessions in</a:t>
            </a:r>
            <a:r>
              <a:rPr lang="en-US" altLang="ja-JP" dirty="0">
                <a:solidFill>
                  <a:srgbClr val="000000"/>
                </a:solidFill>
                <a:latin typeface="Eras Demi ITC" panose="020B08050305040208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dirty="0">
                <a:solidFill>
                  <a:srgbClr val="000000"/>
                </a:solidFill>
                <a:latin typeface="Eras Demi ITC" panose="020B0805030504020804" pitchFamily="34" charset="0"/>
                <a:ea typeface="ＭＳ Ｐゴシック" panose="020B0600070205080204" pitchFamily="50" charset="-128"/>
              </a:rPr>
            </a:br>
            <a:r>
              <a:rPr lang="en-US" altLang="ja-JP" dirty="0" smtClean="0">
                <a:solidFill>
                  <a:srgbClr val="000000"/>
                </a:solidFill>
                <a:latin typeface="Eras Demi ITC" panose="020B0805030504020804" pitchFamily="34" charset="0"/>
                <a:ea typeface="ＭＳ Ｐゴシック" panose="020B0600070205080204" pitchFamily="50" charset="-128"/>
              </a:rPr>
              <a:t>TIFFCOM 2019</a:t>
            </a:r>
            <a:r>
              <a:rPr lang="en-US" altLang="ja-JP" dirty="0" smtClean="0"/>
              <a:t> </a:t>
            </a:r>
            <a:endParaRPr lang="ja-JP" altLang="en-US" dirty="0"/>
          </a:p>
        </p:txBody>
      </p:sp>
      <p:sp>
        <p:nvSpPr>
          <p:cNvPr id="7" name="テキスト ボックス 3"/>
          <p:cNvSpPr txBox="1"/>
          <p:nvPr/>
        </p:nvSpPr>
        <p:spPr>
          <a:xfrm>
            <a:off x="3429000" y="2128761"/>
            <a:ext cx="3285172" cy="2185431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accent1">
                <a:lumMod val="75000"/>
              </a:schemeClr>
            </a:solidFill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endParaRPr lang="en-US" altLang="ja-JP" sz="500" b="1" u="sng" dirty="0" smtClean="0">
              <a:solidFill>
                <a:schemeClr val="dk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b="1" u="sng" dirty="0" smtClean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TIFFCOM</a:t>
            </a:r>
            <a:r>
              <a:rPr lang="ja-JP" altLang="en-US" b="1" u="sng" baseline="0" dirty="0" smtClean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u="sng" baseline="0" dirty="0" smtClean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2019 </a:t>
            </a:r>
            <a:r>
              <a:rPr lang="en-US" altLang="ja-JP" b="1" u="sng" baseline="0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Schedule</a:t>
            </a:r>
            <a:r>
              <a:rPr lang="ja-JP" altLang="en-US" b="1" u="sng" baseline="0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endParaRPr lang="en-US" altLang="ja-JP" b="1" u="sng" baseline="0" dirty="0">
              <a:solidFill>
                <a:schemeClr val="dk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ja-JP" altLang="ja-JP" dirty="0">
              <a:solidFill>
                <a:schemeClr val="dk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n"/>
            </a:pP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Oct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22 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(Tue.)  </a:t>
            </a:r>
            <a:r>
              <a:rPr lang="en-US" altLang="ja-JP" dirty="0" err="1">
                <a:latin typeface="Arial" panose="020B0604020202020204" pitchFamily="34" charset="0"/>
                <a:cs typeface="Arial" panose="020B0604020202020204" pitchFamily="34" charset="0"/>
              </a:rPr>
              <a:t>BizMatch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@ TIFFCOM</a:t>
            </a:r>
          </a:p>
          <a:p>
            <a:pPr marL="171450" indent="-171450">
              <a:buFont typeface="Wingdings" panose="05000000000000000000" pitchFamily="2" charset="2"/>
              <a:buChar char="n"/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Oct.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23 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(Wed.)  </a:t>
            </a:r>
            <a:r>
              <a:rPr lang="en-US" altLang="ja-JP" dirty="0" err="1">
                <a:latin typeface="Arial" panose="020B0604020202020204" pitchFamily="34" charset="0"/>
                <a:cs typeface="Arial" panose="020B0604020202020204" pitchFamily="34" charset="0"/>
              </a:rPr>
              <a:t>BizMatch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@ TIFFCOM</a:t>
            </a:r>
          </a:p>
          <a:p>
            <a:pPr marL="171450" indent="-171450">
              <a:buFont typeface="Wingdings" panose="05000000000000000000" pitchFamily="2" charset="2"/>
              <a:buChar char="n"/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Oct.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24 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(Thu.)  </a:t>
            </a:r>
            <a:r>
              <a:rPr lang="en-US" altLang="ja-JP" dirty="0" err="1">
                <a:latin typeface="Arial" panose="020B0604020202020204" pitchFamily="34" charset="0"/>
                <a:cs typeface="Arial" panose="020B0604020202020204" pitchFamily="34" charset="0"/>
              </a:rPr>
              <a:t>BizMatch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@ TIFFCOM</a:t>
            </a:r>
            <a:endParaRPr lang="ja-JP" altLang="ja-JP" dirty="0">
              <a:solidFill>
                <a:schemeClr val="dk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ja-JP" altLang="ja-JP" dirty="0">
              <a:solidFill>
                <a:schemeClr val="dk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b="1" u="sng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Place:</a:t>
            </a:r>
            <a:endParaRPr lang="ja-JP" altLang="ja-JP" b="1" dirty="0">
              <a:solidFill>
                <a:schemeClr val="dk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Sunshine City Convention Center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, IKEBUKURO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, Tokyo</a:t>
            </a:r>
          </a:p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https://www.sunshinecity-global.com/en/access/</a:t>
            </a:r>
            <a:endParaRPr lang="ja-JP" altLang="ja-JP" dirty="0">
              <a:solidFill>
                <a:schemeClr val="dk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</a:pPr>
            <a:r>
              <a:rPr lang="en-US" altLang="ja-JP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*30-min away from the center of Tokyo by train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88932" y="983528"/>
            <a:ext cx="654862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</a:pPr>
            <a:r>
              <a:rPr lang="ja-JP" altLang="en-US" sz="12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6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Join our Business Matchmaking Program at TIFFCOM </a:t>
            </a:r>
            <a:r>
              <a:rPr lang="en-US" altLang="ja-JP" sz="16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and </a:t>
            </a:r>
            <a:r>
              <a:rPr lang="en-US" altLang="ja-JP" sz="16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meet potential partners with various Japanese titles!</a:t>
            </a:r>
            <a:endParaRPr lang="en-US" altLang="ja-JP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0" y="1667492"/>
            <a:ext cx="6858000" cy="30777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ja-JP" sz="1400" b="1" dirty="0" smtClean="0">
                <a:solidFill>
                  <a:srgbClr val="FFFFFF"/>
                </a:solidFill>
                <a:latin typeface="Calibri" panose="020F0502020204030204" pitchFamily="34" charset="0"/>
                <a:ea typeface="ＭＳ Ｐゴシック" panose="020B0600070205080204" pitchFamily="50" charset="-128"/>
              </a:rPr>
              <a:t>TIFFCOM </a:t>
            </a:r>
            <a:r>
              <a:rPr lang="en-US" altLang="ja-JP" sz="1400" b="1" dirty="0">
                <a:solidFill>
                  <a:srgbClr val="FFFFFF"/>
                </a:solidFill>
                <a:latin typeface="Calibri" panose="020F0502020204030204" pitchFamily="34" charset="0"/>
                <a:ea typeface="ＭＳ Ｐゴシック" panose="020B0600070205080204" pitchFamily="50" charset="-128"/>
              </a:rPr>
              <a:t>overview</a:t>
            </a:r>
            <a:r>
              <a:rPr lang="en-US" altLang="ja-JP" sz="1400" dirty="0"/>
              <a:t> </a:t>
            </a:r>
            <a:endParaRPr lang="ja-JP" altLang="en-US" sz="1400" dirty="0"/>
          </a:p>
        </p:txBody>
      </p:sp>
      <p:sp>
        <p:nvSpPr>
          <p:cNvPr id="11" name="テキスト ボックス 2"/>
          <p:cNvSpPr txBox="1"/>
          <p:nvPr/>
        </p:nvSpPr>
        <p:spPr>
          <a:xfrm>
            <a:off x="101598" y="4392231"/>
            <a:ext cx="3216293" cy="2044362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accent1">
                <a:lumMod val="75000"/>
              </a:schemeClr>
            </a:solidFill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500" dirty="0" smtClean="0">
              <a:solidFill>
                <a:schemeClr val="dk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ja-JP" dirty="0" smtClean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■</a:t>
            </a:r>
            <a:r>
              <a:rPr lang="en-US" altLang="ja-JP" b="1" u="sng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Organized by:</a:t>
            </a:r>
            <a:endParaRPr lang="ja-JP" altLang="ja-JP" b="1" dirty="0">
              <a:solidFill>
                <a:schemeClr val="dk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</a:pP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    UNI Japan</a:t>
            </a:r>
            <a:endParaRPr lang="en-US" altLang="ja-JP" dirty="0" smtClean="0">
              <a:solidFill>
                <a:schemeClr val="dk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</a:pPr>
            <a:r>
              <a:rPr lang="ja-JP" altLang="ja-JP" dirty="0" smtClean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■</a:t>
            </a:r>
            <a:r>
              <a:rPr lang="en-US" altLang="ja-JP" b="1" u="sng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Supported by:</a:t>
            </a:r>
            <a:endParaRPr lang="ja-JP" altLang="ja-JP" b="1" dirty="0">
              <a:solidFill>
                <a:schemeClr val="dk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</a:pPr>
            <a:r>
              <a:rPr lang="ja-JP" altLang="en-US" dirty="0" smtClean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ja-JP" dirty="0" smtClean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ja-JP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Ministry of Economy, Trade and Industry </a:t>
            </a:r>
            <a:endParaRPr lang="en-US" altLang="ja-JP" dirty="0" smtClean="0">
              <a:solidFill>
                <a:schemeClr val="dk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</a:pPr>
            <a:r>
              <a:rPr lang="ja-JP" altLang="ja-JP" dirty="0">
                <a:latin typeface="Arial" panose="020B0604020202020204" pitchFamily="34" charset="0"/>
                <a:cs typeface="Arial" panose="020B0604020202020204" pitchFamily="34" charset="0"/>
              </a:rPr>
              <a:t>■</a:t>
            </a:r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spcBef>
                <a:spcPts val="300"/>
              </a:spcBef>
            </a:pP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Film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, TV, Animation, Publication, Character,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Mobile/Internet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, Home Entertainment (VOD, DVD, Blu-ray), etc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ja-JP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</a:pPr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4"/>
          <p:cNvSpPr txBox="1"/>
          <p:nvPr/>
        </p:nvSpPr>
        <p:spPr>
          <a:xfrm>
            <a:off x="3429000" y="4392229"/>
            <a:ext cx="3285172" cy="2044364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accent1">
                <a:lumMod val="75000"/>
              </a:schemeClr>
            </a:solidFill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500" dirty="0" smtClean="0">
              <a:solidFill>
                <a:schemeClr val="dk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ja-JP" dirty="0" smtClean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■</a:t>
            </a:r>
            <a:r>
              <a:rPr lang="en-US" altLang="ja-JP" b="1" u="sng" dirty="0" smtClean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2018 </a:t>
            </a:r>
            <a:r>
              <a:rPr lang="en-US" altLang="ja-JP" b="1" u="sng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Event Results</a:t>
            </a:r>
            <a:r>
              <a:rPr lang="en-US" altLang="ja-JP" b="1" u="sng" dirty="0" smtClean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altLang="ja-JP" b="1" u="sng" dirty="0" smtClean="0">
              <a:solidFill>
                <a:schemeClr val="dk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17,675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Visitors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382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companies from 25 countries joined</a:t>
            </a:r>
          </a:p>
          <a:p>
            <a:endParaRPr lang="en-US" altLang="ja-JP" sz="1000" b="0" i="0" u="none" strike="noStrike" baseline="0" dirty="0" smtClean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  <a:p>
            <a:r>
              <a:rPr lang="en-US" altLang="ja-JP" sz="1000" b="0" i="0" u="none" strike="noStrike" baseline="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endParaRPr lang="en-US" altLang="ja-JP" sz="10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5" name="テキスト ボックス 7"/>
          <p:cNvSpPr txBox="1"/>
          <p:nvPr/>
        </p:nvSpPr>
        <p:spPr>
          <a:xfrm>
            <a:off x="3489336" y="7219603"/>
            <a:ext cx="3285175" cy="2513900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accent1">
                <a:lumMod val="75000"/>
              </a:schemeClr>
            </a:solidFill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numCol="1" spcCol="0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500" b="1" u="sng" baseline="0" dirty="0" smtClean="0">
              <a:solidFill>
                <a:schemeClr val="dk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b="1" u="sng" baseline="0" dirty="0" smtClean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■</a:t>
            </a:r>
            <a:r>
              <a:rPr lang="en-US" altLang="ja-JP" b="1" u="sng" baseline="0" dirty="0" smtClean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Attendees Schedule</a:t>
            </a:r>
            <a:r>
              <a:rPr lang="en-US" altLang="ja-JP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ja-JP" alt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ja-JP" b="1" u="sng" baseline="0" dirty="0">
              <a:solidFill>
                <a:schemeClr val="dk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kumimoji="1" lang="en-US" altLang="ja-JP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Oct. </a:t>
            </a:r>
            <a:r>
              <a:rPr kumimoji="1" lang="en-US" altLang="ja-JP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  </a:t>
            </a:r>
            <a:r>
              <a:rPr kumimoji="1" lang="en-US" altLang="ja-JP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(Mon.) Arrive </a:t>
            </a:r>
            <a:r>
              <a:rPr kumimoji="1" lang="en-US" altLang="ja-JP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Tokyo</a:t>
            </a:r>
            <a:endParaRPr kumimoji="1" lang="en-US" altLang="ja-JP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n"/>
            </a:pPr>
            <a:r>
              <a:rPr kumimoji="1" lang="en-US" altLang="ja-JP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Oct. </a:t>
            </a:r>
            <a:r>
              <a:rPr kumimoji="1" lang="en-US" altLang="ja-JP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  </a:t>
            </a:r>
            <a:r>
              <a:rPr kumimoji="1" lang="en-US" altLang="ja-JP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(Tue.)  </a:t>
            </a:r>
            <a:r>
              <a:rPr kumimoji="1" lang="en-US" altLang="ja-JP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BizMatch</a:t>
            </a:r>
            <a:r>
              <a:rPr kumimoji="1" lang="en-US" altLang="ja-JP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@ TIFFCOM</a:t>
            </a:r>
          </a:p>
          <a:p>
            <a:pPr marL="171450" indent="-171450">
              <a:buFont typeface="Wingdings" panose="05000000000000000000" pitchFamily="2" charset="2"/>
              <a:buChar char="n"/>
            </a:pPr>
            <a:r>
              <a:rPr kumimoji="1" lang="en-US" altLang="ja-JP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Oct. </a:t>
            </a:r>
            <a:r>
              <a:rPr kumimoji="1" lang="en-US" altLang="ja-JP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  </a:t>
            </a:r>
            <a:r>
              <a:rPr kumimoji="1" lang="en-US" altLang="ja-JP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(Wed.)  </a:t>
            </a:r>
            <a:r>
              <a:rPr kumimoji="1" lang="en-US" altLang="ja-JP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BizMatch</a:t>
            </a:r>
            <a:r>
              <a:rPr kumimoji="1" lang="en-US" altLang="ja-JP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@ TIFFCOM</a:t>
            </a:r>
          </a:p>
          <a:p>
            <a:pPr marL="171450" indent="-171450">
              <a:buFont typeface="Wingdings" panose="05000000000000000000" pitchFamily="2" charset="2"/>
              <a:buChar char="n"/>
            </a:pPr>
            <a:r>
              <a:rPr kumimoji="1" lang="en-US" altLang="ja-JP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Oct. </a:t>
            </a:r>
            <a:r>
              <a:rPr kumimoji="1" lang="en-US" altLang="ja-JP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  </a:t>
            </a:r>
            <a:r>
              <a:rPr kumimoji="1" lang="en-US" altLang="ja-JP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(Thu.)  </a:t>
            </a:r>
            <a:r>
              <a:rPr kumimoji="1" lang="en-US" altLang="ja-JP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BizMatch</a:t>
            </a:r>
            <a:r>
              <a:rPr kumimoji="1" lang="en-US" altLang="ja-JP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@ TIFFCOM</a:t>
            </a:r>
          </a:p>
          <a:p>
            <a:pPr marL="171450" indent="-171450">
              <a:buFont typeface="Wingdings" panose="05000000000000000000" pitchFamily="2" charset="2"/>
              <a:buChar char="n"/>
            </a:pPr>
            <a:r>
              <a:rPr kumimoji="1" lang="en-US" altLang="ja-JP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Oct. </a:t>
            </a:r>
            <a:r>
              <a:rPr kumimoji="1" lang="en-US" altLang="ja-JP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  </a:t>
            </a:r>
            <a:r>
              <a:rPr kumimoji="1" lang="en-US" altLang="ja-JP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Fri.)  </a:t>
            </a:r>
            <a:r>
              <a:rPr kumimoji="1" lang="en-US" altLang="ja-JP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Leaving from Tokyo</a:t>
            </a:r>
            <a:endParaRPr kumimoji="1" lang="en-US" altLang="ja-JP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900" dirty="0">
              <a:solidFill>
                <a:schemeClr val="dk1"/>
              </a:solidFill>
              <a:effectLst/>
            </a:endParaRPr>
          </a:p>
        </p:txBody>
      </p:sp>
      <p:sp>
        <p:nvSpPr>
          <p:cNvPr id="16" name="テキスト ボックス 9"/>
          <p:cNvSpPr txBox="1"/>
          <p:nvPr/>
        </p:nvSpPr>
        <p:spPr>
          <a:xfrm>
            <a:off x="88932" y="7219603"/>
            <a:ext cx="3228959" cy="2513900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accent1">
                <a:lumMod val="75000"/>
              </a:schemeClr>
            </a:solidFill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5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■</a:t>
            </a:r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Key </a:t>
            </a:r>
            <a:r>
              <a:rPr lang="en-US" altLang="ja-JP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activities:</a:t>
            </a:r>
            <a:endParaRPr lang="en-US" altLang="ja-JP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</a:pP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Business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matchmaking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sessions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Prearranged)</a:t>
            </a:r>
          </a:p>
          <a:p>
            <a:pPr>
              <a:spcBef>
                <a:spcPts val="600"/>
              </a:spcBef>
            </a:pPr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ja-JP" altLang="en-US" b="1" u="none" dirty="0" smtClean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■</a:t>
            </a:r>
            <a:r>
              <a:rPr lang="en-US" altLang="ja-JP" b="1" u="sng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Event Plan:</a:t>
            </a:r>
          </a:p>
          <a:p>
            <a:pPr>
              <a:spcBef>
                <a:spcPts val="300"/>
              </a:spcBef>
            </a:pPr>
            <a:r>
              <a:rPr lang="ja-JP" altLang="en-US" dirty="0" smtClean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ja-JP" dirty="0" smtClean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ja-JP" altLang="en-US" dirty="0" smtClean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dirty="0" smtClean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Invited </a:t>
            </a:r>
            <a:r>
              <a:rPr lang="en-US" altLang="ja-JP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buyers	        </a:t>
            </a:r>
            <a:r>
              <a:rPr lang="en-US" altLang="ja-JP" dirty="0" smtClean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10-12</a:t>
            </a:r>
            <a:endParaRPr lang="ja-JP" altLang="ja-JP" dirty="0">
              <a:solidFill>
                <a:schemeClr val="dk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</a:pPr>
            <a:r>
              <a:rPr lang="ja-JP" altLang="en-US" dirty="0" smtClean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ja-JP" dirty="0" smtClean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ja-JP" altLang="en-US" dirty="0" smtClean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dirty="0" smtClean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Japanese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sellers</a:t>
            </a:r>
            <a:r>
              <a:rPr lang="en-US" altLang="ja-JP" baseline="0" dirty="0" smtClean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ja-JP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ja-JP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ja-JP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ja-JP" smtClean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(expected</a:t>
            </a:r>
            <a:r>
              <a:rPr lang="en-US" altLang="ja-JP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ja-JP" altLang="ja-JP" dirty="0">
              <a:solidFill>
                <a:schemeClr val="dk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</a:pPr>
            <a:r>
              <a:rPr lang="ja-JP" altLang="en-US" dirty="0" smtClean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en-US" altLang="ja-JP" dirty="0" smtClean="0">
              <a:solidFill>
                <a:schemeClr val="dk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</a:pPr>
            <a:r>
              <a:rPr lang="ja-JP" altLang="ja-JP" dirty="0" smtClean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■</a:t>
            </a:r>
            <a:r>
              <a:rPr lang="en-US" altLang="ja-JP" b="1" u="sng" dirty="0" smtClean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2018 </a:t>
            </a:r>
            <a:r>
              <a:rPr lang="en-US" altLang="ja-JP" b="1" u="sng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Event Results:</a:t>
            </a:r>
          </a:p>
          <a:p>
            <a:pPr>
              <a:spcBef>
                <a:spcPts val="300"/>
              </a:spcBef>
            </a:pPr>
            <a:r>
              <a:rPr lang="ja-JP" altLang="en-US" dirty="0" smtClean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ja-JP" dirty="0" smtClean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ja-JP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Invited buyers</a:t>
            </a:r>
            <a:r>
              <a:rPr lang="en-US" altLang="ja-JP" baseline="0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en-US" altLang="ja-JP" baseline="0" dirty="0" smtClean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ja-JP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10</a:t>
            </a:r>
          </a:p>
          <a:p>
            <a:pPr>
              <a:spcBef>
                <a:spcPts val="300"/>
              </a:spcBef>
            </a:pPr>
            <a:r>
              <a:rPr lang="ja-JP" altLang="en-US" dirty="0" smtClean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ja-JP" dirty="0" smtClean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ja-JP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Japanese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sellers</a:t>
            </a:r>
            <a:r>
              <a:rPr lang="en-US" altLang="ja-JP" dirty="0" smtClean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     :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53</a:t>
            </a:r>
            <a:endParaRPr lang="ja-JP" altLang="ja-JP" dirty="0">
              <a:solidFill>
                <a:schemeClr val="dk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</a:pPr>
            <a:r>
              <a:rPr lang="ja-JP" altLang="en-US" dirty="0" smtClean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ja-JP" dirty="0" smtClean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-Number </a:t>
            </a:r>
            <a:r>
              <a:rPr lang="en-US" altLang="ja-JP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 meetings       </a:t>
            </a:r>
            <a:r>
              <a:rPr lang="en-US" altLang="ja-JP" dirty="0" smtClean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250</a:t>
            </a:r>
          </a:p>
          <a:p>
            <a:pPr>
              <a:spcBef>
                <a:spcPts val="300"/>
              </a:spcBef>
            </a:pPr>
            <a:r>
              <a:rPr lang="en-US" altLang="ja-JP" dirty="0" smtClean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ja-JP" altLang="ja-JP" dirty="0">
              <a:solidFill>
                <a:schemeClr val="dk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0" y="6731152"/>
            <a:ext cx="6858000" cy="30777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ja-JP" sz="1400" b="1" dirty="0" smtClean="0">
                <a:solidFill>
                  <a:srgbClr val="FFFFFF"/>
                </a:solidFill>
                <a:latin typeface="Calibri" panose="020F0502020204030204" pitchFamily="34" charset="0"/>
                <a:ea typeface="ＭＳ Ｐゴシック" panose="020B0600070205080204" pitchFamily="50" charset="-128"/>
              </a:rPr>
              <a:t>JETROs' support</a:t>
            </a:r>
            <a:r>
              <a:rPr lang="en-US" altLang="ja-JP" sz="1400" dirty="0" smtClean="0"/>
              <a:t> </a:t>
            </a:r>
            <a:endParaRPr lang="ja-JP" altLang="en-US" sz="1400" dirty="0"/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4274" y="8168"/>
            <a:ext cx="1353726" cy="540639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755" y="2208765"/>
            <a:ext cx="2343659" cy="630985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88932" y="2929198"/>
            <a:ext cx="3228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What is TIFFCOM ?</a:t>
            </a:r>
          </a:p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One stop market place with screening, buying, and networking </a:t>
            </a:r>
            <a:r>
              <a:rPr kumimoji="1" lang="en-US" altLang="ja-JP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opportunities with </a:t>
            </a:r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access to </a:t>
            </a:r>
            <a:r>
              <a:rPr kumimoji="1"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film and TV content</a:t>
            </a:r>
            <a:r>
              <a:rPr kumimoji="1"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kumimoji="1" lang="en-US" altLang="ja-JP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The event is </a:t>
            </a:r>
            <a:r>
              <a:rPr kumimoji="1" lang="en-US" altLang="ja-JP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held in conjunction </a:t>
            </a:r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with the Tokyo International Film Festival.</a:t>
            </a:r>
            <a:endParaRPr kumimoji="1" lang="ja-JP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01599" y="2112966"/>
            <a:ext cx="3216293" cy="22012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538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/>
        </p:nvSpPr>
        <p:spPr>
          <a:xfrm>
            <a:off x="202075" y="2607823"/>
            <a:ext cx="63352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</a:pP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•</a:t>
            </a:r>
            <a:r>
              <a:rPr lang="ja-JP" altLang="en-US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JETRO covers the following cost for 1 person per company: 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Airfare</a:t>
            </a: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*, transportation*,  </a:t>
            </a:r>
            <a:endParaRPr lang="en-US" altLang="ja-JP" sz="1100" dirty="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  <a:p>
            <a:pPr algn="just"/>
            <a:r>
              <a:rPr lang="ja-JP" altLang="en-US" sz="11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 </a:t>
            </a:r>
            <a:r>
              <a:rPr lang="ja-JP" altLang="en-US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  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accommodation</a:t>
            </a: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*, and 1 interpreter for meetings*  in Japan*(if necessary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).</a:t>
            </a:r>
          </a:p>
          <a:p>
            <a:pPr algn="just"/>
            <a:r>
              <a:rPr lang="ja-JP" altLang="en-US" sz="11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  *</a:t>
            </a: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All fees are within JETRO rules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ts val="300"/>
              </a:spcBef>
            </a:pP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•</a:t>
            </a:r>
            <a:r>
              <a:rPr lang="ja-JP" altLang="en-US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Additional </a:t>
            </a: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participant(s) will be permitted, but the cost will be at his/her own expense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ts val="300"/>
              </a:spcBef>
            </a:pP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•</a:t>
            </a:r>
            <a:r>
              <a:rPr lang="ja-JP" altLang="en-US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All </a:t>
            </a: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invitees are asked to follow the prepared schedules 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and </a:t>
            </a: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agenda (business 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meetings).</a:t>
            </a:r>
            <a:endParaRPr lang="en-US" altLang="ja-JP" sz="11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04721" y="750908"/>
            <a:ext cx="633255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</a:pP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1.</a:t>
            </a:r>
            <a:r>
              <a:rPr lang="ja-JP" altLang="en-US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JETRO </a:t>
            </a: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will select 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buyers from </a:t>
            </a: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all countries / 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regions.</a:t>
            </a:r>
          </a:p>
          <a:p>
            <a:pPr algn="just">
              <a:spcBef>
                <a:spcPts val="300"/>
              </a:spcBef>
            </a:pP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2.</a:t>
            </a:r>
            <a:r>
              <a:rPr lang="ja-JP" altLang="en-US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JETRO </a:t>
            </a: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will publicly recruit Japanese 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sellers, </a:t>
            </a: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revealing names of invited 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buyers.</a:t>
            </a:r>
            <a:endParaRPr lang="en-US" altLang="ja-JP" sz="11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  <a:p>
            <a:pPr algn="just">
              <a:spcBef>
                <a:spcPts val="300"/>
              </a:spcBef>
            </a:pP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3. JETRO will arrange meetings 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based upon both sellers and buyers request.</a:t>
            </a:r>
            <a:endParaRPr lang="en-US" altLang="ja-JP" sz="11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04719" y="573035"/>
            <a:ext cx="6455392" cy="875648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18" name="正方形/長方形 17"/>
          <p:cNvSpPr/>
          <p:nvPr/>
        </p:nvSpPr>
        <p:spPr>
          <a:xfrm>
            <a:off x="205615" y="407444"/>
            <a:ext cx="1746017" cy="29217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b="1" dirty="0" smtClean="0">
                <a:solidFill>
                  <a:schemeClr val="bg1"/>
                </a:solidFill>
                <a:ea typeface="ＭＳ Ｐゴシック" panose="020B0600070205080204" pitchFamily="50" charset="-128"/>
                <a:cs typeface="Arial" panose="020B0604020202020204" pitchFamily="34" charset="0"/>
              </a:rPr>
              <a:t>Invitation</a:t>
            </a:r>
            <a:r>
              <a:rPr lang="ja-JP" altLang="en-US" sz="1200" b="1" dirty="0" smtClean="0">
                <a:solidFill>
                  <a:schemeClr val="bg1"/>
                </a:solidFill>
                <a:ea typeface="ＭＳ Ｐゴシック" panose="020B060007020508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200" b="1" dirty="0" smtClean="0">
                <a:solidFill>
                  <a:schemeClr val="bg1"/>
                </a:solidFill>
                <a:ea typeface="ＭＳ Ｐゴシック" panose="020B0600070205080204" pitchFamily="50" charset="-128"/>
                <a:cs typeface="Arial" panose="020B0604020202020204" pitchFamily="34" charset="0"/>
              </a:rPr>
              <a:t>Guidelines</a:t>
            </a:r>
            <a:endParaRPr lang="en-US" altLang="ja-JP" sz="1200" b="1" dirty="0">
              <a:solidFill>
                <a:schemeClr val="bg1"/>
              </a:solidFill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202076" y="3722453"/>
            <a:ext cx="1599432" cy="26374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b="1" dirty="0" smtClean="0">
                <a:solidFill>
                  <a:schemeClr val="bg1"/>
                </a:solidFill>
                <a:ea typeface="ＭＳ Ｐゴシック" panose="020B0600070205080204" pitchFamily="50" charset="-128"/>
                <a:cs typeface="Arial" panose="020B0604020202020204" pitchFamily="34" charset="0"/>
              </a:rPr>
              <a:t>Business</a:t>
            </a:r>
            <a:r>
              <a:rPr lang="ja-JP" altLang="en-US" sz="1200" b="1" dirty="0">
                <a:solidFill>
                  <a:schemeClr val="bg1"/>
                </a:solidFill>
                <a:ea typeface="ＭＳ Ｐゴシック" panose="020B060007020508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200" b="1" dirty="0" smtClean="0">
                <a:solidFill>
                  <a:schemeClr val="bg1"/>
                </a:solidFill>
                <a:ea typeface="ＭＳ Ｐゴシック" panose="020B0600070205080204" pitchFamily="50" charset="-128"/>
                <a:cs typeface="Arial" panose="020B0604020202020204" pitchFamily="34" charset="0"/>
              </a:rPr>
              <a:t>Matchin</a:t>
            </a:r>
            <a:r>
              <a:rPr lang="en-US" altLang="ja-JP" sz="1200" b="1" dirty="0">
                <a:solidFill>
                  <a:schemeClr val="bg1"/>
                </a:solidFill>
                <a:ea typeface="ＭＳ Ｐゴシック" panose="020B0600070205080204" pitchFamily="50" charset="-128"/>
                <a:cs typeface="Arial" panose="020B0604020202020204" pitchFamily="34" charset="0"/>
              </a:rPr>
              <a:t>g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204718" y="1686848"/>
            <a:ext cx="633256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</a:pP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•</a:t>
            </a:r>
            <a:r>
              <a:rPr lang="ja-JP" altLang="en-US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Has </a:t>
            </a: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a </a:t>
            </a:r>
            <a:r>
              <a:rPr lang="en-US" altLang="ja-JP" sz="1100" dirty="0">
                <a:solidFill>
                  <a:srgbClr val="00B0F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strong desire </a:t>
            </a: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to distribute Japanese films/TV contents 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in </a:t>
            </a: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overseas markets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ts val="300"/>
              </a:spcBef>
            </a:pP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•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 Has</a:t>
            </a:r>
            <a:r>
              <a:rPr lang="ja-JP" altLang="en-US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authority </a:t>
            </a: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to select and make procurement decisions.</a:t>
            </a:r>
            <a:endParaRPr lang="en-US" altLang="ja-JP" sz="1100" dirty="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  <a:p>
            <a:pPr algn="just">
              <a:spcBef>
                <a:spcPts val="300"/>
              </a:spcBef>
            </a:pP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•</a:t>
            </a:r>
            <a:r>
              <a:rPr lang="ja-JP" altLang="en-US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Has </a:t>
            </a: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an established business in overseas films/TV 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contents </a:t>
            </a: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markets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04719" y="1496801"/>
            <a:ext cx="17422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accent1">
                    <a:lumMod val="75000"/>
                  </a:schemeClr>
                </a:solidFill>
              </a:rPr>
              <a:t>JETRO invite buyers who </a:t>
            </a:r>
            <a:endParaRPr kumimoji="1" lang="ja-JP" altLang="en-US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02076" y="2417776"/>
            <a:ext cx="12964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accent1">
                    <a:lumMod val="75000"/>
                  </a:schemeClr>
                </a:solidFill>
              </a:rPr>
              <a:t>Travel</a:t>
            </a:r>
            <a:r>
              <a:rPr kumimoji="1" lang="ja-JP" altLang="en-US" sz="1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kumimoji="1" lang="en-US" altLang="ja-JP" sz="1200" dirty="0" smtClean="0">
                <a:solidFill>
                  <a:schemeClr val="accent1">
                    <a:lumMod val="75000"/>
                  </a:schemeClr>
                </a:solidFill>
              </a:rPr>
              <a:t>Conditions:</a:t>
            </a:r>
            <a:endParaRPr kumimoji="1" lang="ja-JP" altLang="en-US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204720" y="3993492"/>
            <a:ext cx="6332559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</a:pP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•</a:t>
            </a:r>
            <a:r>
              <a:rPr lang="ja-JP" altLang="en-US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Each </a:t>
            </a: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invited 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buyer </a:t>
            </a: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will be given a dedicated table to conduct a series of business meetings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ts val="300"/>
              </a:spcBef>
            </a:pP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• Recruitment 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of Japanese sellers will </a:t>
            </a: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start AFTER all invited buyers have been 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finalized.</a:t>
            </a:r>
            <a:r>
              <a:rPr lang="ja-JP" altLang="en-US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Japanese companies will</a:t>
            </a:r>
            <a:r>
              <a:rPr lang="ja-JP" altLang="en-US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apply for business matchmaking with a specific interest in your company. </a:t>
            </a:r>
          </a:p>
          <a:p>
            <a:pPr algn="just">
              <a:spcBef>
                <a:spcPts val="300"/>
              </a:spcBef>
            </a:pP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• JETRO sends invitations to companies that may include 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TIFFCOM exhibitors,</a:t>
            </a:r>
          </a:p>
          <a:p>
            <a:pPr algn="just"/>
            <a:r>
              <a:rPr lang="ja-JP" altLang="en-US" sz="11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 </a:t>
            </a:r>
            <a:r>
              <a:rPr lang="ja-JP" altLang="en-US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JETRO </a:t>
            </a: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activity past 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participants.</a:t>
            </a:r>
          </a:p>
          <a:p>
            <a:pPr algn="just">
              <a:spcBef>
                <a:spcPts val="300"/>
              </a:spcBef>
            </a:pP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• All meetings are pre-arranged. Each meeting will run for 30-45 minutes (tentative).</a:t>
            </a:r>
            <a:endParaRPr lang="en-US" altLang="ja-JP" sz="1100" dirty="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  <a:p>
            <a:pPr algn="just">
              <a:spcBef>
                <a:spcPts val="300"/>
              </a:spcBef>
            </a:pP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• Language: English (An interpreter will be arranged per company.)</a:t>
            </a:r>
          </a:p>
          <a:p>
            <a:pPr algn="just">
              <a:spcBef>
                <a:spcPts val="300"/>
              </a:spcBef>
            </a:pP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• The list of participating Japanese companies will be finalized by 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the beginning of October.</a:t>
            </a:r>
          </a:p>
          <a:p>
            <a:pPr algn="just">
              <a:spcBef>
                <a:spcPts val="300"/>
              </a:spcBef>
            </a:pP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• B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uyers </a:t>
            </a: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can also meet 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with TIFFCOM exhibitors. 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177427" y="6208893"/>
            <a:ext cx="2606719" cy="262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b="1" dirty="0">
                <a:solidFill>
                  <a:schemeClr val="bg1"/>
                </a:solidFill>
                <a:ea typeface="ＭＳ Ｐゴシック" panose="020B0600070205080204" pitchFamily="50" charset="-128"/>
                <a:cs typeface="Arial" panose="020B0604020202020204" pitchFamily="34" charset="0"/>
              </a:rPr>
              <a:t>Required Information for Application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174781" y="6454639"/>
            <a:ext cx="633520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</a:pP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 During the nomination process of JETRO’s invitation program, a candidate will be asked to provide some information (See the application form).</a:t>
            </a:r>
            <a:endParaRPr lang="en-US" altLang="ja-JP" sz="1100" dirty="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450615"/>
              </p:ext>
            </p:extLst>
          </p:nvPr>
        </p:nvGraphicFramePr>
        <p:xfrm>
          <a:off x="174781" y="7420043"/>
          <a:ext cx="6485330" cy="9154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03897">
                  <a:extLst>
                    <a:ext uri="{9D8B030D-6E8A-4147-A177-3AD203B41FA5}">
                      <a16:colId xmlns:a16="http://schemas.microsoft.com/office/drawing/2014/main" val="3551320586"/>
                    </a:ext>
                  </a:extLst>
                </a:gridCol>
                <a:gridCol w="1296537">
                  <a:extLst>
                    <a:ext uri="{9D8B030D-6E8A-4147-A177-3AD203B41FA5}">
                      <a16:colId xmlns:a16="http://schemas.microsoft.com/office/drawing/2014/main" val="3169275952"/>
                    </a:ext>
                  </a:extLst>
                </a:gridCol>
                <a:gridCol w="1815153">
                  <a:extLst>
                    <a:ext uri="{9D8B030D-6E8A-4147-A177-3AD203B41FA5}">
                      <a16:colId xmlns:a16="http://schemas.microsoft.com/office/drawing/2014/main" val="907007853"/>
                    </a:ext>
                  </a:extLst>
                </a:gridCol>
                <a:gridCol w="1869743">
                  <a:extLst>
                    <a:ext uri="{9D8B030D-6E8A-4147-A177-3AD203B41FA5}">
                      <a16:colId xmlns:a16="http://schemas.microsoft.com/office/drawing/2014/main" val="1810536850"/>
                    </a:ext>
                  </a:extLst>
                </a:gridCol>
              </a:tblGrid>
              <a:tr h="260981"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u="none" strike="noStrike" dirty="0" smtClean="0">
                          <a:effectLst/>
                        </a:rPr>
                        <a:t>Early August</a:t>
                      </a:r>
                      <a:endParaRPr lang="en-US" altLang="ja-JP" sz="1100" b="1" i="0" u="none" strike="noStrike" dirty="0" smtClean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66" marR="9166" marT="916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Middle </a:t>
                      </a:r>
                      <a:r>
                        <a:rPr lang="en-US" sz="1100" u="none" strike="noStrike" dirty="0">
                          <a:effectLst/>
                        </a:rPr>
                        <a:t>August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66" marR="9166" marT="916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Late </a:t>
                      </a:r>
                      <a:r>
                        <a:rPr lang="en-US" sz="1100" u="none" strike="noStrike" dirty="0" smtClean="0">
                          <a:effectLst/>
                        </a:rPr>
                        <a:t>September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66" marR="9166" marT="916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Early </a:t>
                      </a:r>
                      <a:r>
                        <a:rPr lang="en-US" sz="1100" u="none" strike="noStrike" dirty="0" smtClean="0">
                          <a:effectLst/>
                        </a:rPr>
                        <a:t>October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66" marR="9166" marT="916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0353138"/>
                  </a:ext>
                </a:extLst>
              </a:tr>
              <a:tr h="6544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Buyers </a:t>
                      </a:r>
                      <a:r>
                        <a:rPr lang="en-US" sz="1100" u="none" strike="noStrike" dirty="0">
                          <a:effectLst/>
                        </a:rPr>
                        <a:t>Determined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66" marR="9166" marT="916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Japanese Companies Recruited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66" marR="9166" marT="916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Japanese companies selected, business matchmaking schedule </a:t>
                      </a:r>
                      <a:r>
                        <a:rPr lang="en-US" sz="1100" u="none" strike="noStrike" dirty="0" smtClean="0">
                          <a:effectLst/>
                        </a:rPr>
                        <a:t>made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66" marR="9166" marT="916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Meeting schedule finalized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66" marR="9166" marT="916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471275"/>
                  </a:ext>
                </a:extLst>
              </a:tr>
            </a:tbl>
          </a:graphicData>
        </a:graphic>
      </p:graphicFrame>
      <p:sp>
        <p:nvSpPr>
          <p:cNvPr id="29" name="正方形/長方形 28"/>
          <p:cNvSpPr/>
          <p:nvPr/>
        </p:nvSpPr>
        <p:spPr>
          <a:xfrm>
            <a:off x="177427" y="7154898"/>
            <a:ext cx="807863" cy="25149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b="1" dirty="0" smtClean="0">
                <a:solidFill>
                  <a:schemeClr val="bg1"/>
                </a:solidFill>
                <a:ea typeface="ＭＳ Ｐゴシック" panose="020B0600070205080204" pitchFamily="50" charset="-128"/>
                <a:cs typeface="Arial" panose="020B0604020202020204" pitchFamily="34" charset="0"/>
              </a:rPr>
              <a:t>Time</a:t>
            </a:r>
            <a:r>
              <a:rPr lang="ja-JP" altLang="en-US" sz="1200" b="1" dirty="0">
                <a:solidFill>
                  <a:schemeClr val="bg1"/>
                </a:solidFill>
                <a:ea typeface="ＭＳ Ｐゴシック" panose="020B060007020508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200" b="1" dirty="0" smtClean="0">
                <a:solidFill>
                  <a:schemeClr val="bg1"/>
                </a:solidFill>
                <a:ea typeface="ＭＳ Ｐゴシック" panose="020B0600070205080204" pitchFamily="50" charset="-128"/>
                <a:cs typeface="Arial" panose="020B0604020202020204" pitchFamily="34" charset="0"/>
              </a:rPr>
              <a:t>Lin</a:t>
            </a:r>
            <a:r>
              <a:rPr lang="en-US" altLang="ja-JP" sz="1200" b="1" dirty="0">
                <a:solidFill>
                  <a:schemeClr val="bg1"/>
                </a:solidFill>
                <a:ea typeface="ＭＳ Ｐゴシック" panose="020B0600070205080204" pitchFamily="50" charset="-128"/>
                <a:cs typeface="Arial" panose="020B0604020202020204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68448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1759</TotalTime>
  <Words>550</Words>
  <Application>Microsoft Office PowerPoint</Application>
  <PresentationFormat>A4 210 x 297 mm</PresentationFormat>
  <Paragraphs>87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Eras Demi ITC</vt:lpstr>
      <vt:lpstr>Wingdings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作成者</dc:creator>
  <cp:lastModifiedBy>Sayaka_Kuroda</cp:lastModifiedBy>
  <cp:revision>36</cp:revision>
  <cp:lastPrinted>2019-05-27T04:29:18Z</cp:lastPrinted>
  <dcterms:created xsi:type="dcterms:W3CDTF">2018-05-16T06:08:03Z</dcterms:created>
  <dcterms:modified xsi:type="dcterms:W3CDTF">2019-05-27T04:29:33Z</dcterms:modified>
</cp:coreProperties>
</file>