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754" r:id="rId1"/>
  </p:sldMasterIdLst>
  <p:notesMasterIdLst>
    <p:notesMasterId r:id="rId13"/>
  </p:notesMasterIdLst>
  <p:sldIdLst>
    <p:sldId id="256" r:id="rId2"/>
    <p:sldId id="356" r:id="rId3"/>
    <p:sldId id="450" r:id="rId4"/>
    <p:sldId id="426" r:id="rId5"/>
    <p:sldId id="258" r:id="rId6"/>
    <p:sldId id="452" r:id="rId7"/>
    <p:sldId id="456" r:id="rId8"/>
    <p:sldId id="453" r:id="rId9"/>
    <p:sldId id="454" r:id="rId10"/>
    <p:sldId id="455" r:id="rId11"/>
    <p:sldId id="288" r:id="rId12"/>
  </p:sldIdLst>
  <p:sldSz cx="9144000" cy="5143500" type="screen16x9"/>
  <p:notesSz cx="7315200" cy="96012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B0F3"/>
    <a:srgbClr val="B2B06F"/>
    <a:srgbClr val="93A7BF"/>
    <a:srgbClr val="A3B8D0"/>
    <a:srgbClr val="4B759E"/>
    <a:srgbClr val="8DB1CF"/>
    <a:srgbClr val="000000"/>
    <a:srgbClr val="121212"/>
    <a:srgbClr val="3D3D3D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9FAD8B-B6F4-45A3-A3C0-B0B29305F5DF}" v="353" dt="2020-09-30T12:04:28.192"/>
    <p1510:client id="{85DF1D88-860C-4128-8F6A-37275CACA05C}" v="1004" dt="2020-10-01T00:28:46.169"/>
    <p1510:client id="{C0C1628F-08FD-4DEC-9DC9-D81B07C5E88D}" v="3060" dt="2020-09-23T02:26:12.841"/>
    <p1510:client id="{C255C1AA-D418-4BCE-A3A9-BAA1B496FD2B}" v="525" dt="2020-09-30T10:23:56.404"/>
    <p1510:client id="{E87BBAF8-ABC6-4F23-BC16-4871685817E1}" v="901" dt="2020-09-30T11:43:08.584"/>
  </p1510:revLst>
</p1510:revInfo>
</file>

<file path=ppt/tableStyles.xml><?xml version="1.0" encoding="utf-8"?>
<a:tblStyleLst xmlns:a="http://schemas.openxmlformats.org/drawingml/2006/main" def="{C3A9767D-AFAD-4808-8702-DD982A3D4C4E}">
  <a:tblStyle styleId="{C3A9767D-AFAD-4808-8702-DD982A3D4C4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000" autoAdjust="0"/>
    <p:restoredTop sz="96353" autoAdjust="0"/>
  </p:normalViewPr>
  <p:slideViewPr>
    <p:cSldViewPr snapToGrid="0">
      <p:cViewPr varScale="1">
        <p:scale>
          <a:sx n="191" d="100"/>
          <a:sy n="191" d="100"/>
        </p:scale>
        <p:origin x="184" y="3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636c1d25d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0" name="Google Shape;450;g636c1d25dc_0_0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>
              <a:solidFill>
                <a:srgbClr val="444950"/>
              </a:solidFill>
              <a:highlight>
                <a:srgbClr val="F1F0F0"/>
              </a:highlight>
              <a:latin typeface="Meiryo"/>
              <a:ea typeface="Meiryo"/>
              <a:cs typeface="Meiryo"/>
              <a:sym typeface="Meiry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217841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3d91010d2_1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5" name="Google Shape;315;g33d91010d2_10_3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lang="en-US" altLang="ja-JP" dirty="0">
              <a:solidFill>
                <a:srgbClr val="444950"/>
              </a:solidFill>
              <a:highlight>
                <a:srgbClr val="F1F0F0"/>
              </a:highlight>
              <a:latin typeface="Meiryo"/>
              <a:ea typeface="Meiryo"/>
              <a:cs typeface="Meiryo"/>
              <a:sym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1897959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87034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496450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636c1d25dc_0_3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8" name="Google Shape;588;g636c1d25dc_0_39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39949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4956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96383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4044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6" name="Google Shape;466;p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 marL="0" indent="0"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4732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A2B6C5D5-CB38-7645-AA54-7FA9F0799700}"/>
              </a:ext>
            </a:extLst>
          </p:cNvPr>
          <p:cNvSpPr txBox="1"/>
          <p:nvPr userDrawn="1"/>
        </p:nvSpPr>
        <p:spPr>
          <a:xfrm>
            <a:off x="15368" y="4898437"/>
            <a:ext cx="554787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kumimoji="1" lang="en-US" altLang="ja-JP" sz="700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</a:rPr>
              <a:t>Strictly confidential Copyright©. SE4, Inc. All rights reserved.</a:t>
            </a:r>
            <a:endParaRPr kumimoji="1" lang="ja-JP" altLang="en-US" sz="70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hyperlink" Target="http://www.se4.space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svg"/><Relationship Id="rId18" Type="http://schemas.openxmlformats.org/officeDocument/2006/relationships/image" Target="../media/image21.png"/><Relationship Id="rId3" Type="http://schemas.openxmlformats.org/officeDocument/2006/relationships/image" Target="../media/image1.png"/><Relationship Id="rId21" Type="http://schemas.openxmlformats.org/officeDocument/2006/relationships/image" Target="../media/image24.svg"/><Relationship Id="rId7" Type="http://schemas.openxmlformats.org/officeDocument/2006/relationships/image" Target="../media/image10.svg"/><Relationship Id="rId12" Type="http://schemas.openxmlformats.org/officeDocument/2006/relationships/image" Target="../media/image15.png"/><Relationship Id="rId17" Type="http://schemas.openxmlformats.org/officeDocument/2006/relationships/image" Target="../media/image20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svg"/><Relationship Id="rId5" Type="http://schemas.openxmlformats.org/officeDocument/2006/relationships/image" Target="../media/image8.sv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4" Type="http://schemas.openxmlformats.org/officeDocument/2006/relationships/image" Target="../media/image7.png"/><Relationship Id="rId9" Type="http://schemas.openxmlformats.org/officeDocument/2006/relationships/image" Target="../media/image12.svg"/><Relationship Id="rId14" Type="http://schemas.openxmlformats.org/officeDocument/2006/relationships/image" Target="../media/image17.png"/><Relationship Id="rId22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" name="Google Shape;452;p117"/>
          <p:cNvPicPr preferRelativeResize="0"/>
          <p:nvPr/>
        </p:nvPicPr>
        <p:blipFill rotWithShape="1">
          <a:blip r:embed="rId3">
            <a:alphaModFix amt="90000"/>
          </a:blip>
          <a:srcRect l="7008" r="6999"/>
          <a:stretch/>
        </p:blipFill>
        <p:spPr>
          <a:xfrm>
            <a:off x="0" y="-7723"/>
            <a:ext cx="9163048" cy="5145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1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96599" y="649184"/>
            <a:ext cx="5774487" cy="33478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DB5EA563-521B-4E4D-AC13-4CEBE762544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lum bright="70000" contrast="-70000"/>
          </a:blip>
          <a:stretch>
            <a:fillRect/>
          </a:stretch>
        </p:blipFill>
        <p:spPr>
          <a:xfrm>
            <a:off x="7463494" y="3238285"/>
            <a:ext cx="1548868" cy="1095374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284F027-06C6-DF45-8104-29CD62CEA9B6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7574054" y="2561325"/>
            <a:ext cx="1361651" cy="453884"/>
          </a:xfrm>
          <a:prstGeom prst="rect">
            <a:avLst/>
          </a:prstGeom>
        </p:spPr>
      </p:pic>
      <p:pic>
        <p:nvPicPr>
          <p:cNvPr id="7" name="Picture 2" descr="Image result for plug and playlogo&quot;">
            <a:extLst>
              <a:ext uri="{FF2B5EF4-FFF2-40B4-BE49-F238E27FC236}">
                <a16:creationId xmlns:a16="http://schemas.microsoft.com/office/drawing/2014/main" id="{98F31622-D6DE-F64A-822C-002D73C903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91" y="3052114"/>
            <a:ext cx="1508478" cy="450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nvidia inception program logo&quot;">
            <a:extLst>
              <a:ext uri="{FF2B5EF4-FFF2-40B4-BE49-F238E27FC236}">
                <a16:creationId xmlns:a16="http://schemas.microsoft.com/office/drawing/2014/main" id="{99BF8911-6791-9247-A04F-60A261FFF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381" y="4001538"/>
            <a:ext cx="763411" cy="99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F04B6B9-7D7F-914E-828E-4FB42C3FDFF7}"/>
              </a:ext>
            </a:extLst>
          </p:cNvPr>
          <p:cNvSpPr txBox="1"/>
          <p:nvPr/>
        </p:nvSpPr>
        <p:spPr>
          <a:xfrm>
            <a:off x="0" y="4598407"/>
            <a:ext cx="1941557" cy="52322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kumimoji="1" lang="ja-JP" altLang="en-US" sz="1600">
                <a:solidFill>
                  <a:schemeClr val="tx1"/>
                </a:solidFill>
                <a:latin typeface="Meiryo"/>
                <a:ea typeface="Meiryo"/>
              </a:rPr>
              <a:t>SE4, Inc.</a:t>
            </a:r>
            <a:endParaRPr lang="ja-JP" altLang="en-US"/>
          </a:p>
          <a:p>
            <a:pPr algn="l"/>
            <a:r>
              <a:rPr lang="en-US" altLang="ja-JP" sz="1200" dirty="0">
                <a:solidFill>
                  <a:schemeClr val="tx1"/>
                </a:solidFill>
                <a:latin typeface="Meiryo" panose="020B0604030504040204" pitchFamily="34" charset="-128"/>
                <a:ea typeface="Meiryo" panose="020B0604030504040204" pitchFamily="34" charset="-128"/>
                <a:hlinkClick r:id="rId9"/>
              </a:rPr>
              <a:t>http://www.se4.space/</a:t>
            </a:r>
            <a:endParaRPr lang="en-US" altLang="ja-JP" sz="1200" dirty="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7172BD2-CDE5-AD49-88BB-7415E8CA660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62;p118">
            <a:extLst>
              <a:ext uri="{FF2B5EF4-FFF2-40B4-BE49-F238E27FC236}">
                <a16:creationId xmlns:a16="http://schemas.microsoft.com/office/drawing/2014/main" id="{E9FB2379-6CBA-2C43-8927-B4E337CADC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008" r="6991"/>
          <a:stretch/>
        </p:blipFill>
        <p:spPr>
          <a:xfrm>
            <a:off x="0" y="-2382"/>
            <a:ext cx="9163048" cy="51458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ED1405B-FEAE-1643-843B-D6C47F63F3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2F20EB9-3E30-43FE-8196-3D15BA741A97}"/>
              </a:ext>
            </a:extLst>
          </p:cNvPr>
          <p:cNvSpPr txBox="1"/>
          <p:nvPr/>
        </p:nvSpPr>
        <p:spPr>
          <a:xfrm>
            <a:off x="37726" y="1907577"/>
            <a:ext cx="9064690" cy="45627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Travel Restrictions</a:t>
            </a: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Assymetric challenges</a:t>
            </a: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(Aus to JP is harder than JP to Aus)</a:t>
            </a: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  <a:p>
            <a:pPr algn="ctr">
              <a:lnSpc>
                <a:spcPct val="150000"/>
              </a:lnSpc>
            </a:pP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  <a:p>
            <a:pPr algn="ctr">
              <a:lnSpc>
                <a:spcPct val="150000"/>
              </a:lnSpc>
            </a:pP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  <a:p>
            <a:pPr algn="ctr">
              <a:lnSpc>
                <a:spcPct val="150000"/>
              </a:lnSpc>
            </a:pP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  <a:p>
            <a:pPr algn="ctr">
              <a:lnSpc>
                <a:spcPct val="150000"/>
              </a:lnSpc>
            </a:pP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</p:txBody>
      </p:sp>
      <p:sp>
        <p:nvSpPr>
          <p:cNvPr id="3" name="Google Shape;468;p119">
            <a:extLst>
              <a:ext uri="{FF2B5EF4-FFF2-40B4-BE49-F238E27FC236}">
                <a16:creationId xmlns:a16="http://schemas.microsoft.com/office/drawing/2014/main" id="{9159D5FF-E032-415D-AA83-6F838880C8DD}"/>
              </a:ext>
            </a:extLst>
          </p:cNvPr>
          <p:cNvSpPr txBox="1">
            <a:spLocks/>
          </p:cNvSpPr>
          <p:nvPr/>
        </p:nvSpPr>
        <p:spPr>
          <a:xfrm>
            <a:off x="228293" y="213506"/>
            <a:ext cx="8682783" cy="95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4999"/>
              </a:lnSpc>
              <a:buNone/>
            </a:pPr>
            <a:r>
              <a:rPr lang="en-US" altLang="ja-JP" sz="3400" b="1" dirty="0">
                <a:solidFill>
                  <a:schemeClr val="tx1"/>
                </a:solidFill>
                <a:latin typeface="Meiryo"/>
              </a:rPr>
              <a:t>Challenges with Australia/Japan Business</a:t>
            </a:r>
          </a:p>
        </p:txBody>
      </p:sp>
    </p:spTree>
    <p:extLst>
      <p:ext uri="{BB962C8B-B14F-4D97-AF65-F5344CB8AC3E}">
        <p14:creationId xmlns:p14="http://schemas.microsoft.com/office/powerpoint/2010/main" val="2345118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412;p94">
            <a:extLst>
              <a:ext uri="{FF2B5EF4-FFF2-40B4-BE49-F238E27FC236}">
                <a16:creationId xmlns:a16="http://schemas.microsoft.com/office/drawing/2014/main" id="{B990048B-FCD6-3C4B-BBC4-055B7BBD8EE6}"/>
              </a:ext>
            </a:extLst>
          </p:cNvPr>
          <p:cNvPicPr preferRelativeResize="0"/>
          <p:nvPr/>
        </p:nvPicPr>
        <p:blipFill rotWithShape="1">
          <a:blip r:embed="rId3">
            <a:alphaModFix amt="50000"/>
          </a:blip>
          <a:srcRect l="2678" r="2678"/>
          <a:stretch/>
        </p:blipFill>
        <p:spPr>
          <a:xfrm>
            <a:off x="0" y="-8"/>
            <a:ext cx="916304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6308" y="645732"/>
            <a:ext cx="6851385" cy="38520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6DB398F-E76A-EA43-959A-14071476FB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dirty="0" smtClean="0"/>
              <a:t>11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02388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62;p118">
            <a:extLst>
              <a:ext uri="{FF2B5EF4-FFF2-40B4-BE49-F238E27FC236}">
                <a16:creationId xmlns:a16="http://schemas.microsoft.com/office/drawing/2014/main" id="{E9FB2379-6CBA-2C43-8927-B4E337CADC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008" r="6991"/>
          <a:stretch/>
        </p:blipFill>
        <p:spPr>
          <a:xfrm>
            <a:off x="0" y="-2382"/>
            <a:ext cx="9163048" cy="51458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FB8856BD-1A5F-DF44-965D-C468DC610A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sp>
        <p:nvSpPr>
          <p:cNvPr id="6" name="Google Shape;468;p119">
            <a:extLst>
              <a:ext uri="{FF2B5EF4-FFF2-40B4-BE49-F238E27FC236}">
                <a16:creationId xmlns:a16="http://schemas.microsoft.com/office/drawing/2014/main" id="{F0D26D54-D620-45CF-8BF2-DB83BAEE497B}"/>
              </a:ext>
            </a:extLst>
          </p:cNvPr>
          <p:cNvSpPr txBox="1">
            <a:spLocks/>
          </p:cNvSpPr>
          <p:nvPr/>
        </p:nvSpPr>
        <p:spPr>
          <a:xfrm>
            <a:off x="390475" y="213506"/>
            <a:ext cx="8427925" cy="95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4999"/>
              </a:lnSpc>
              <a:buNone/>
            </a:pPr>
            <a:r>
              <a:rPr lang="en-US" altLang="ja-JP" sz="3400" b="1" dirty="0">
                <a:solidFill>
                  <a:schemeClr val="tx1"/>
                </a:solidFill>
                <a:latin typeface="Meiryo"/>
              </a:rPr>
              <a:t>Vision</a:t>
            </a:r>
            <a:endParaRPr lang="en-US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FEC572F9-47A4-46C8-B7F8-A8758C694F2F}"/>
              </a:ext>
            </a:extLst>
          </p:cNvPr>
          <p:cNvSpPr txBox="1"/>
          <p:nvPr/>
        </p:nvSpPr>
        <p:spPr>
          <a:xfrm>
            <a:off x="37725" y="1421029"/>
            <a:ext cx="9064690" cy="26237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 b="1">
                <a:solidFill>
                  <a:schemeClr val="tx1"/>
                </a:solidFill>
                <a:latin typeface="Meiryo"/>
                <a:ea typeface="Meiryo"/>
              </a:rPr>
              <a:t>Spark a </a:t>
            </a:r>
            <a:r>
              <a:rPr lang="ja-JP" altLang="en-US" sz="2800" b="1">
                <a:solidFill>
                  <a:srgbClr val="52B0F3"/>
                </a:solidFill>
                <a:latin typeface="Meiryo"/>
                <a:ea typeface="Meiryo"/>
              </a:rPr>
              <a:t>space infrastructure revolution</a:t>
            </a:r>
            <a:r>
              <a:rPr lang="ja-JP" altLang="en-US" sz="2800" b="1">
                <a:solidFill>
                  <a:schemeClr val="tx1"/>
                </a:solidFill>
                <a:latin typeface="Meiryo"/>
                <a:ea typeface="Meiryo"/>
              </a:rPr>
              <a:t> which will enable humans to become a multi planet civilization and use the resources of the solar system to augment earth's</a:t>
            </a:r>
          </a:p>
        </p:txBody>
      </p:sp>
    </p:spTree>
    <p:extLst>
      <p:ext uri="{BB962C8B-B14F-4D97-AF65-F5344CB8AC3E}">
        <p14:creationId xmlns:p14="http://schemas.microsoft.com/office/powerpoint/2010/main" val="2520577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462;p118" descr="A star filled sky&#10;&#10;Description automatically generated">
            <a:extLst>
              <a:ext uri="{FF2B5EF4-FFF2-40B4-BE49-F238E27FC236}">
                <a16:creationId xmlns:a16="http://schemas.microsoft.com/office/drawing/2014/main" id="{F32DAAF3-B5D0-4619-AA30-5D2ACB81E4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008" r="6991"/>
          <a:stretch/>
        </p:blipFill>
        <p:spPr>
          <a:xfrm>
            <a:off x="0" y="-2382"/>
            <a:ext cx="9163048" cy="514588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5F06660-31C4-274E-9900-55D65D4D196D}"/>
              </a:ext>
            </a:extLst>
          </p:cNvPr>
          <p:cNvSpPr txBox="1"/>
          <p:nvPr/>
        </p:nvSpPr>
        <p:spPr>
          <a:xfrm>
            <a:off x="-43752" y="1644802"/>
            <a:ext cx="9064690" cy="19774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 b="1">
                <a:solidFill>
                  <a:schemeClr val="tx1"/>
                </a:solidFill>
                <a:latin typeface="Meiryo"/>
                <a:ea typeface="Meiryo"/>
              </a:rPr>
              <a:t>A platform for controlling </a:t>
            </a:r>
            <a:r>
              <a:rPr lang="ja-JP" altLang="en-US" sz="2800" b="1">
                <a:solidFill>
                  <a:srgbClr val="52B0F3"/>
                </a:solidFill>
                <a:latin typeface="Meiryo"/>
                <a:ea typeface="Meiryo"/>
              </a:rPr>
              <a:t>any robot, over any distance</a:t>
            </a:r>
            <a:r>
              <a:rPr lang="ja-JP" altLang="en-US" sz="2800" b="1">
                <a:solidFill>
                  <a:schemeClr val="tx1"/>
                </a:solidFill>
                <a:latin typeface="Meiryo"/>
                <a:ea typeface="Meiryo"/>
              </a:rPr>
              <a:t>, over any communication channel.</a:t>
            </a:r>
            <a:endParaRPr lang="en-US" altLang="ja-JP" sz="2800">
              <a:solidFill>
                <a:schemeClr val="tx1"/>
              </a:solidFill>
              <a:latin typeface="Meiryo" panose="020B0604030504040204" pitchFamily="34" charset="-128"/>
              <a:ea typeface="Meiryo" panose="020B0604030504040204" pitchFamily="34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 b="1">
                <a:solidFill>
                  <a:srgbClr val="00B0F0"/>
                </a:solidFill>
                <a:latin typeface="Meiryo"/>
                <a:ea typeface="Meiryo"/>
              </a:rPr>
              <a:t>Orchestrated Autonomy.</a:t>
            </a:r>
            <a:endParaRPr lang="ja-JP"/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9DDC2B13-EB9F-BC43-B6E5-0A07C3B2CC1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sp>
        <p:nvSpPr>
          <p:cNvPr id="5" name="Google Shape;468;p119">
            <a:extLst>
              <a:ext uri="{FF2B5EF4-FFF2-40B4-BE49-F238E27FC236}">
                <a16:creationId xmlns:a16="http://schemas.microsoft.com/office/drawing/2014/main" id="{9C9A4421-DD5A-47C6-8E14-E98FC7927794}"/>
              </a:ext>
            </a:extLst>
          </p:cNvPr>
          <p:cNvSpPr txBox="1">
            <a:spLocks/>
          </p:cNvSpPr>
          <p:nvPr/>
        </p:nvSpPr>
        <p:spPr>
          <a:xfrm>
            <a:off x="390475" y="213506"/>
            <a:ext cx="8520600" cy="95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4999"/>
              </a:lnSpc>
              <a:buNone/>
            </a:pPr>
            <a:r>
              <a:rPr lang="en-US" altLang="ja-JP" sz="3400" b="1" dirty="0">
                <a:solidFill>
                  <a:schemeClr val="tx1"/>
                </a:solidFill>
                <a:latin typeface="Meiryo"/>
              </a:rPr>
              <a:t>Product</a:t>
            </a:r>
            <a:endParaRPr lang="en-US" sz="3400" b="1" dirty="0">
              <a:solidFill>
                <a:schemeClr val="tx1"/>
              </a:solidFill>
              <a:latin typeface="Meiryo"/>
            </a:endParaRPr>
          </a:p>
        </p:txBody>
      </p:sp>
    </p:spTree>
    <p:extLst>
      <p:ext uri="{BB962C8B-B14F-4D97-AF65-F5344CB8AC3E}">
        <p14:creationId xmlns:p14="http://schemas.microsoft.com/office/powerpoint/2010/main" val="4205131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462;p118" descr="A star filled sky&#10;&#10;Description automatically generated">
            <a:extLst>
              <a:ext uri="{FF2B5EF4-FFF2-40B4-BE49-F238E27FC236}">
                <a16:creationId xmlns:a16="http://schemas.microsoft.com/office/drawing/2014/main" id="{9DC78229-19F9-4ACC-9A6D-9DF43F6E3C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008" r="6991"/>
          <a:stretch/>
        </p:blipFill>
        <p:spPr>
          <a:xfrm>
            <a:off x="0" y="-2382"/>
            <a:ext cx="9163048" cy="5145882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126"/>
          <p:cNvSpPr txBox="1">
            <a:spLocks noGrp="1"/>
          </p:cNvSpPr>
          <p:nvPr>
            <p:ph type="body" idx="1"/>
          </p:nvPr>
        </p:nvSpPr>
        <p:spPr>
          <a:xfrm>
            <a:off x="311700" y="1159159"/>
            <a:ext cx="8520600" cy="2748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7000" indent="0" algn="ctr">
              <a:lnSpc>
                <a:spcPct val="100000"/>
              </a:lnSpc>
              <a:buSzPts val="1600"/>
              <a:buNone/>
            </a:pPr>
            <a:r>
              <a:rPr lang="ja-JP" altLang="en-US" sz="1400" b="1" dirty="0">
                <a:solidFill>
                  <a:schemeClr val="dk1"/>
                </a:solidFill>
                <a:latin typeface="Meiryo"/>
                <a:ea typeface="Meiryo"/>
              </a:rPr>
              <a:t>SE4 is currently offering boutique services to work with partners who have hardware which can be upgraded with our system intelligence. </a:t>
            </a:r>
            <a:br>
              <a:rPr lang="ja-JP" altLang="en-US" sz="1400" b="1" dirty="0">
                <a:latin typeface="Meiryo"/>
                <a:ea typeface="Meiryo"/>
              </a:rPr>
            </a:br>
            <a:br>
              <a:rPr lang="ja-JP" altLang="en-US" sz="1400" b="1" dirty="0">
                <a:latin typeface="Meiryo"/>
                <a:ea typeface="Meiryo"/>
              </a:rPr>
            </a:br>
            <a:r>
              <a:rPr lang="ja-JP" altLang="en-US" sz="1400" b="1" dirty="0">
                <a:solidFill>
                  <a:schemeClr val="dk1"/>
                </a:solidFill>
                <a:latin typeface="Meiryo"/>
                <a:ea typeface="Meiryo"/>
              </a:rPr>
              <a:t>Our focus is on remote exploration, resource exploitation and construction.</a:t>
            </a:r>
            <a:br>
              <a:rPr lang="ja-JP" altLang="en-US" sz="1400" b="1" dirty="0">
                <a:latin typeface="Meiryo"/>
                <a:ea typeface="Meiryo"/>
              </a:rPr>
            </a:br>
            <a:br>
              <a:rPr lang="ja-JP" altLang="en-US" sz="1400" b="1" dirty="0">
                <a:latin typeface="Meiryo"/>
                <a:ea typeface="Meiryo"/>
              </a:rPr>
            </a:br>
            <a:r>
              <a:rPr lang="ja-JP" altLang="en-US" sz="1400" b="1">
                <a:solidFill>
                  <a:schemeClr val="dk1"/>
                </a:solidFill>
                <a:latin typeface="Meiryo"/>
                <a:ea typeface="Meiryo"/>
              </a:rPr>
              <a:t>We are making technology for the coming space age which is useful on earth now.</a:t>
            </a:r>
            <a:endParaRPr lang="ja-JP" altLang="en-US" sz="1400" b="1" dirty="0">
              <a:solidFill>
                <a:schemeClr val="dk1"/>
              </a:solidFill>
              <a:latin typeface="Meiryo"/>
              <a:ea typeface="Meiryo"/>
            </a:endParaRPr>
          </a:p>
          <a:p>
            <a:pPr marL="127000" indent="0" algn="ctr">
              <a:lnSpc>
                <a:spcPct val="100000"/>
              </a:lnSpc>
              <a:buSzPts val="1600"/>
              <a:buNone/>
            </a:pPr>
            <a:endParaRPr lang="ja-JP" altLang="en-US" sz="1400" b="1" dirty="0">
              <a:solidFill>
                <a:schemeClr val="dk1"/>
              </a:solidFill>
              <a:latin typeface="Meiryo"/>
              <a:ea typeface="Meiryo"/>
            </a:endParaRPr>
          </a:p>
          <a:p>
            <a:pPr marL="127000" indent="0" algn="ctr">
              <a:lnSpc>
                <a:spcPct val="100000"/>
              </a:lnSpc>
              <a:buSzPts val="1600"/>
              <a:buNone/>
            </a:pPr>
            <a:r>
              <a:rPr lang="ja-JP" altLang="en-US" sz="1400" b="1">
                <a:solidFill>
                  <a:schemeClr val="dk1"/>
                </a:solidFill>
                <a:latin typeface="Meiryo"/>
                <a:ea typeface="Meiryo"/>
              </a:rPr>
              <a:t>www.se4.space</a:t>
            </a:r>
            <a:endParaRPr lang="ja-JP" altLang="en-US" sz="1400" b="1" dirty="0">
              <a:solidFill>
                <a:schemeClr val="dk1"/>
              </a:solidFill>
              <a:latin typeface="Meiryo"/>
              <a:ea typeface="Meiryo"/>
            </a:endParaRPr>
          </a:p>
          <a:p>
            <a:pPr marL="127000" indent="0" algn="ctr">
              <a:lnSpc>
                <a:spcPct val="100000"/>
              </a:lnSpc>
              <a:buSzPts val="1600"/>
              <a:buNone/>
            </a:pPr>
            <a:br>
              <a:rPr lang="ja-JP" altLang="en-US" sz="1400" b="1" dirty="0">
                <a:latin typeface="Meiryo"/>
                <a:ea typeface="Meiryo"/>
              </a:rPr>
            </a:br>
            <a:endParaRPr lang="ja-JP" altLang="en-US" sz="1400" b="1" dirty="0">
              <a:solidFill>
                <a:schemeClr val="dk1"/>
              </a:solidFill>
              <a:latin typeface="Meiryo"/>
              <a:ea typeface="Meiryo"/>
            </a:endParaRPr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0ECCCB4F-FDCF-B843-B9FC-AE746EBE7AC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8E05A05C-A912-43CA-8B20-81093AA47C41}"/>
              </a:ext>
            </a:extLst>
          </p:cNvPr>
          <p:cNvGrpSpPr/>
          <p:nvPr/>
        </p:nvGrpSpPr>
        <p:grpSpPr>
          <a:xfrm>
            <a:off x="1476612" y="3065329"/>
            <a:ext cx="6268006" cy="1503723"/>
            <a:chOff x="1437760" y="2918776"/>
            <a:chExt cx="6268006" cy="1503723"/>
          </a:xfrm>
        </p:grpSpPr>
        <p:pic>
          <p:nvPicPr>
            <p:cNvPr id="8" name="グラフィックス 7" descr="橋の光景">
              <a:extLst>
                <a:ext uri="{FF2B5EF4-FFF2-40B4-BE49-F238E27FC236}">
                  <a16:creationId xmlns:a16="http://schemas.microsoft.com/office/drawing/2014/main" id="{FFE9A342-645E-478B-AFA2-29530B0048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437760" y="2924795"/>
              <a:ext cx="720000" cy="720000"/>
            </a:xfrm>
            <a:prstGeom prst="rect">
              <a:avLst/>
            </a:prstGeom>
          </p:spPr>
        </p:pic>
        <p:pic>
          <p:nvPicPr>
            <p:cNvPr id="9" name="グラフィックス 8" descr="放射性物質の標識">
              <a:extLst>
                <a:ext uri="{FF2B5EF4-FFF2-40B4-BE49-F238E27FC236}">
                  <a16:creationId xmlns:a16="http://schemas.microsoft.com/office/drawing/2014/main" id="{A0E2107B-1058-4560-A575-B9C6FDDF54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61796" y="2918776"/>
              <a:ext cx="720000" cy="720000"/>
            </a:xfrm>
            <a:prstGeom prst="rect">
              <a:avLst/>
            </a:prstGeom>
          </p:spPr>
        </p:pic>
        <p:pic>
          <p:nvPicPr>
            <p:cNvPr id="10" name="グラフィックス 9" descr="トラック">
              <a:extLst>
                <a:ext uri="{FF2B5EF4-FFF2-40B4-BE49-F238E27FC236}">
                  <a16:creationId xmlns:a16="http://schemas.microsoft.com/office/drawing/2014/main" id="{5168D817-A512-4023-B04F-29B715CB7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444627" y="3681814"/>
              <a:ext cx="720000" cy="720000"/>
            </a:xfrm>
            <a:prstGeom prst="rect">
              <a:avLst/>
            </a:prstGeom>
          </p:spPr>
        </p:pic>
        <p:pic>
          <p:nvPicPr>
            <p:cNvPr id="11" name="グラフィックス 10" descr="ロボット">
              <a:extLst>
                <a:ext uri="{FF2B5EF4-FFF2-40B4-BE49-F238E27FC236}">
                  <a16:creationId xmlns:a16="http://schemas.microsoft.com/office/drawing/2014/main" id="{8DACA1F2-43DC-4769-B174-5E4154E1A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841790" y="3334957"/>
              <a:ext cx="725495" cy="725495"/>
            </a:xfrm>
            <a:prstGeom prst="rect">
              <a:avLst/>
            </a:prstGeom>
          </p:spPr>
        </p:pic>
        <p:pic>
          <p:nvPicPr>
            <p:cNvPr id="12" name="グラフィックス 11" descr="男性">
              <a:extLst>
                <a:ext uri="{FF2B5EF4-FFF2-40B4-BE49-F238E27FC236}">
                  <a16:creationId xmlns:a16="http://schemas.microsoft.com/office/drawing/2014/main" id="{0F137BF5-D2C4-4EA0-9F8F-28B4CC2BB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703183" y="3338451"/>
              <a:ext cx="688183" cy="688183"/>
            </a:xfrm>
            <a:prstGeom prst="rect">
              <a:avLst/>
            </a:prstGeom>
          </p:spPr>
        </p:pic>
        <p:pic>
          <p:nvPicPr>
            <p:cNvPr id="13" name="グラフィックス 12" descr="クレーン">
              <a:extLst>
                <a:ext uri="{FF2B5EF4-FFF2-40B4-BE49-F238E27FC236}">
                  <a16:creationId xmlns:a16="http://schemas.microsoft.com/office/drawing/2014/main" id="{30B976A4-B330-412A-9B19-F48A00E08B1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2163178" y="3659618"/>
              <a:ext cx="720000" cy="720000"/>
            </a:xfrm>
            <a:prstGeom prst="rect">
              <a:avLst/>
            </a:prstGeom>
          </p:spPr>
        </p:pic>
        <p:pic>
          <p:nvPicPr>
            <p:cNvPr id="14" name="グラフィックス 13" descr="生物災害">
              <a:extLst>
                <a:ext uri="{FF2B5EF4-FFF2-40B4-BE49-F238E27FC236}">
                  <a16:creationId xmlns:a16="http://schemas.microsoft.com/office/drawing/2014/main" id="{BA635070-8859-41E4-94B5-7DE0B11094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6261796" y="3675795"/>
              <a:ext cx="720000" cy="720000"/>
            </a:xfrm>
            <a:prstGeom prst="rect">
              <a:avLst/>
            </a:prstGeom>
          </p:spPr>
        </p:pic>
        <p:pic>
          <p:nvPicPr>
            <p:cNvPr id="15" name="グラフィックス 14" descr="採鉱用工具">
              <a:extLst>
                <a:ext uri="{FF2B5EF4-FFF2-40B4-BE49-F238E27FC236}">
                  <a16:creationId xmlns:a16="http://schemas.microsoft.com/office/drawing/2014/main" id="{AE787973-74E4-47BC-9076-923F50035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2177760" y="3053404"/>
              <a:ext cx="628410" cy="628410"/>
            </a:xfrm>
            <a:prstGeom prst="rect">
              <a:avLst/>
            </a:prstGeom>
          </p:spPr>
        </p:pic>
        <p:pic>
          <p:nvPicPr>
            <p:cNvPr id="16" name="グラフィックス 15" descr="ロケット">
              <a:extLst>
                <a:ext uri="{FF2B5EF4-FFF2-40B4-BE49-F238E27FC236}">
                  <a16:creationId xmlns:a16="http://schemas.microsoft.com/office/drawing/2014/main" id="{783E7B05-C0E8-47C8-87C9-65002E1E4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6985766" y="2940972"/>
              <a:ext cx="720000" cy="720000"/>
            </a:xfrm>
            <a:prstGeom prst="rect">
              <a:avLst/>
            </a:prstGeom>
          </p:spPr>
        </p:pic>
        <p:pic>
          <p:nvPicPr>
            <p:cNvPr id="17" name="グラフィックス 16" descr="波">
              <a:extLst>
                <a:ext uri="{FF2B5EF4-FFF2-40B4-BE49-F238E27FC236}">
                  <a16:creationId xmlns:a16="http://schemas.microsoft.com/office/drawing/2014/main" id="{FD523929-19FE-4987-A8CA-2A78C0759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6985766" y="3702499"/>
              <a:ext cx="720000" cy="720000"/>
            </a:xfrm>
            <a:prstGeom prst="rect">
              <a:avLst/>
            </a:prstGeom>
          </p:spPr>
        </p:pic>
        <p:sp>
          <p:nvSpPr>
            <p:cNvPr id="18" name="乗算記号 17">
              <a:extLst>
                <a:ext uri="{FF2B5EF4-FFF2-40B4-BE49-F238E27FC236}">
                  <a16:creationId xmlns:a16="http://schemas.microsoft.com/office/drawing/2014/main" id="{76F00721-557F-451A-9D4D-FFD3E419C7FC}"/>
                </a:ext>
              </a:extLst>
            </p:cNvPr>
            <p:cNvSpPr/>
            <p:nvPr/>
          </p:nvSpPr>
          <p:spPr>
            <a:xfrm>
              <a:off x="4426908" y="3450068"/>
              <a:ext cx="420213" cy="420213"/>
            </a:xfrm>
            <a:prstGeom prst="mathMultiply">
              <a:avLst>
                <a:gd name="adj1" fmla="val 9162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右矢印 35">
              <a:extLst>
                <a:ext uri="{FF2B5EF4-FFF2-40B4-BE49-F238E27FC236}">
                  <a16:creationId xmlns:a16="http://schemas.microsoft.com/office/drawing/2014/main" id="{AC0B6363-3719-44CC-A7D3-864D531C3E4B}"/>
                </a:ext>
              </a:extLst>
            </p:cNvPr>
            <p:cNvSpPr/>
            <p:nvPr/>
          </p:nvSpPr>
          <p:spPr>
            <a:xfrm>
              <a:off x="5586714" y="3566028"/>
              <a:ext cx="510235" cy="252733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0" name="右矢印 36">
              <a:extLst>
                <a:ext uri="{FF2B5EF4-FFF2-40B4-BE49-F238E27FC236}">
                  <a16:creationId xmlns:a16="http://schemas.microsoft.com/office/drawing/2014/main" id="{C0D15C4C-3CEC-4DC4-ABDA-88D852E87C70}"/>
                </a:ext>
              </a:extLst>
            </p:cNvPr>
            <p:cNvSpPr/>
            <p:nvPr/>
          </p:nvSpPr>
          <p:spPr>
            <a:xfrm flipH="1">
              <a:off x="3048490" y="3566027"/>
              <a:ext cx="510234" cy="252733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5" name="Google Shape;468;p119">
            <a:extLst>
              <a:ext uri="{FF2B5EF4-FFF2-40B4-BE49-F238E27FC236}">
                <a16:creationId xmlns:a16="http://schemas.microsoft.com/office/drawing/2014/main" id="{3C9102DB-62DF-43C3-9D60-E30BCA80916B}"/>
              </a:ext>
            </a:extLst>
          </p:cNvPr>
          <p:cNvSpPr txBox="1">
            <a:spLocks/>
          </p:cNvSpPr>
          <p:nvPr/>
        </p:nvSpPr>
        <p:spPr>
          <a:xfrm>
            <a:off x="390475" y="213506"/>
            <a:ext cx="8443371" cy="950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4999"/>
              </a:lnSpc>
              <a:buNone/>
            </a:pPr>
            <a:r>
              <a:rPr lang="en-US" altLang="ja-JP" sz="3400" b="1" dirty="0">
                <a:solidFill>
                  <a:schemeClr val="tx1"/>
                </a:solidFill>
                <a:latin typeface="Meiryo"/>
              </a:rPr>
              <a:t>SE4's Business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85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62;p118">
            <a:extLst>
              <a:ext uri="{FF2B5EF4-FFF2-40B4-BE49-F238E27FC236}">
                <a16:creationId xmlns:a16="http://schemas.microsoft.com/office/drawing/2014/main" id="{E9FB2379-6CBA-2C43-8927-B4E337CADC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008" r="6991"/>
          <a:stretch/>
        </p:blipFill>
        <p:spPr>
          <a:xfrm>
            <a:off x="0" y="-2382"/>
            <a:ext cx="9163048" cy="51458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ED1405B-FEAE-1643-843B-D6C47F63F3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2F20EB9-3E30-43FE-8196-3D15BA741A97}"/>
              </a:ext>
            </a:extLst>
          </p:cNvPr>
          <p:cNvSpPr txBox="1"/>
          <p:nvPr/>
        </p:nvSpPr>
        <p:spPr>
          <a:xfrm>
            <a:off x="161293" y="1390137"/>
            <a:ext cx="9064690" cy="26237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Global Hub</a:t>
            </a:r>
          </a:p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Good Investment Culture</a:t>
            </a:r>
          </a:p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Strong Hardware Makers</a:t>
            </a:r>
            <a:endParaRPr lang="ja-JP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High Capital</a:t>
            </a:r>
          </a:p>
        </p:txBody>
      </p:sp>
      <p:sp>
        <p:nvSpPr>
          <p:cNvPr id="3" name="Google Shape;468;p119">
            <a:extLst>
              <a:ext uri="{FF2B5EF4-FFF2-40B4-BE49-F238E27FC236}">
                <a16:creationId xmlns:a16="http://schemas.microsoft.com/office/drawing/2014/main" id="{E3412147-CA2A-48D0-8987-26294AA47061}"/>
              </a:ext>
            </a:extLst>
          </p:cNvPr>
          <p:cNvSpPr txBox="1">
            <a:spLocks/>
          </p:cNvSpPr>
          <p:nvPr/>
        </p:nvSpPr>
        <p:spPr>
          <a:xfrm>
            <a:off x="390475" y="213506"/>
            <a:ext cx="8520600" cy="95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4999"/>
              </a:lnSpc>
              <a:buNone/>
            </a:pPr>
            <a:r>
              <a:rPr lang="en-US" altLang="ja-JP" sz="3400" b="1" dirty="0">
                <a:solidFill>
                  <a:schemeClr val="tx1"/>
                </a:solidFill>
                <a:latin typeface="Meiryo"/>
              </a:rPr>
              <a:t>Why Japan for a Startup?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62;p118">
            <a:extLst>
              <a:ext uri="{FF2B5EF4-FFF2-40B4-BE49-F238E27FC236}">
                <a16:creationId xmlns:a16="http://schemas.microsoft.com/office/drawing/2014/main" id="{E9FB2379-6CBA-2C43-8927-B4E337CADC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008" r="6991"/>
          <a:stretch/>
        </p:blipFill>
        <p:spPr>
          <a:xfrm>
            <a:off x="0" y="-2382"/>
            <a:ext cx="9163048" cy="51458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ED1405B-FEAE-1643-843B-D6C47F63F3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2F20EB9-3E30-43FE-8196-3D15BA741A97}"/>
              </a:ext>
            </a:extLst>
          </p:cNvPr>
          <p:cNvSpPr txBox="1"/>
          <p:nvPr/>
        </p:nvSpPr>
        <p:spPr>
          <a:xfrm>
            <a:off x="161293" y="1390137"/>
            <a:ext cx="9064690" cy="26237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Slow and Steady</a:t>
            </a:r>
          </a:p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(but reliable)</a:t>
            </a:r>
          </a:p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Risk Averse</a:t>
            </a:r>
          </a:p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Communication</a:t>
            </a:r>
          </a:p>
        </p:txBody>
      </p:sp>
      <p:sp>
        <p:nvSpPr>
          <p:cNvPr id="3" name="Google Shape;468;p119">
            <a:extLst>
              <a:ext uri="{FF2B5EF4-FFF2-40B4-BE49-F238E27FC236}">
                <a16:creationId xmlns:a16="http://schemas.microsoft.com/office/drawing/2014/main" id="{6A0DFF60-DBE1-4AB8-B171-BDE737B23B26}"/>
              </a:ext>
            </a:extLst>
          </p:cNvPr>
          <p:cNvSpPr txBox="1">
            <a:spLocks/>
          </p:cNvSpPr>
          <p:nvPr/>
        </p:nvSpPr>
        <p:spPr>
          <a:xfrm>
            <a:off x="390475" y="213506"/>
            <a:ext cx="8520600" cy="95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4999"/>
              </a:lnSpc>
              <a:buNone/>
            </a:pPr>
            <a:r>
              <a:rPr lang="en-US" altLang="ja-JP" sz="3400" b="1" dirty="0">
                <a:solidFill>
                  <a:schemeClr val="tx1"/>
                </a:solidFill>
                <a:latin typeface="Meiryo"/>
              </a:rPr>
              <a:t>Business Challenges in Japan</a:t>
            </a:r>
          </a:p>
        </p:txBody>
      </p:sp>
    </p:spTree>
    <p:extLst>
      <p:ext uri="{BB962C8B-B14F-4D97-AF65-F5344CB8AC3E}">
        <p14:creationId xmlns:p14="http://schemas.microsoft.com/office/powerpoint/2010/main" val="35509041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62;p118">
            <a:extLst>
              <a:ext uri="{FF2B5EF4-FFF2-40B4-BE49-F238E27FC236}">
                <a16:creationId xmlns:a16="http://schemas.microsoft.com/office/drawing/2014/main" id="{E9FB2379-6CBA-2C43-8927-B4E337CADC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008" r="6991"/>
          <a:stretch/>
        </p:blipFill>
        <p:spPr>
          <a:xfrm>
            <a:off x="0" y="-2382"/>
            <a:ext cx="9163048" cy="51458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ED1405B-FEAE-1643-843B-D6C47F63F3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2F20EB9-3E30-43FE-8196-3D15BA741A97}"/>
              </a:ext>
            </a:extLst>
          </p:cNvPr>
          <p:cNvSpPr txBox="1"/>
          <p:nvPr/>
        </p:nvSpPr>
        <p:spPr>
          <a:xfrm>
            <a:off x="37725" y="1397860"/>
            <a:ext cx="9064690" cy="32701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Communicating nuance of capability</a:t>
            </a: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Westerners respect talking</a:t>
            </a: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Japanese resepect listening</a:t>
            </a: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  <a:p>
            <a:pPr algn="ctr">
              <a:lnSpc>
                <a:spcPct val="150000"/>
              </a:lnSpc>
            </a:pP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  <a:p>
            <a:pPr algn="ctr">
              <a:lnSpc>
                <a:spcPct val="150000"/>
              </a:lnSpc>
            </a:pP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</p:txBody>
      </p:sp>
      <p:sp>
        <p:nvSpPr>
          <p:cNvPr id="3" name="Google Shape;468;p119">
            <a:extLst>
              <a:ext uri="{FF2B5EF4-FFF2-40B4-BE49-F238E27FC236}">
                <a16:creationId xmlns:a16="http://schemas.microsoft.com/office/drawing/2014/main" id="{A01C17EC-0747-4090-977A-2075CEE925A3}"/>
              </a:ext>
            </a:extLst>
          </p:cNvPr>
          <p:cNvSpPr txBox="1">
            <a:spLocks/>
          </p:cNvSpPr>
          <p:nvPr/>
        </p:nvSpPr>
        <p:spPr>
          <a:xfrm>
            <a:off x="390475" y="213506"/>
            <a:ext cx="8520600" cy="95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4999"/>
              </a:lnSpc>
              <a:buNone/>
            </a:pPr>
            <a:r>
              <a:rPr lang="en-US" altLang="ja-JP" sz="3400" b="1" dirty="0">
                <a:solidFill>
                  <a:schemeClr val="tx1"/>
                </a:solidFill>
                <a:latin typeface="Meiryo"/>
              </a:rPr>
              <a:t>Communication is Key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8369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62;p118">
            <a:extLst>
              <a:ext uri="{FF2B5EF4-FFF2-40B4-BE49-F238E27FC236}">
                <a16:creationId xmlns:a16="http://schemas.microsoft.com/office/drawing/2014/main" id="{E9FB2379-6CBA-2C43-8927-B4E337CADC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008" r="6991"/>
          <a:stretch/>
        </p:blipFill>
        <p:spPr>
          <a:xfrm>
            <a:off x="0" y="-2382"/>
            <a:ext cx="9163048" cy="51458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ED1405B-FEAE-1643-843B-D6C47F63F3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2F20EB9-3E30-43FE-8196-3D15BA741A97}"/>
              </a:ext>
            </a:extLst>
          </p:cNvPr>
          <p:cNvSpPr txBox="1"/>
          <p:nvPr/>
        </p:nvSpPr>
        <p:spPr>
          <a:xfrm>
            <a:off x="161293" y="1390137"/>
            <a:ext cx="9064690" cy="32701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Local customers have global reach</a:t>
            </a: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Japan has a good reputation globally</a:t>
            </a: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Japanese HW Companies need SW</a:t>
            </a:r>
            <a:br>
              <a:rPr lang="ja-JP" altLang="en-US" sz="2800" dirty="0">
                <a:latin typeface="Meiryo"/>
                <a:ea typeface="Meiryo"/>
              </a:rPr>
            </a:b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(making them great customers for us)</a:t>
            </a: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  <a:p>
            <a:pPr algn="ctr">
              <a:lnSpc>
                <a:spcPct val="150000"/>
              </a:lnSpc>
            </a:pP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</p:txBody>
      </p:sp>
      <p:sp>
        <p:nvSpPr>
          <p:cNvPr id="3" name="Google Shape;468;p119">
            <a:extLst>
              <a:ext uri="{FF2B5EF4-FFF2-40B4-BE49-F238E27FC236}">
                <a16:creationId xmlns:a16="http://schemas.microsoft.com/office/drawing/2014/main" id="{5F65AF4E-EF90-41EF-85ED-AF7BCFCF2084}"/>
              </a:ext>
            </a:extLst>
          </p:cNvPr>
          <p:cNvSpPr txBox="1">
            <a:spLocks/>
          </p:cNvSpPr>
          <p:nvPr/>
        </p:nvSpPr>
        <p:spPr>
          <a:xfrm>
            <a:off x="390475" y="213506"/>
            <a:ext cx="8520600" cy="95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4999"/>
              </a:lnSpc>
              <a:buNone/>
            </a:pPr>
            <a:r>
              <a:rPr lang="en-US" altLang="ja-JP" sz="3400" b="1" dirty="0">
                <a:solidFill>
                  <a:schemeClr val="tx1"/>
                </a:solidFill>
                <a:latin typeface="Meiryo"/>
              </a:rPr>
              <a:t>Japanese Market Strengths</a:t>
            </a:r>
          </a:p>
        </p:txBody>
      </p:sp>
    </p:spTree>
    <p:extLst>
      <p:ext uri="{BB962C8B-B14F-4D97-AF65-F5344CB8AC3E}">
        <p14:creationId xmlns:p14="http://schemas.microsoft.com/office/powerpoint/2010/main" val="41861355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462;p118">
            <a:extLst>
              <a:ext uri="{FF2B5EF4-FFF2-40B4-BE49-F238E27FC236}">
                <a16:creationId xmlns:a16="http://schemas.microsoft.com/office/drawing/2014/main" id="{E9FB2379-6CBA-2C43-8927-B4E337CADC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008" r="6991"/>
          <a:stretch/>
        </p:blipFill>
        <p:spPr>
          <a:xfrm>
            <a:off x="0" y="-2382"/>
            <a:ext cx="9163048" cy="514588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7ED1405B-FEAE-1643-843B-D6C47F63F30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2F20EB9-3E30-43FE-8196-3D15BA741A97}"/>
              </a:ext>
            </a:extLst>
          </p:cNvPr>
          <p:cNvSpPr txBox="1"/>
          <p:nvPr/>
        </p:nvSpPr>
        <p:spPr>
          <a:xfrm>
            <a:off x="161293" y="1390137"/>
            <a:ext cx="9064690" cy="391645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Talent Pool</a:t>
            </a:r>
            <a:endParaRPr lang="en-US" altLang="ja-JP" sz="2800">
              <a:solidFill>
                <a:schemeClr val="tx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Good Investors</a:t>
            </a: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Passion for Technology</a:t>
            </a: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Everyone Wears Masks</a:t>
            </a: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  <a:p>
            <a:pPr algn="ctr">
              <a:lnSpc>
                <a:spcPct val="150000"/>
              </a:lnSpc>
            </a:pPr>
            <a:r>
              <a:rPr lang="ja-JP" altLang="en-US" sz="2800">
                <a:solidFill>
                  <a:schemeClr val="tx1"/>
                </a:solidFill>
                <a:latin typeface="Meiryo"/>
                <a:ea typeface="Meiryo"/>
              </a:rPr>
              <a:t>Hokkaido</a:t>
            </a: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  <a:p>
            <a:pPr algn="ctr">
              <a:lnSpc>
                <a:spcPct val="150000"/>
              </a:lnSpc>
            </a:pPr>
            <a:endParaRPr lang="ja-JP" altLang="en-US" sz="2800" dirty="0">
              <a:solidFill>
                <a:schemeClr val="tx1"/>
              </a:solidFill>
              <a:latin typeface="Meiryo"/>
              <a:ea typeface="Meiryo"/>
            </a:endParaRPr>
          </a:p>
        </p:txBody>
      </p:sp>
      <p:sp>
        <p:nvSpPr>
          <p:cNvPr id="3" name="Google Shape;468;p119">
            <a:extLst>
              <a:ext uri="{FF2B5EF4-FFF2-40B4-BE49-F238E27FC236}">
                <a16:creationId xmlns:a16="http://schemas.microsoft.com/office/drawing/2014/main" id="{C59119CD-230A-42B8-9112-1F0E91FBD65E}"/>
              </a:ext>
            </a:extLst>
          </p:cNvPr>
          <p:cNvSpPr txBox="1">
            <a:spLocks/>
          </p:cNvSpPr>
          <p:nvPr/>
        </p:nvSpPr>
        <p:spPr>
          <a:xfrm>
            <a:off x="390475" y="213506"/>
            <a:ext cx="8520600" cy="9577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14999"/>
              </a:lnSpc>
              <a:buNone/>
            </a:pPr>
            <a:r>
              <a:rPr lang="en-US" altLang="ja-JP" sz="3400" b="1" dirty="0">
                <a:solidFill>
                  <a:schemeClr val="tx1"/>
                </a:solidFill>
                <a:latin typeface="Meiryo"/>
              </a:rPr>
              <a:t>Hidden Gems (For Startups)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282887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kumimoji="1">
            <a:solidFill>
              <a:schemeClr val="tx1"/>
            </a:solidFill>
            <a:latin typeface="Meiryo" panose="020B0604030504040204" pitchFamily="34" charset="-128"/>
            <a:ea typeface="Meiryo" panose="020B0604030504040204" pitchFamily="34" charset="-128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11716</TotalTime>
  <Words>4194</Words>
  <Application>Microsoft Office PowerPoint</Application>
  <PresentationFormat>On-screen Show (16:9)</PresentationFormat>
  <Paragraphs>384</Paragraphs>
  <Slides>11</Slides>
  <Notes>11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Simple Dark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倉持誠</dc:creator>
  <cp:lastModifiedBy>comrade pavel</cp:lastModifiedBy>
  <cp:revision>1419</cp:revision>
  <dcterms:modified xsi:type="dcterms:W3CDTF">2020-10-01T00:34:54Z</dcterms:modified>
</cp:coreProperties>
</file>