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61" r:id="rId5"/>
    <p:sldId id="262"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EE1495-AD75-4AB8-85DF-35A2FA382998}" v="7" dt="2026-03-30T12:39:34.8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2" d="100"/>
          <a:sy n="52" d="100"/>
        </p:scale>
        <p:origin x="11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922F55-BBEB-4FA6-AE73-9590E123ADED}"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3CDC94-7FCA-462B-A1DA-039304088694}" type="slidenum">
              <a:rPr kumimoji="1" lang="ja-JP" altLang="en-US" smtClean="0"/>
              <a:t>‹#›</a:t>
            </a:fld>
            <a:endParaRPr kumimoji="1" lang="ja-JP" altLang="en-US"/>
          </a:p>
        </p:txBody>
      </p:sp>
    </p:spTree>
    <p:extLst>
      <p:ext uri="{BB962C8B-B14F-4D97-AF65-F5344CB8AC3E}">
        <p14:creationId xmlns:p14="http://schemas.microsoft.com/office/powerpoint/2010/main" val="29176300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ABD0EB-119F-9027-C332-0014B9B1C8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1DEF80E-B26F-4A1A-0CD0-5DACEEE8BE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E60BA60-6F37-DE11-ACBC-971F95C39D86}"/>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2914BADF-B6D3-7A3A-EC16-B981CA3F74E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5378E9-ED29-70B9-E892-F897A312A083}"/>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50390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AC7341-C99A-87C9-01B0-C71B8E98CE9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F45DC1F-806B-F55B-A457-7071C85417F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ACC3033-717C-CC7B-8F77-C26DCE620367}"/>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B9064917-F1F9-C543-D061-3CBF2C21B9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3F9B43-27E3-01FE-264B-0D0A38FF74FD}"/>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3998564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EA71AA-CF7F-2446-3374-91E7B68559E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AEEEAAF-FB37-E6CE-DDE4-548DA8AFC8E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F71B49D-5544-1E15-E47C-5DA53FF56885}"/>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D7A0910B-73F4-C19C-8E93-5DDE714F93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C9099A4-2F36-2F0A-23D8-C074C7380970}"/>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1334166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DC3BC1-E112-7C78-24BE-94D0A6A6E0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C3988C3-61AF-5CE0-9B16-6616CAD211C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90C66F3-40FF-AB78-1931-0D4FA65EFE2A}"/>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9EA30578-A31C-BA00-A0F6-FF97F2D54B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7A5878-2BC9-6339-1844-80067B4F7EC4}"/>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79954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2E3DB3-46E8-CB45-7E5D-8E19D77EFF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CFFE46-29D9-3D5C-ED14-D8F3E29575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A6C010F-82A7-50DD-C0B0-88BC791DB179}"/>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5279C351-40FC-DFED-125D-8D2A895E43B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E45048-6339-799A-294F-37A5ED2AB9DF}"/>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1629147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8CF37C-EBC6-8571-A3A8-949E48E5CB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31A1502-3F30-56C9-CE1B-A1AF258642D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01FB710-E964-B3DD-DE2A-0BCB52B8C6C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F176E97-2D08-6A7C-CEF0-06F393BF603F}"/>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BD1CD53F-DFE7-65F6-3D99-BAE5B4985BD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0AFD490-09BB-500A-E392-F4A97C6E4264}"/>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281767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79803A-61CC-9BC1-B07B-58BE38F7E7A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5164ED-7AC2-4535-AB9F-579E17F97D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EE93B60-BDD8-3B75-5F17-2F9FFBB2CFC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07F035A-6B47-B7F0-98F7-A120A905D9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C9E336E-B756-FC22-D1B1-37BED7A9503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C590C9D-3A5F-50DF-551A-F800AF88785F}"/>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8" name="フッター プレースホルダー 7">
            <a:extLst>
              <a:ext uri="{FF2B5EF4-FFF2-40B4-BE49-F238E27FC236}">
                <a16:creationId xmlns:a16="http://schemas.microsoft.com/office/drawing/2014/main" id="{CAF3599D-669B-05F8-5582-E08672B823F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8623A09-97FF-D08B-D3D7-A2D3E5BAEABB}"/>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4079103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F8C18C-2791-634C-E8E2-4C30942334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30F1E8-4CC5-5199-1BCB-86D07D3DC7FB}"/>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4" name="フッター プレースホルダー 3">
            <a:extLst>
              <a:ext uri="{FF2B5EF4-FFF2-40B4-BE49-F238E27FC236}">
                <a16:creationId xmlns:a16="http://schemas.microsoft.com/office/drawing/2014/main" id="{42F36A7F-9D18-C5E2-A90C-C0126B9F84C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48916E3-9EF4-FB14-752B-EC7B22970763}"/>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230470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65FF07F-FF34-F57B-2E78-9E74A5763F7D}"/>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3" name="フッター プレースホルダー 2">
            <a:extLst>
              <a:ext uri="{FF2B5EF4-FFF2-40B4-BE49-F238E27FC236}">
                <a16:creationId xmlns:a16="http://schemas.microsoft.com/office/drawing/2014/main" id="{BBE0EF51-EF68-65E9-C1FD-2CFF202A472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BBDE501-7187-EBF7-42BD-4D35634E8ECA}"/>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3805585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21D130-5968-5C55-79CC-3A1F7B891DD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5270A5A-3FC7-CDCD-0505-878152DBD3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C4AA25-7ACB-3611-F04F-45856EBEF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8190D2E-79EF-5F5D-7FA3-CEBFFCD67982}"/>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EAD7FF11-C937-F637-7A5F-924B66A2FC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92AEBE8-9648-B1D7-AF7E-3DE239FBAA40}"/>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426056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33AB26-81F6-AACF-0250-279656E34A9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4E01B71-3EE8-3D30-F2E3-8FAF950E8C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A3396BD-A688-9499-E20A-98119D084D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C7C1229-165A-AB4F-340B-665422BB289A}"/>
              </a:ext>
            </a:extLst>
          </p:cNvPr>
          <p:cNvSpPr>
            <a:spLocks noGrp="1"/>
          </p:cNvSpPr>
          <p:nvPr>
            <p:ph type="dt" sz="half" idx="10"/>
          </p:nvPr>
        </p:nvSpPr>
        <p:spPr/>
        <p:txBody>
          <a:bodyPr/>
          <a:lstStyle/>
          <a:p>
            <a:fld id="{6FABFF1E-53E5-4F36-B46A-6ED235628E90}" type="datetimeFigureOut">
              <a:rPr kumimoji="1" lang="ja-JP" altLang="en-US" smtClean="0"/>
              <a:t>2026/3/30</a:t>
            </a:fld>
            <a:endParaRPr kumimoji="1" lang="ja-JP" altLang="en-US"/>
          </a:p>
        </p:txBody>
      </p:sp>
      <p:sp>
        <p:nvSpPr>
          <p:cNvPr id="6" name="フッター プレースホルダー 5">
            <a:extLst>
              <a:ext uri="{FF2B5EF4-FFF2-40B4-BE49-F238E27FC236}">
                <a16:creationId xmlns:a16="http://schemas.microsoft.com/office/drawing/2014/main" id="{BB2BCD57-2244-83D9-4196-23487EFDC6A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64059A6-EF9E-B938-BA69-8DBEF827F4EC}"/>
              </a:ext>
            </a:extLst>
          </p:cNvPr>
          <p:cNvSpPr>
            <a:spLocks noGrp="1"/>
          </p:cNvSpPr>
          <p:nvPr>
            <p:ph type="sldNum" sz="quarter" idx="12"/>
          </p:nvPr>
        </p:nvSpPr>
        <p:spPr/>
        <p:txBody>
          <a:body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286404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21FAF1-DFC3-5B15-307C-8A342AAB5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5AD226-5935-C810-3A0F-1373480E1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52E187-0D16-3B48-C335-719EA14684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FABFF1E-53E5-4F36-B46A-6ED235628E90}" type="datetimeFigureOut">
              <a:rPr kumimoji="1" lang="ja-JP" altLang="en-US" smtClean="0"/>
              <a:t>2026/3/30</a:t>
            </a:fld>
            <a:endParaRPr kumimoji="1" lang="ja-JP" altLang="en-US"/>
          </a:p>
        </p:txBody>
      </p:sp>
      <p:sp>
        <p:nvSpPr>
          <p:cNvPr id="5" name="フッター プレースホルダー 4">
            <a:extLst>
              <a:ext uri="{FF2B5EF4-FFF2-40B4-BE49-F238E27FC236}">
                <a16:creationId xmlns:a16="http://schemas.microsoft.com/office/drawing/2014/main" id="{9073008E-BB93-0EFD-7A9B-AEE9B13B7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DE5211-39C2-59EA-B9D9-41E39DFFB3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DCA85A-4DCB-428A-871C-765B394070C3}" type="slidenum">
              <a:rPr kumimoji="1" lang="ja-JP" altLang="en-US" smtClean="0"/>
              <a:t>‹#›</a:t>
            </a:fld>
            <a:endParaRPr kumimoji="1" lang="ja-JP" altLang="en-US"/>
          </a:p>
        </p:txBody>
      </p:sp>
    </p:spTree>
    <p:extLst>
      <p:ext uri="{BB962C8B-B14F-4D97-AF65-F5344CB8AC3E}">
        <p14:creationId xmlns:p14="http://schemas.microsoft.com/office/powerpoint/2010/main" val="756996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BCEF3-1BDC-14A2-58B9-3E4640BC17A9}"/>
            </a:ext>
          </a:extLst>
        </p:cNvPr>
        <p:cNvGrpSpPr/>
        <p:nvPr/>
      </p:nvGrpSpPr>
      <p:grpSpPr>
        <a:xfrm>
          <a:off x="0" y="0"/>
          <a:ext cx="0" cy="0"/>
          <a:chOff x="0" y="0"/>
          <a:chExt cx="0" cy="0"/>
        </a:xfrm>
      </p:grpSpPr>
      <p:sp>
        <p:nvSpPr>
          <p:cNvPr id="4" name="タイトル 2">
            <a:extLst>
              <a:ext uri="{FF2B5EF4-FFF2-40B4-BE49-F238E27FC236}">
                <a16:creationId xmlns:a16="http://schemas.microsoft.com/office/drawing/2014/main" id="{BCFCB12E-524E-6198-42BB-55CADAF675CF}"/>
              </a:ext>
            </a:extLst>
          </p:cNvPr>
          <p:cNvSpPr txBox="1">
            <a:spLocks/>
          </p:cNvSpPr>
          <p:nvPr/>
        </p:nvSpPr>
        <p:spPr>
          <a:xfrm>
            <a:off x="3116901" y="502936"/>
            <a:ext cx="5958198" cy="4860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a:solidFill>
                  <a:schemeClr val="bg1"/>
                </a:solidFill>
                <a:latin typeface="游ゴシック Medium" panose="020B0500000000000000" pitchFamily="50" charset="-128"/>
                <a:ea typeface="游ゴシック Medium" panose="020B0500000000000000" pitchFamily="50" charset="-128"/>
              </a:rPr>
              <a:t>○○○○○○〇（企業名）</a:t>
            </a:r>
            <a:endParaRPr lang="ja-JP" altLang="en-US" b="1">
              <a:solidFill>
                <a:schemeClr val="bg1"/>
              </a:solidFill>
              <a:latin typeface="游ゴシック Medium" panose="020B0500000000000000" pitchFamily="50" charset="-128"/>
              <a:ea typeface="游ゴシック Medium" panose="020B0500000000000000" pitchFamily="50" charset="-128"/>
            </a:endParaRPr>
          </a:p>
        </p:txBody>
      </p:sp>
      <p:sp>
        <p:nvSpPr>
          <p:cNvPr id="5" name="テキスト ボックス 30">
            <a:extLst>
              <a:ext uri="{FF2B5EF4-FFF2-40B4-BE49-F238E27FC236}">
                <a16:creationId xmlns:a16="http://schemas.microsoft.com/office/drawing/2014/main" id="{F9C722EE-421E-F233-700C-09ACB38A145D}"/>
              </a:ext>
            </a:extLst>
          </p:cNvPr>
          <p:cNvSpPr txBox="1"/>
          <p:nvPr/>
        </p:nvSpPr>
        <p:spPr>
          <a:xfrm>
            <a:off x="1657791" y="968705"/>
            <a:ext cx="3847724" cy="877163"/>
          </a:xfrm>
          <a:prstGeom prst="rect">
            <a:avLst/>
          </a:prstGeom>
          <a:noFill/>
        </p:spPr>
        <p:txBody>
          <a:bodyPr wrap="square" lIns="68580" tIns="34290" rIns="68580" bIns="34290" rtlCol="0" anchor="t">
            <a:spAutoFit/>
          </a:bodyPr>
          <a:lstStyle/>
          <a:p>
            <a:pPr marL="257175" indent="-257175">
              <a:buFont typeface="Wingdings" panose="05000000000000000000" pitchFamily="2" charset="2"/>
              <a:buChar char="q"/>
            </a:pP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所在地：</a:t>
            </a:r>
            <a:endParaRPr lang="en-US" sz="1050" dirty="0">
              <a:latin typeface="游ゴシック Medium" panose="020B0500000000000000" pitchFamily="50" charset="-128"/>
              <a:ea typeface="游ゴシック Medium" panose="020B0500000000000000" pitchFamily="50" charset="-128"/>
              <a:cs typeface="Times"/>
            </a:endParaRPr>
          </a:p>
          <a:p>
            <a:pPr marL="257175" indent="-257175">
              <a:buFont typeface="Wingdings" panose="05000000000000000000" pitchFamily="2" charset="2"/>
              <a:buChar char="q"/>
            </a:pP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従業員：　名</a:t>
            </a:r>
            <a:endParaRPr lang="en-US" altLang="ja-JP" sz="1050" dirty="0">
              <a:solidFill>
                <a:schemeClr val="tx2">
                  <a:lumMod val="75000"/>
                </a:schemeClr>
              </a:solidFill>
              <a:latin typeface="游ゴシック Medium" panose="020B0500000000000000" pitchFamily="50" charset="-128"/>
              <a:ea typeface="游ゴシック Medium" panose="020B0500000000000000" pitchFamily="50" charset="-128"/>
              <a:cs typeface="Arial"/>
            </a:endParaRPr>
          </a:p>
          <a:p>
            <a:pPr marL="257175" indent="-257175">
              <a:buFont typeface="Wingdings" panose="05000000000000000000" pitchFamily="2" charset="2"/>
              <a:buChar char="q"/>
            </a:pP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会社設立年：　年</a:t>
            </a:r>
            <a:endParaRPr lang="en-US" altLang="ja-JP" sz="1050" dirty="0">
              <a:solidFill>
                <a:schemeClr val="tx2">
                  <a:lumMod val="75000"/>
                </a:schemeClr>
              </a:solidFill>
              <a:latin typeface="游ゴシック Medium" panose="020B0500000000000000" pitchFamily="50" charset="-128"/>
              <a:ea typeface="游ゴシック Medium" panose="020B0500000000000000" pitchFamily="50" charset="-128"/>
              <a:cs typeface="Arial"/>
            </a:endParaRPr>
          </a:p>
          <a:p>
            <a:pPr marL="257175" indent="-257175">
              <a:buFont typeface="Wingdings" panose="05000000000000000000" pitchFamily="2" charset="2"/>
              <a:buChar char="q"/>
            </a:pP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事業内容：</a:t>
            </a:r>
            <a:endParaRPr lang="en-US" altLang="ja-JP" sz="1050" dirty="0">
              <a:solidFill>
                <a:schemeClr val="tx2">
                  <a:lumMod val="75000"/>
                </a:schemeClr>
              </a:solidFill>
              <a:latin typeface="游ゴシック Medium" panose="020B0500000000000000" pitchFamily="50" charset="-128"/>
              <a:ea typeface="游ゴシック Medium" panose="020B0500000000000000" pitchFamily="50" charset="-128"/>
              <a:cs typeface="Arial"/>
            </a:endParaRPr>
          </a:p>
          <a:p>
            <a:pPr marL="257175" indent="-257175">
              <a:buFont typeface="Wingdings" panose="05000000000000000000" pitchFamily="2" charset="2"/>
              <a:buChar char="q"/>
            </a:pP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企業</a:t>
            </a:r>
            <a:r>
              <a:rPr lang="en-US" altLang="ja-JP"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URL</a:t>
            </a:r>
            <a:r>
              <a:rPr lang="ja-JP" altLang="en-US" sz="1050" dirty="0">
                <a:solidFill>
                  <a:schemeClr val="tx2">
                    <a:lumMod val="75000"/>
                  </a:schemeClr>
                </a:solidFill>
                <a:latin typeface="游ゴシック Medium" panose="020B0500000000000000" pitchFamily="50" charset="-128"/>
                <a:ea typeface="游ゴシック Medium" panose="020B0500000000000000" pitchFamily="50" charset="-128"/>
                <a:cs typeface="Arial"/>
              </a:rPr>
              <a:t>：</a:t>
            </a:r>
            <a:endParaRPr lang="en-US" sz="1050" dirty="0">
              <a:latin typeface="游ゴシック Medium" panose="020B0500000000000000" pitchFamily="50" charset="-128"/>
              <a:ea typeface="游ゴシック Medium" panose="020B0500000000000000" pitchFamily="50" charset="-128"/>
              <a:cs typeface="Times"/>
            </a:endParaRPr>
          </a:p>
        </p:txBody>
      </p:sp>
      <p:sp>
        <p:nvSpPr>
          <p:cNvPr id="6" name="テキスト ボックス 5">
            <a:extLst>
              <a:ext uri="{FF2B5EF4-FFF2-40B4-BE49-F238E27FC236}">
                <a16:creationId xmlns:a16="http://schemas.microsoft.com/office/drawing/2014/main" id="{9CF82D57-6183-6CF0-27D3-F412E825E28A}"/>
              </a:ext>
            </a:extLst>
          </p:cNvPr>
          <p:cNvSpPr txBox="1"/>
          <p:nvPr/>
        </p:nvSpPr>
        <p:spPr bwMode="auto">
          <a:xfrm>
            <a:off x="6891121" y="2837233"/>
            <a:ext cx="184731" cy="369332"/>
          </a:xfrm>
          <a:prstGeom prst="rect">
            <a:avLst/>
          </a:prstGeom>
          <a:noFill/>
          <a:ln w="9525">
            <a:noFill/>
            <a:miter lim="800000"/>
            <a:headEnd/>
            <a:tailEnd/>
          </a:ln>
        </p:spPr>
        <p:txBody>
          <a:bodyPr wrap="none" rtlCol="0">
            <a:spAutoFit/>
          </a:bodyPr>
          <a:lstStyle/>
          <a:p>
            <a:pPr eaLnBrk="0" hangingPunct="0"/>
            <a:endParaRPr kumimoji="1" lang="ja-JP" altLang="en-US" sz="1800">
              <a:latin typeface="游ゴシック Medium" panose="020B0500000000000000" pitchFamily="50" charset="-128"/>
              <a:ea typeface="游ゴシック Medium" panose="020B0500000000000000" pitchFamily="50" charset="-128"/>
            </a:endParaRPr>
          </a:p>
        </p:txBody>
      </p:sp>
      <p:sp>
        <p:nvSpPr>
          <p:cNvPr id="7" name="テキスト ボックス 6">
            <a:extLst>
              <a:ext uri="{FF2B5EF4-FFF2-40B4-BE49-F238E27FC236}">
                <a16:creationId xmlns:a16="http://schemas.microsoft.com/office/drawing/2014/main" id="{85FDA9A0-11DB-A6EF-2A44-BDC36926F447}"/>
              </a:ext>
            </a:extLst>
          </p:cNvPr>
          <p:cNvSpPr txBox="1"/>
          <p:nvPr/>
        </p:nvSpPr>
        <p:spPr>
          <a:xfrm>
            <a:off x="264207" y="2023030"/>
            <a:ext cx="3091851"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a:solidFill>
                  <a:schemeClr val="tx1"/>
                </a:solidFill>
                <a:latin typeface="游ゴシック Medium" panose="020B0500000000000000" pitchFamily="50" charset="-128"/>
                <a:ea typeface="游ゴシック Medium" panose="020B0500000000000000" pitchFamily="50" charset="-128"/>
                <a:cs typeface="Arial" charset="0"/>
              </a:rPr>
              <a:t>プロジェクト名</a:t>
            </a:r>
            <a:endParaRPr lang="en-US" altLang="ja-JP" sz="120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8" name="テキスト ボックス 16">
            <a:extLst>
              <a:ext uri="{FF2B5EF4-FFF2-40B4-BE49-F238E27FC236}">
                <a16:creationId xmlns:a16="http://schemas.microsoft.com/office/drawing/2014/main" id="{AB626E5C-06A4-0B11-6DA3-564388108759}"/>
              </a:ext>
            </a:extLst>
          </p:cNvPr>
          <p:cNvSpPr txBox="1"/>
          <p:nvPr/>
        </p:nvSpPr>
        <p:spPr bwMode="auto">
          <a:xfrm>
            <a:off x="126617" y="2390425"/>
            <a:ext cx="5969384" cy="461665"/>
          </a:xfrm>
          <a:prstGeom prst="rect">
            <a:avLst/>
          </a:prstGeom>
          <a:noFill/>
          <a:ln w="9525">
            <a:noFill/>
            <a:miter lim="800000"/>
            <a:headEnd/>
            <a:tailEnd/>
          </a:ln>
        </p:spPr>
        <p:txBody>
          <a:bodyPr wrap="square" lIns="91440" tIns="45720" rIns="91440" bIns="45720" rtlCol="0" anchor="t">
            <a:spAutoFit/>
          </a:bodyPr>
          <a:lstStyle/>
          <a:p>
            <a:pPr marL="257175" indent="-257175" fontAlgn="auto">
              <a:spcBef>
                <a:spcPts val="0"/>
              </a:spcBef>
              <a:spcAft>
                <a:spcPts val="0"/>
              </a:spcAft>
              <a:buFont typeface="Wingdings" charset="2"/>
              <a:buChar char="n"/>
              <a:defRPr/>
            </a:pPr>
            <a:r>
              <a:rPr lang="ja-JP" altLang="en-US" sz="1200" dirty="0">
                <a:latin typeface="游ゴシック Medium"/>
                <a:ea typeface="游ゴシック Medium"/>
                <a:cs typeface="Meiryo" charset="-128"/>
              </a:rPr>
              <a:t>○○分野における□□□を目的とした△△の実証</a:t>
            </a:r>
            <a:endParaRPr lang="en-US" altLang="ja-JP" sz="1200" dirty="0">
              <a:latin typeface="游ゴシック Medium"/>
              <a:ea typeface="游ゴシック Medium"/>
              <a:cs typeface="Meiryo" charset="-128"/>
            </a:endParaRPr>
          </a:p>
          <a:p>
            <a:pPr>
              <a:spcBef>
                <a:spcPts val="0"/>
              </a:spcBef>
              <a:spcAft>
                <a:spcPts val="0"/>
              </a:spcAft>
              <a:defRPr/>
            </a:pPr>
            <a:r>
              <a:rPr lang="en-US" altLang="ja-JP" sz="1200" dirty="0">
                <a:latin typeface="游ゴシック Medium"/>
                <a:ea typeface="游ゴシック Medium"/>
              </a:rPr>
              <a:t>※</a:t>
            </a:r>
            <a:r>
              <a:rPr lang="ja-JP" altLang="en-US" sz="1200" dirty="0">
                <a:latin typeface="游ゴシック Medium"/>
                <a:ea typeface="游ゴシック Medium"/>
              </a:rPr>
              <a:t>プロジェクト名は本資料、申請書、別紙１で統一すること</a:t>
            </a:r>
            <a:endParaRPr lang="ja-JP" altLang="en-US" sz="1200" dirty="0"/>
          </a:p>
        </p:txBody>
      </p:sp>
      <p:sp>
        <p:nvSpPr>
          <p:cNvPr id="10" name="テキスト ボックス 9">
            <a:extLst>
              <a:ext uri="{FF2B5EF4-FFF2-40B4-BE49-F238E27FC236}">
                <a16:creationId xmlns:a16="http://schemas.microsoft.com/office/drawing/2014/main" id="{95722C19-1C60-D658-740B-034DA9A7ABD1}"/>
              </a:ext>
            </a:extLst>
          </p:cNvPr>
          <p:cNvSpPr txBox="1"/>
          <p:nvPr/>
        </p:nvSpPr>
        <p:spPr>
          <a:xfrm>
            <a:off x="278158" y="2923206"/>
            <a:ext cx="3126537"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会社概要およびサービス</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cxnSp>
        <p:nvCxnSpPr>
          <p:cNvPr id="11" name="直線コネクタ 10">
            <a:extLst>
              <a:ext uri="{FF2B5EF4-FFF2-40B4-BE49-F238E27FC236}">
                <a16:creationId xmlns:a16="http://schemas.microsoft.com/office/drawing/2014/main" id="{7520E45D-8122-B46F-FE4C-20A935CF826E}"/>
              </a:ext>
            </a:extLst>
          </p:cNvPr>
          <p:cNvCxnSpPr>
            <a:cxnSpLocks/>
          </p:cNvCxnSpPr>
          <p:nvPr/>
        </p:nvCxnSpPr>
        <p:spPr bwMode="auto">
          <a:xfrm>
            <a:off x="5783640" y="1139187"/>
            <a:ext cx="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2" name="テキスト ボックス 11">
            <a:extLst>
              <a:ext uri="{FF2B5EF4-FFF2-40B4-BE49-F238E27FC236}">
                <a16:creationId xmlns:a16="http://schemas.microsoft.com/office/drawing/2014/main" id="{9FC7AF9F-752A-5736-C7EC-2A3E65EFD0A3}"/>
              </a:ext>
            </a:extLst>
          </p:cNvPr>
          <p:cNvSpPr txBox="1"/>
          <p:nvPr/>
        </p:nvSpPr>
        <p:spPr bwMode="auto">
          <a:xfrm>
            <a:off x="10415197" y="988990"/>
            <a:ext cx="1650187" cy="577081"/>
          </a:xfrm>
          <a:prstGeom prst="rect">
            <a:avLst/>
          </a:prstGeom>
          <a:noFill/>
          <a:ln w="9525">
            <a:solidFill>
              <a:schemeClr val="tx1"/>
            </a:solidFill>
            <a:miter lim="800000"/>
            <a:headEnd/>
            <a:tailEnd/>
          </a:ln>
        </p:spPr>
        <p:txBody>
          <a:bodyPr wrap="square" rtlCol="0">
            <a:spAutoFit/>
          </a:bodyPr>
          <a:lstStyle/>
          <a:p>
            <a:pPr eaLnBrk="0" hangingPunct="0"/>
            <a:r>
              <a:rPr kumimoji="1" lang="ja-JP" altLang="en-US" sz="1050" dirty="0">
                <a:latin typeface="游ゴシック Medium" panose="020B0500000000000000" pitchFamily="50" charset="-128"/>
                <a:ea typeface="游ゴシック Medium" panose="020B0500000000000000" pitchFamily="50" charset="-128"/>
              </a:rPr>
              <a:t>提案事業を端的に示す写真や図などのビジュアル資料を</a:t>
            </a:r>
            <a:r>
              <a:rPr kumimoji="1" lang="en-US" altLang="ja-JP" sz="1050" dirty="0">
                <a:latin typeface="游ゴシック Medium" panose="020B0500000000000000" pitchFamily="50" charset="-128"/>
                <a:ea typeface="游ゴシック Medium" panose="020B0500000000000000" pitchFamily="50" charset="-128"/>
              </a:rPr>
              <a:t>1</a:t>
            </a:r>
            <a:r>
              <a:rPr kumimoji="1" lang="ja-JP" altLang="en-US" sz="1050" dirty="0">
                <a:latin typeface="游ゴシック Medium" panose="020B0500000000000000" pitchFamily="50" charset="-128"/>
                <a:ea typeface="游ゴシック Medium" panose="020B0500000000000000" pitchFamily="50" charset="-128"/>
              </a:rPr>
              <a:t>点以上掲載</a:t>
            </a:r>
          </a:p>
        </p:txBody>
      </p:sp>
      <p:sp>
        <p:nvSpPr>
          <p:cNvPr id="13" name="テキスト ボックス 12">
            <a:extLst>
              <a:ext uri="{FF2B5EF4-FFF2-40B4-BE49-F238E27FC236}">
                <a16:creationId xmlns:a16="http://schemas.microsoft.com/office/drawing/2014/main" id="{DBD67547-34A6-FE03-3626-39F9BAF1E265}"/>
              </a:ext>
            </a:extLst>
          </p:cNvPr>
          <p:cNvSpPr txBox="1"/>
          <p:nvPr/>
        </p:nvSpPr>
        <p:spPr bwMode="auto">
          <a:xfrm>
            <a:off x="315979" y="1049877"/>
            <a:ext cx="1242138" cy="577081"/>
          </a:xfrm>
          <a:prstGeom prst="rect">
            <a:avLst/>
          </a:prstGeom>
          <a:noFill/>
          <a:ln w="9525">
            <a:solidFill>
              <a:schemeClr val="tx1"/>
            </a:solidFill>
            <a:miter lim="800000"/>
            <a:headEnd/>
            <a:tailEnd/>
          </a:ln>
        </p:spPr>
        <p:txBody>
          <a:bodyPr wrap="square" rtlCol="0">
            <a:spAutoFit/>
          </a:bodyPr>
          <a:lstStyle/>
          <a:p>
            <a:pPr algn="ctr" eaLnBrk="0" hangingPunct="0"/>
            <a:endParaRPr kumimoji="1" lang="en-US" altLang="ja-JP" sz="1050" dirty="0">
              <a:latin typeface="游ゴシック Medium" panose="020B0500000000000000" pitchFamily="50" charset="-128"/>
              <a:ea typeface="游ゴシック Medium" panose="020B0500000000000000" pitchFamily="50" charset="-128"/>
            </a:endParaRPr>
          </a:p>
          <a:p>
            <a:pPr algn="ctr" eaLnBrk="0" hangingPunct="0"/>
            <a:r>
              <a:rPr kumimoji="1" lang="ja-JP" altLang="en-US" sz="1050" dirty="0">
                <a:latin typeface="游ゴシック Medium" panose="020B0500000000000000" pitchFamily="50" charset="-128"/>
                <a:ea typeface="游ゴシック Medium" panose="020B0500000000000000" pitchFamily="50" charset="-128"/>
              </a:rPr>
              <a:t>企業ロゴ</a:t>
            </a:r>
            <a:endParaRPr kumimoji="1" lang="en-US" altLang="ja-JP" sz="1050" dirty="0">
              <a:latin typeface="游ゴシック Medium" panose="020B0500000000000000" pitchFamily="50" charset="-128"/>
              <a:ea typeface="游ゴシック Medium" panose="020B0500000000000000" pitchFamily="50" charset="-128"/>
            </a:endParaRPr>
          </a:p>
          <a:p>
            <a:pPr algn="ctr" eaLnBrk="0" hangingPunct="0"/>
            <a:endParaRPr kumimoji="1" lang="ja-JP" altLang="en-US" sz="1050" dirty="0">
              <a:latin typeface="游ゴシック Medium" panose="020B0500000000000000" pitchFamily="50" charset="-128"/>
              <a:ea typeface="游ゴシック Medium" panose="020B0500000000000000" pitchFamily="50" charset="-128"/>
            </a:endParaRPr>
          </a:p>
        </p:txBody>
      </p:sp>
      <p:sp>
        <p:nvSpPr>
          <p:cNvPr id="14" name="テキスト ボックス 13">
            <a:extLst>
              <a:ext uri="{FF2B5EF4-FFF2-40B4-BE49-F238E27FC236}">
                <a16:creationId xmlns:a16="http://schemas.microsoft.com/office/drawing/2014/main" id="{2D59F658-99EB-86FA-5AE4-8CFD02A53A65}"/>
              </a:ext>
            </a:extLst>
          </p:cNvPr>
          <p:cNvSpPr txBox="1"/>
          <p:nvPr/>
        </p:nvSpPr>
        <p:spPr bwMode="auto">
          <a:xfrm>
            <a:off x="7529654" y="53103"/>
            <a:ext cx="4224233" cy="253916"/>
          </a:xfrm>
          <a:prstGeom prst="rect">
            <a:avLst/>
          </a:prstGeom>
          <a:noFill/>
          <a:ln w="9525">
            <a:noFill/>
            <a:miter lim="800000"/>
            <a:headEnd/>
            <a:tailEnd/>
          </a:ln>
        </p:spPr>
        <p:txBody>
          <a:bodyPr wrap="none" rtlCol="0">
            <a:spAutoFit/>
          </a:bodyPr>
          <a:lstStyle/>
          <a:p>
            <a:pPr eaLnBrk="0" hangingPunct="0"/>
            <a:r>
              <a:rPr kumimoji="1" lang="ja-JP" altLang="en-US" sz="1050" dirty="0">
                <a:latin typeface="游ゴシック Medium" panose="020B0500000000000000" pitchFamily="50" charset="-128"/>
                <a:ea typeface="游ゴシック Medium" panose="020B0500000000000000" pitchFamily="50" charset="-128"/>
              </a:rPr>
              <a:t>海外ビジネス展開支援等事業費補助金（対内直接投資促進事業）</a:t>
            </a:r>
          </a:p>
        </p:txBody>
      </p:sp>
      <p:sp>
        <p:nvSpPr>
          <p:cNvPr id="15" name="テキスト ボックス 14">
            <a:extLst>
              <a:ext uri="{FF2B5EF4-FFF2-40B4-BE49-F238E27FC236}">
                <a16:creationId xmlns:a16="http://schemas.microsoft.com/office/drawing/2014/main" id="{68427974-C4D3-9557-91A6-1CFEBA2339D4}"/>
              </a:ext>
            </a:extLst>
          </p:cNvPr>
          <p:cNvSpPr txBox="1"/>
          <p:nvPr/>
        </p:nvSpPr>
        <p:spPr>
          <a:xfrm>
            <a:off x="278158" y="5225108"/>
            <a:ext cx="4572463"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本実証事業を通じ対日投資に向けて期待される効果</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17" name="テキスト ボックス 16">
            <a:extLst>
              <a:ext uri="{FF2B5EF4-FFF2-40B4-BE49-F238E27FC236}">
                <a16:creationId xmlns:a16="http://schemas.microsoft.com/office/drawing/2014/main" id="{DC67D43B-C8F6-7DFD-7CF4-69B507667061}"/>
              </a:ext>
            </a:extLst>
          </p:cNvPr>
          <p:cNvSpPr txBox="1"/>
          <p:nvPr/>
        </p:nvSpPr>
        <p:spPr bwMode="auto">
          <a:xfrm>
            <a:off x="310167" y="5552823"/>
            <a:ext cx="5331808" cy="807913"/>
          </a:xfrm>
          <a:prstGeom prst="rect">
            <a:avLst/>
          </a:prstGeom>
          <a:noFill/>
          <a:ln w="9525">
            <a:noFill/>
            <a:miter lim="800000"/>
            <a:headEnd/>
            <a:tailEnd/>
          </a:ln>
        </p:spPr>
        <p:txBody>
          <a:bodyPr wrap="square" lIns="68580" tIns="34290" rIns="68580" bIns="34290" rtlCol="0" anchor="t">
            <a:spAutoFit/>
          </a:bodyPr>
          <a:lstStyle/>
          <a:p>
            <a:pPr marL="214313" indent="-214313" fontAlgn="auto">
              <a:spcBef>
                <a:spcPts val="0"/>
              </a:spcBef>
              <a:spcAft>
                <a:spcPts val="0"/>
              </a:spcAft>
              <a:buFont typeface="Wingdings" panose="05000000000000000000" pitchFamily="2" charset="2"/>
              <a:buChar char="n"/>
              <a:defRPr/>
            </a:pPr>
            <a:r>
              <a:rPr lang="ja-JP" altLang="en-US" sz="1200" dirty="0">
                <a:latin typeface="游ゴシック Medium"/>
                <a:ea typeface="游ゴシック Medium"/>
                <a:cs typeface="Meiryo" charset="-128"/>
              </a:rPr>
              <a:t>期待される効果</a:t>
            </a:r>
            <a:endParaRPr lang="en-US" altLang="ja-JP" sz="1200" dirty="0">
              <a:latin typeface="游ゴシック Medium"/>
              <a:ea typeface="游ゴシック Medium"/>
              <a:cs typeface="Meiryo" charset="-128"/>
            </a:endParaRPr>
          </a:p>
          <a:p>
            <a:pPr fontAlgn="auto">
              <a:spcBef>
                <a:spcPts val="0"/>
              </a:spcBef>
              <a:spcAft>
                <a:spcPts val="0"/>
              </a:spcAft>
              <a:defRPr/>
            </a:pPr>
            <a:r>
              <a:rPr lang="ja-JP" altLang="en-US" sz="1200" dirty="0">
                <a:latin typeface="游ゴシック Medium"/>
                <a:ea typeface="游ゴシック Medium"/>
                <a:cs typeface="Meiryo" charset="-128"/>
              </a:rPr>
              <a:t>・本実証を通じた結果、申請者である在日外資系企業もくしは申請者である日本企業の協働先の投資意欲がどのように喚起され、投資実行に向けた意思決定が加速されることが期待できるか。</a:t>
            </a:r>
            <a:endParaRPr lang="en-US" altLang="ja-JP" sz="1200" dirty="0">
              <a:latin typeface="游ゴシック Medium"/>
              <a:ea typeface="游ゴシック Medium"/>
              <a:cs typeface="Meiryo" charset="-128"/>
            </a:endParaRPr>
          </a:p>
        </p:txBody>
      </p:sp>
      <p:sp>
        <p:nvSpPr>
          <p:cNvPr id="19" name="テキスト ボックス 16">
            <a:extLst>
              <a:ext uri="{FF2B5EF4-FFF2-40B4-BE49-F238E27FC236}">
                <a16:creationId xmlns:a16="http://schemas.microsoft.com/office/drawing/2014/main" id="{D0AE50BC-E9AF-0470-F977-D052955E7056}"/>
              </a:ext>
            </a:extLst>
          </p:cNvPr>
          <p:cNvSpPr txBox="1"/>
          <p:nvPr/>
        </p:nvSpPr>
        <p:spPr bwMode="auto">
          <a:xfrm>
            <a:off x="258050" y="3278818"/>
            <a:ext cx="5622050" cy="1569660"/>
          </a:xfrm>
          <a:prstGeom prst="rect">
            <a:avLst/>
          </a:prstGeom>
          <a:noFill/>
          <a:ln w="9525">
            <a:noFill/>
            <a:miter lim="800000"/>
            <a:headEnd/>
            <a:tailEnd/>
          </a:ln>
        </p:spPr>
        <p:txBody>
          <a:bodyPr wrap="square" rtlCol="0">
            <a:spAutoFit/>
          </a:bodyPr>
          <a:lstStyle/>
          <a:p>
            <a:pPr marL="257175" indent="-257175" fontAlgn="auto">
              <a:spcBef>
                <a:spcPts val="0"/>
              </a:spcBef>
              <a:spcAft>
                <a:spcPts val="0"/>
              </a:spcAft>
              <a:buFont typeface="Wingdings" charset="2"/>
              <a:buChar char="n"/>
              <a:defRPr/>
            </a:pPr>
            <a:r>
              <a:rPr lang="ja-JP" altLang="en-US" sz="1200" dirty="0">
                <a:latin typeface="游ゴシック Medium" panose="020B0500000000000000" pitchFamily="50" charset="-128"/>
                <a:ea typeface="游ゴシック Medium" panose="020B0500000000000000" pitchFamily="50" charset="-128"/>
                <a:cs typeface="Meiryo" charset="-128"/>
              </a:rPr>
              <a:t>○○〇〇〇</a:t>
            </a:r>
            <a:endParaRPr lang="en-US" altLang="ja-JP" sz="1200" dirty="0">
              <a:latin typeface="游ゴシック Medium" panose="020B0500000000000000" pitchFamily="50" charset="-128"/>
              <a:ea typeface="游ゴシック Medium" panose="020B0500000000000000" pitchFamily="50" charset="-128"/>
              <a:cs typeface="Meiryo" charset="-128"/>
            </a:endParaRPr>
          </a:p>
          <a:p>
            <a:pPr fontAlgn="auto">
              <a:spcBef>
                <a:spcPts val="0"/>
              </a:spcBef>
              <a:spcAft>
                <a:spcPts val="0"/>
              </a:spcAft>
              <a:defRPr/>
            </a:pPr>
            <a:r>
              <a:rPr lang="ja-JP" altLang="en-US" sz="1200" dirty="0">
                <a:latin typeface="游ゴシック Medium" panose="020B0500000000000000" pitchFamily="50" charset="-128"/>
                <a:ea typeface="游ゴシック Medium" panose="020B0500000000000000" pitchFamily="50" charset="-128"/>
                <a:cs typeface="Meiryo" charset="-128"/>
              </a:rPr>
              <a:t>・会社の具体的な活動</a:t>
            </a:r>
            <a:endParaRPr lang="en-US" altLang="ja-JP" sz="1200" dirty="0">
              <a:latin typeface="游ゴシック Medium" panose="020B0500000000000000" pitchFamily="50" charset="-128"/>
              <a:ea typeface="游ゴシック Medium" panose="020B0500000000000000" pitchFamily="50" charset="-128"/>
              <a:cs typeface="Meiryo" charset="-128"/>
            </a:endParaRPr>
          </a:p>
          <a:p>
            <a:pPr fontAlgn="auto">
              <a:spcBef>
                <a:spcPts val="0"/>
              </a:spcBef>
              <a:spcAft>
                <a:spcPts val="0"/>
              </a:spcAft>
              <a:defRPr/>
            </a:pPr>
            <a:r>
              <a:rPr lang="ja-JP" altLang="en-US" sz="1200" dirty="0">
                <a:latin typeface="游ゴシック Medium" panose="020B0500000000000000" pitchFamily="50" charset="-128"/>
                <a:ea typeface="游ゴシック Medium" panose="020B0500000000000000" pitchFamily="50" charset="-128"/>
                <a:cs typeface="Meiryo" charset="-128"/>
              </a:rPr>
              <a:t>・本事業で対象となる技術やサービスの具体的な実績</a:t>
            </a:r>
            <a:endParaRPr lang="en-US" altLang="ja-JP" sz="1200" dirty="0">
              <a:latin typeface="游ゴシック Medium" panose="020B0500000000000000" pitchFamily="50" charset="-128"/>
              <a:ea typeface="游ゴシック Medium" panose="020B0500000000000000" pitchFamily="50" charset="-128"/>
              <a:cs typeface="Meiryo" charset="-128"/>
            </a:endParaRPr>
          </a:p>
          <a:p>
            <a:pPr fontAlgn="auto">
              <a:spcBef>
                <a:spcPts val="0"/>
              </a:spcBef>
              <a:spcAft>
                <a:spcPts val="0"/>
              </a:spcAft>
              <a:defRPr/>
            </a:pPr>
            <a:endParaRPr lang="en-US" altLang="ja-JP" sz="1200" dirty="0">
              <a:latin typeface="游ゴシック Medium" panose="020B0500000000000000" pitchFamily="50" charset="-128"/>
              <a:ea typeface="游ゴシック Medium" panose="020B0500000000000000" pitchFamily="50" charset="-128"/>
              <a:cs typeface="Meiryo" charset="-128"/>
            </a:endParaRPr>
          </a:p>
          <a:p>
            <a:pPr marL="171450" indent="-171450" fontAlgn="auto">
              <a:spcBef>
                <a:spcPts val="0"/>
              </a:spcBef>
              <a:spcAft>
                <a:spcPts val="0"/>
              </a:spcAft>
              <a:buFont typeface="Wingdings" panose="05000000000000000000" pitchFamily="2" charset="2"/>
              <a:buChar char="n"/>
              <a:defRPr/>
            </a:pPr>
            <a:r>
              <a:rPr lang="ja-JP" altLang="en-US" sz="1200" dirty="0">
                <a:latin typeface="游ゴシック Medium" panose="020B0500000000000000" pitchFamily="50" charset="-128"/>
                <a:ea typeface="游ゴシック Medium" panose="020B0500000000000000" pitchFamily="50" charset="-128"/>
                <a:cs typeface="Meiryo" charset="-128"/>
              </a:rPr>
              <a:t>（協働先がいる場合）協働先の名称</a:t>
            </a:r>
            <a:endParaRPr lang="en-US" altLang="ja-JP" sz="1200" dirty="0">
              <a:latin typeface="游ゴシック Medium" panose="020B0500000000000000" pitchFamily="50" charset="-128"/>
              <a:ea typeface="游ゴシック Medium" panose="020B0500000000000000" pitchFamily="50" charset="-128"/>
              <a:cs typeface="Meiryo" charset="-128"/>
            </a:endParaRPr>
          </a:p>
          <a:p>
            <a:pPr fontAlgn="auto">
              <a:spcBef>
                <a:spcPts val="0"/>
              </a:spcBef>
              <a:spcAft>
                <a:spcPts val="0"/>
              </a:spcAft>
              <a:defRPr/>
            </a:pPr>
            <a:r>
              <a:rPr lang="ja-JP" altLang="en-US" sz="1200" dirty="0">
                <a:latin typeface="游ゴシック Medium" panose="020B0500000000000000" pitchFamily="50" charset="-128"/>
                <a:ea typeface="游ゴシック Medium" panose="020B0500000000000000" pitchFamily="50" charset="-128"/>
                <a:cs typeface="Meiryo" charset="-128"/>
              </a:rPr>
              <a:t>・企業</a:t>
            </a:r>
            <a:r>
              <a:rPr lang="en-US" altLang="ja-JP" sz="1200" dirty="0">
                <a:latin typeface="游ゴシック Medium" panose="020B0500000000000000" pitchFamily="50" charset="-128"/>
                <a:ea typeface="游ゴシック Medium" panose="020B0500000000000000" pitchFamily="50" charset="-128"/>
                <a:cs typeface="Meiryo" charset="-128"/>
              </a:rPr>
              <a:t>URL</a:t>
            </a:r>
          </a:p>
          <a:p>
            <a:pPr fontAlgn="auto">
              <a:spcBef>
                <a:spcPts val="0"/>
              </a:spcBef>
              <a:spcAft>
                <a:spcPts val="0"/>
              </a:spcAft>
              <a:defRPr/>
            </a:pPr>
            <a:r>
              <a:rPr lang="ja-JP" altLang="en-US" sz="1200" dirty="0">
                <a:latin typeface="游ゴシック Medium" panose="020B0500000000000000" pitchFamily="50" charset="-128"/>
                <a:ea typeface="游ゴシック Medium" panose="020B0500000000000000" pitchFamily="50" charset="-128"/>
                <a:cs typeface="Meiryo" charset="-128"/>
              </a:rPr>
              <a:t>・協業先の会社・事業概要</a:t>
            </a:r>
            <a:endParaRPr lang="en-US" altLang="ja-JP" sz="1200" dirty="0">
              <a:latin typeface="游ゴシック Medium" panose="020B0500000000000000" pitchFamily="50" charset="-128"/>
              <a:ea typeface="游ゴシック Medium" panose="020B0500000000000000" pitchFamily="50" charset="-128"/>
              <a:cs typeface="Meiryo" charset="-128"/>
            </a:endParaRPr>
          </a:p>
          <a:p>
            <a:pPr fontAlgn="auto">
              <a:spcBef>
                <a:spcPts val="0"/>
              </a:spcBef>
              <a:spcAft>
                <a:spcPts val="0"/>
              </a:spcAft>
              <a:defRPr/>
            </a:pPr>
            <a:r>
              <a:rPr lang="ja-JP" altLang="en-US" sz="1200" dirty="0">
                <a:latin typeface="游ゴシック Medium" panose="020B0500000000000000" pitchFamily="50" charset="-128"/>
                <a:ea typeface="游ゴシック Medium" panose="020B0500000000000000" pitchFamily="50" charset="-128"/>
                <a:cs typeface="Meiryo" charset="-128"/>
              </a:rPr>
              <a:t>・本プロジェクトにおける協働先の位置づけ</a:t>
            </a:r>
            <a:endParaRPr lang="en-US" altLang="ja-JP" sz="1200" dirty="0">
              <a:latin typeface="游ゴシック Medium" panose="020B0500000000000000" pitchFamily="50" charset="-128"/>
              <a:ea typeface="游ゴシック Medium" panose="020B0500000000000000" pitchFamily="50" charset="-128"/>
              <a:cs typeface="Meiryo" charset="-128"/>
            </a:endParaRPr>
          </a:p>
        </p:txBody>
      </p:sp>
      <p:sp>
        <p:nvSpPr>
          <p:cNvPr id="20" name="テキスト ボックス 19">
            <a:extLst>
              <a:ext uri="{FF2B5EF4-FFF2-40B4-BE49-F238E27FC236}">
                <a16:creationId xmlns:a16="http://schemas.microsoft.com/office/drawing/2014/main" id="{57DC57E0-C779-0791-2628-92981C744B84}"/>
              </a:ext>
            </a:extLst>
          </p:cNvPr>
          <p:cNvSpPr txBox="1"/>
          <p:nvPr/>
        </p:nvSpPr>
        <p:spPr bwMode="auto">
          <a:xfrm>
            <a:off x="0" y="6629224"/>
            <a:ext cx="6485466" cy="215444"/>
          </a:xfrm>
          <a:prstGeom prst="rect">
            <a:avLst/>
          </a:prstGeom>
          <a:solidFill>
            <a:schemeClr val="bg1"/>
          </a:solidFill>
          <a:ln w="9525">
            <a:noFill/>
            <a:miter lim="800000"/>
            <a:headEnd/>
            <a:tailEnd/>
          </a:ln>
        </p:spPr>
        <p:txBody>
          <a:bodyPr wrap="square" rtlCol="0">
            <a:spAutoFit/>
          </a:bodyPr>
          <a:lstStyle/>
          <a:p>
            <a:pPr eaLnBrk="0" hangingPunct="0"/>
            <a:r>
              <a:rPr kumimoji="1" lang="en-US" altLang="ja-JP" sz="800" dirty="0"/>
              <a:t>Copyright©  JETRO. All rights reserved.</a:t>
            </a:r>
            <a:endParaRPr kumimoji="1" lang="ja-JP" altLang="en-US" sz="800" dirty="0"/>
          </a:p>
        </p:txBody>
      </p:sp>
      <p:sp>
        <p:nvSpPr>
          <p:cNvPr id="23" name="正方形/長方形 22">
            <a:extLst>
              <a:ext uri="{FF2B5EF4-FFF2-40B4-BE49-F238E27FC236}">
                <a16:creationId xmlns:a16="http://schemas.microsoft.com/office/drawing/2014/main" id="{0504DAAD-5357-DE39-C788-079C93ADFD02}"/>
              </a:ext>
            </a:extLst>
          </p:cNvPr>
          <p:cNvSpPr/>
          <p:nvPr/>
        </p:nvSpPr>
        <p:spPr>
          <a:xfrm>
            <a:off x="0" y="352739"/>
            <a:ext cx="12192000" cy="47381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8" name="Speech Bubble: Rectangle 17">
            <a:extLst>
              <a:ext uri="{FF2B5EF4-FFF2-40B4-BE49-F238E27FC236}">
                <a16:creationId xmlns:a16="http://schemas.microsoft.com/office/drawing/2014/main" id="{E5B020ED-09F3-EFCB-5444-B3A82344968F}"/>
              </a:ext>
            </a:extLst>
          </p:cNvPr>
          <p:cNvSpPr/>
          <p:nvPr/>
        </p:nvSpPr>
        <p:spPr bwMode="auto">
          <a:xfrm>
            <a:off x="-29880" y="17997"/>
            <a:ext cx="3727981" cy="899992"/>
          </a:xfrm>
          <a:prstGeom prst="wedgeRectCallout">
            <a:avLst>
              <a:gd name="adj1" fmla="val -20369"/>
              <a:gd name="adj2" fmla="val 46262"/>
            </a:avLst>
          </a:prstGeom>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68580" tIns="34290" rIns="68580" bIns="34290" numCol="1" rtlCol="0" anchor="t" anchorCtr="0" compatLnSpc="1">
            <a:prstTxWarp prst="textNoShape">
              <a:avLst/>
            </a:prstTxWarp>
          </a:bodyPr>
          <a:lstStyle/>
          <a:p>
            <a:r>
              <a:rPr lang="ja-JP" altLang="en-US" sz="1200" dirty="0">
                <a:solidFill>
                  <a:schemeClr val="tx1"/>
                </a:solidFill>
                <a:latin typeface="游ゴシック Medium"/>
                <a:ea typeface="游ゴシック Medium"/>
                <a:cs typeface="Times"/>
              </a:rPr>
              <a:t>・書式：游ゴシック</a:t>
            </a:r>
            <a:r>
              <a:rPr lang="en-US" sz="1200" dirty="0">
                <a:solidFill>
                  <a:schemeClr val="tx1"/>
                </a:solidFill>
                <a:latin typeface="游ゴシック Medium"/>
                <a:cs typeface="Times"/>
              </a:rPr>
              <a:t>Medium12</a:t>
            </a:r>
            <a:r>
              <a:rPr lang="ja-JP" altLang="en-US" sz="1200" dirty="0">
                <a:solidFill>
                  <a:schemeClr val="tx1"/>
                </a:solidFill>
                <a:latin typeface="游ゴシック Medium"/>
                <a:ea typeface="游ゴシック Medium"/>
                <a:cs typeface="Times"/>
              </a:rPr>
              <a:t>ポイント</a:t>
            </a:r>
            <a:endParaRPr lang="en-US" altLang="ja-JP" sz="1200" dirty="0">
              <a:solidFill>
                <a:schemeClr val="tx1"/>
              </a:solidFill>
              <a:latin typeface="游ゴシック Medium"/>
              <a:ea typeface="游ゴシック Medium"/>
            </a:endParaRPr>
          </a:p>
          <a:p>
            <a:r>
              <a:rPr lang="ja-JP" altLang="en-US" sz="1200" dirty="0">
                <a:solidFill>
                  <a:schemeClr val="tx1"/>
                </a:solidFill>
                <a:latin typeface="游ゴシック Medium"/>
                <a:ea typeface="游ゴシック Medium"/>
                <a:cs typeface="Times"/>
              </a:rPr>
              <a:t>・文体：「である調」で具体的かつ簡潔に記載</a:t>
            </a:r>
            <a:endParaRPr lang="en-US" altLang="ja-JP" sz="1200" dirty="0">
              <a:solidFill>
                <a:schemeClr val="tx1"/>
              </a:solidFill>
              <a:latin typeface="游ゴシック Medium"/>
              <a:ea typeface="游ゴシック Medium"/>
              <a:cs typeface="Times"/>
            </a:endParaRPr>
          </a:p>
          <a:p>
            <a:r>
              <a:rPr lang="ja-JP" altLang="en-US" sz="1200" dirty="0">
                <a:solidFill>
                  <a:schemeClr val="tx1"/>
                </a:solidFill>
                <a:latin typeface="游ゴシック Medium"/>
                <a:ea typeface="游ゴシック Medium"/>
                <a:cs typeface="Times"/>
              </a:rPr>
              <a:t>・交付要綱にある</a:t>
            </a:r>
            <a:r>
              <a:rPr lang="ja-JP" altLang="en-US" sz="1200" dirty="0">
                <a:solidFill>
                  <a:schemeClr val="tx1"/>
                </a:solidFill>
              </a:rPr>
              <a:t>評価のポイントなどを列挙しています。そのポイントに沿うように、記載ください。</a:t>
            </a:r>
            <a:endParaRPr lang="en-US" sz="1200" dirty="0">
              <a:solidFill>
                <a:schemeClr val="tx1"/>
              </a:solidFill>
              <a:latin typeface="游ゴシック Medium"/>
              <a:ea typeface="游ゴシック Medium"/>
            </a:endParaRPr>
          </a:p>
        </p:txBody>
      </p:sp>
      <p:sp>
        <p:nvSpPr>
          <p:cNvPr id="24" name="タイトル 2">
            <a:extLst>
              <a:ext uri="{FF2B5EF4-FFF2-40B4-BE49-F238E27FC236}">
                <a16:creationId xmlns:a16="http://schemas.microsoft.com/office/drawing/2014/main" id="{FFEB17DE-966B-B9AA-FD4D-29E690416C6A}"/>
              </a:ext>
            </a:extLst>
          </p:cNvPr>
          <p:cNvSpPr txBox="1">
            <a:spLocks/>
          </p:cNvSpPr>
          <p:nvPr/>
        </p:nvSpPr>
        <p:spPr>
          <a:xfrm>
            <a:off x="3242733" y="378270"/>
            <a:ext cx="5958198" cy="4860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dirty="0">
                <a:solidFill>
                  <a:schemeClr val="bg1"/>
                </a:solidFill>
                <a:latin typeface="游ゴシック Medium" panose="020B0500000000000000" pitchFamily="50" charset="-128"/>
                <a:ea typeface="游ゴシック Medium" panose="020B0500000000000000" pitchFamily="50" charset="-128"/>
              </a:rPr>
              <a:t>○○○○○○〇（企業名）　１／２</a:t>
            </a:r>
          </a:p>
        </p:txBody>
      </p:sp>
      <p:pic>
        <p:nvPicPr>
          <p:cNvPr id="26" name="図 25">
            <a:extLst>
              <a:ext uri="{FF2B5EF4-FFF2-40B4-BE49-F238E27FC236}">
                <a16:creationId xmlns:a16="http://schemas.microsoft.com/office/drawing/2014/main" id="{4A039F99-C33F-E4A8-6308-738833F63DF5}"/>
              </a:ext>
            </a:extLst>
          </p:cNvPr>
          <p:cNvPicPr>
            <a:picLocks noChangeAspect="1"/>
          </p:cNvPicPr>
          <p:nvPr/>
        </p:nvPicPr>
        <p:blipFill>
          <a:blip r:embed="rId2"/>
          <a:stretch>
            <a:fillRect/>
          </a:stretch>
        </p:blipFill>
        <p:spPr>
          <a:xfrm>
            <a:off x="11484091" y="40108"/>
            <a:ext cx="701731" cy="253916"/>
          </a:xfrm>
          <a:prstGeom prst="rect">
            <a:avLst/>
          </a:prstGeom>
        </p:spPr>
      </p:pic>
      <p:cxnSp>
        <p:nvCxnSpPr>
          <p:cNvPr id="30" name="直線コネクタ 29">
            <a:extLst>
              <a:ext uri="{FF2B5EF4-FFF2-40B4-BE49-F238E27FC236}">
                <a16:creationId xmlns:a16="http://schemas.microsoft.com/office/drawing/2014/main" id="{861A1896-175D-F326-9E3E-61FA965EEF09}"/>
              </a:ext>
            </a:extLst>
          </p:cNvPr>
          <p:cNvCxnSpPr/>
          <p:nvPr/>
        </p:nvCxnSpPr>
        <p:spPr>
          <a:xfrm>
            <a:off x="6122795" y="968705"/>
            <a:ext cx="0" cy="5455384"/>
          </a:xfrm>
          <a:prstGeom prst="line">
            <a:avLst/>
          </a:prstGeom>
        </p:spPr>
        <p:style>
          <a:lnRef idx="2">
            <a:schemeClr val="accent1"/>
          </a:lnRef>
          <a:fillRef idx="0">
            <a:schemeClr val="accent1"/>
          </a:fillRef>
          <a:effectRef idx="1">
            <a:schemeClr val="accent1"/>
          </a:effectRef>
          <a:fontRef idx="minor">
            <a:schemeClr val="tx1"/>
          </a:fontRef>
        </p:style>
      </p:cxnSp>
      <p:sp>
        <p:nvSpPr>
          <p:cNvPr id="2" name="テキスト ボックス 16">
            <a:extLst>
              <a:ext uri="{FF2B5EF4-FFF2-40B4-BE49-F238E27FC236}">
                <a16:creationId xmlns:a16="http://schemas.microsoft.com/office/drawing/2014/main" id="{AE4A6A3C-2B8B-D1E2-3495-4A046C2E81F3}"/>
              </a:ext>
            </a:extLst>
          </p:cNvPr>
          <p:cNvSpPr txBox="1"/>
          <p:nvPr/>
        </p:nvSpPr>
        <p:spPr bwMode="auto">
          <a:xfrm>
            <a:off x="6269413" y="1421141"/>
            <a:ext cx="5658380" cy="992579"/>
          </a:xfrm>
          <a:prstGeom prst="rect">
            <a:avLst/>
          </a:prstGeom>
          <a:noFill/>
          <a:ln w="9525">
            <a:noFill/>
            <a:miter lim="800000"/>
            <a:headEnd/>
            <a:tailEnd/>
          </a:ln>
        </p:spPr>
        <p:txBody>
          <a:bodyPr wrap="square" lIns="68580" tIns="34290" rIns="68580" bIns="34290" rtlCol="0" anchor="t">
            <a:spAutoFit/>
          </a:bodyPr>
          <a:lstStyle/>
          <a:p>
            <a:pPr fontAlgn="auto">
              <a:spcBef>
                <a:spcPts val="0"/>
              </a:spcBef>
              <a:spcAft>
                <a:spcPts val="0"/>
              </a:spcAft>
              <a:defRPr/>
            </a:pPr>
            <a:r>
              <a:rPr lang="ja-JP" altLang="en-US" sz="1200" dirty="0">
                <a:latin typeface="游ゴシック Medium"/>
                <a:ea typeface="游ゴシック Medium"/>
                <a:cs typeface="Meiryo" charset="-128"/>
              </a:rPr>
              <a:t>・事業の⽬的</a:t>
            </a:r>
          </a:p>
          <a:p>
            <a:pPr fontAlgn="auto">
              <a:spcBef>
                <a:spcPts val="0"/>
              </a:spcBef>
              <a:spcAft>
                <a:spcPts val="0"/>
              </a:spcAft>
              <a:defRPr/>
            </a:pPr>
            <a:r>
              <a:rPr lang="ja-JP" altLang="en-US" sz="1200" dirty="0">
                <a:latin typeface="游ゴシック Medium"/>
                <a:ea typeface="游ゴシック Medium"/>
                <a:cs typeface="Meiryo" charset="-128"/>
              </a:rPr>
              <a:t>・⽇本で事業を実施する背景</a:t>
            </a:r>
          </a:p>
          <a:p>
            <a:pPr fontAlgn="auto">
              <a:spcBef>
                <a:spcPts val="0"/>
              </a:spcBef>
              <a:spcAft>
                <a:spcPts val="0"/>
              </a:spcAft>
              <a:defRPr/>
            </a:pPr>
            <a:r>
              <a:rPr lang="ja-JP" altLang="en-US" sz="1200" dirty="0">
                <a:latin typeface="游ゴシック Medium"/>
                <a:ea typeface="游ゴシック Medium"/>
                <a:cs typeface="Meiryo" charset="-128"/>
              </a:rPr>
              <a:t>・実証の具体的な内容</a:t>
            </a:r>
          </a:p>
          <a:p>
            <a:pPr fontAlgn="auto">
              <a:spcBef>
                <a:spcPts val="0"/>
              </a:spcBef>
              <a:spcAft>
                <a:spcPts val="0"/>
              </a:spcAft>
              <a:defRPr/>
            </a:pPr>
            <a:r>
              <a:rPr lang="ja-JP" altLang="en-US" sz="1200" dirty="0">
                <a:latin typeface="游ゴシック Medium"/>
                <a:ea typeface="游ゴシック Medium"/>
                <a:cs typeface="Meiryo" charset="-128"/>
              </a:rPr>
              <a:t>・対内直接投資にどのように貢献するか</a:t>
            </a:r>
          </a:p>
          <a:p>
            <a:pPr fontAlgn="auto">
              <a:spcBef>
                <a:spcPts val="0"/>
              </a:spcBef>
              <a:spcAft>
                <a:spcPts val="0"/>
              </a:spcAft>
              <a:defRPr/>
            </a:pPr>
            <a:r>
              <a:rPr lang="ja-JP" altLang="en-US" sz="1200" dirty="0">
                <a:latin typeface="游ゴシック Medium"/>
                <a:ea typeface="游ゴシック Medium"/>
                <a:cs typeface="Meiryo" charset="-128"/>
              </a:rPr>
              <a:t>・実現可能性、期待される裨益効果</a:t>
            </a:r>
          </a:p>
        </p:txBody>
      </p:sp>
      <p:sp>
        <p:nvSpPr>
          <p:cNvPr id="3" name="テキスト ボックス 2">
            <a:extLst>
              <a:ext uri="{FF2B5EF4-FFF2-40B4-BE49-F238E27FC236}">
                <a16:creationId xmlns:a16="http://schemas.microsoft.com/office/drawing/2014/main" id="{F8B1C277-20AF-053F-D0F8-418C97908FC7}"/>
              </a:ext>
            </a:extLst>
          </p:cNvPr>
          <p:cNvSpPr txBox="1"/>
          <p:nvPr/>
        </p:nvSpPr>
        <p:spPr>
          <a:xfrm>
            <a:off x="6269413" y="1014521"/>
            <a:ext cx="3276790"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申請事業の概要</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9" name="テキスト ボックス 16">
            <a:extLst>
              <a:ext uri="{FF2B5EF4-FFF2-40B4-BE49-F238E27FC236}">
                <a16:creationId xmlns:a16="http://schemas.microsoft.com/office/drawing/2014/main" id="{DD279D6B-A222-3F0B-644C-D5AEC9DC931A}"/>
              </a:ext>
            </a:extLst>
          </p:cNvPr>
          <p:cNvSpPr txBox="1"/>
          <p:nvPr/>
        </p:nvSpPr>
        <p:spPr bwMode="auto">
          <a:xfrm>
            <a:off x="6221831" y="4006246"/>
            <a:ext cx="5843549" cy="1546577"/>
          </a:xfrm>
          <a:prstGeom prst="rect">
            <a:avLst/>
          </a:prstGeom>
          <a:noFill/>
          <a:ln w="9525">
            <a:noFill/>
            <a:miter lim="800000"/>
            <a:headEnd/>
            <a:tailEnd/>
          </a:ln>
        </p:spPr>
        <p:txBody>
          <a:bodyPr wrap="square" lIns="68580" tIns="34290" rIns="68580" bIns="34290" rtlCol="0" anchor="t">
            <a:spAutoFit/>
          </a:bodyPr>
          <a:lstStyle/>
          <a:p>
            <a:pPr fontAlgn="auto">
              <a:spcBef>
                <a:spcPts val="0"/>
              </a:spcBef>
              <a:spcAft>
                <a:spcPts val="0"/>
              </a:spcAft>
              <a:defRPr/>
            </a:pPr>
            <a:r>
              <a:rPr lang="ja-JP" altLang="en-US" sz="1200" dirty="0">
                <a:latin typeface="游ゴシック Medium"/>
                <a:ea typeface="游ゴシック Medium"/>
                <a:cs typeface="Meiryo" charset="-128"/>
              </a:rPr>
              <a:t>・外国企業・外資系企業の日本への投資意欲を喚起し、投資案件の具体化を加速させることを目的とする事業であるか</a:t>
            </a:r>
          </a:p>
          <a:p>
            <a:pPr fontAlgn="auto">
              <a:spcBef>
                <a:spcPts val="0"/>
              </a:spcBef>
              <a:spcAft>
                <a:spcPts val="0"/>
              </a:spcAft>
              <a:defRPr/>
            </a:pPr>
            <a:r>
              <a:rPr lang="ja-JP" altLang="en-US" sz="1200" dirty="0">
                <a:latin typeface="游ゴシック Medium"/>
                <a:ea typeface="游ゴシック Medium"/>
                <a:cs typeface="Meiryo" charset="-128"/>
              </a:rPr>
              <a:t>・契約履行にあたり十分な社内体制を構築しているか</a:t>
            </a:r>
          </a:p>
          <a:p>
            <a:pPr fontAlgn="auto">
              <a:spcBef>
                <a:spcPts val="0"/>
              </a:spcBef>
              <a:spcAft>
                <a:spcPts val="0"/>
              </a:spcAft>
              <a:defRPr/>
            </a:pPr>
            <a:r>
              <a:rPr lang="ja-JP" altLang="en-US" sz="1200" dirty="0">
                <a:latin typeface="游ゴシック Medium"/>
                <a:ea typeface="游ゴシック Medium"/>
                <a:cs typeface="Meiryo" charset="-128"/>
              </a:rPr>
              <a:t>・補助事業期間における資⾦調達計画を記載し、補助事業に要する経費に係る資⾦がきちんと確保されているか</a:t>
            </a:r>
          </a:p>
          <a:p>
            <a:pPr fontAlgn="auto">
              <a:spcBef>
                <a:spcPts val="0"/>
              </a:spcBef>
              <a:spcAft>
                <a:spcPts val="0"/>
              </a:spcAft>
              <a:defRPr/>
            </a:pPr>
            <a:r>
              <a:rPr lang="ja-JP" altLang="en-US" sz="1200" dirty="0">
                <a:latin typeface="游ゴシック Medium"/>
                <a:ea typeface="游ゴシック Medium"/>
                <a:cs typeface="Meiryo" charset="-128"/>
              </a:rPr>
              <a:t>（特に直近の財務状況が赤字の場合は資⾦調達計画等含め充分に説明すること）</a:t>
            </a:r>
          </a:p>
          <a:p>
            <a:pPr fontAlgn="auto">
              <a:spcBef>
                <a:spcPts val="0"/>
              </a:spcBef>
              <a:spcAft>
                <a:spcPts val="0"/>
              </a:spcAft>
              <a:defRPr/>
            </a:pPr>
            <a:r>
              <a:rPr lang="ja-JP" altLang="en-US" sz="1200" dirty="0">
                <a:latin typeface="游ゴシック Medium"/>
                <a:ea typeface="游ゴシック Medium"/>
                <a:cs typeface="Meiryo" charset="-128"/>
              </a:rPr>
              <a:t>・その他公募要領「</a:t>
            </a:r>
            <a:r>
              <a:rPr lang="en-US" altLang="ja-JP" sz="1200" dirty="0">
                <a:latin typeface="游ゴシック Medium"/>
                <a:ea typeface="游ゴシック Medium"/>
                <a:cs typeface="Meiryo" charset="-128"/>
              </a:rPr>
              <a:t>2</a:t>
            </a:r>
            <a:r>
              <a:rPr lang="ja-JP" altLang="en-US" sz="1200" dirty="0">
                <a:latin typeface="游ゴシック Medium"/>
                <a:ea typeface="游ゴシック Medium"/>
                <a:cs typeface="Meiryo" charset="-128"/>
              </a:rPr>
              <a:t>．事業の内容 </a:t>
            </a:r>
            <a:r>
              <a:rPr lang="en-US" altLang="ja-JP" sz="1200" dirty="0">
                <a:latin typeface="游ゴシック Medium"/>
                <a:ea typeface="游ゴシック Medium"/>
                <a:cs typeface="Meiryo" charset="-128"/>
              </a:rPr>
              <a:t>(2)</a:t>
            </a:r>
            <a:r>
              <a:rPr lang="ja-JP" altLang="en-US" sz="1200" dirty="0">
                <a:latin typeface="游ゴシック Medium"/>
                <a:ea typeface="游ゴシック Medium"/>
                <a:cs typeface="Meiryo" charset="-128"/>
              </a:rPr>
              <a:t>対象案件要件」および「３．応募資格」を満たしているか</a:t>
            </a:r>
          </a:p>
        </p:txBody>
      </p:sp>
      <p:sp>
        <p:nvSpPr>
          <p:cNvPr id="22" name="テキスト ボックス 21">
            <a:extLst>
              <a:ext uri="{FF2B5EF4-FFF2-40B4-BE49-F238E27FC236}">
                <a16:creationId xmlns:a16="http://schemas.microsoft.com/office/drawing/2014/main" id="{A3DD11B1-E331-07CF-539B-AC95E6E58C0D}"/>
              </a:ext>
            </a:extLst>
          </p:cNvPr>
          <p:cNvSpPr txBox="1"/>
          <p:nvPr/>
        </p:nvSpPr>
        <p:spPr>
          <a:xfrm>
            <a:off x="6387905" y="3557419"/>
            <a:ext cx="3276790"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申請事業の概要</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Tree>
    <p:extLst>
      <p:ext uri="{BB962C8B-B14F-4D97-AF65-F5344CB8AC3E}">
        <p14:creationId xmlns:p14="http://schemas.microsoft.com/office/powerpoint/2010/main" val="94262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798F3-ACAF-45A5-1232-69F914544D63}"/>
            </a:ext>
          </a:extLst>
        </p:cNvPr>
        <p:cNvGrpSpPr/>
        <p:nvPr/>
      </p:nvGrpSpPr>
      <p:grpSpPr>
        <a:xfrm>
          <a:off x="0" y="0"/>
          <a:ext cx="0" cy="0"/>
          <a:chOff x="0" y="0"/>
          <a:chExt cx="0" cy="0"/>
        </a:xfrm>
      </p:grpSpPr>
      <p:sp>
        <p:nvSpPr>
          <p:cNvPr id="4" name="タイトル 2">
            <a:extLst>
              <a:ext uri="{FF2B5EF4-FFF2-40B4-BE49-F238E27FC236}">
                <a16:creationId xmlns:a16="http://schemas.microsoft.com/office/drawing/2014/main" id="{D513B8DF-2EF6-0C6A-845A-933F041E5562}"/>
              </a:ext>
            </a:extLst>
          </p:cNvPr>
          <p:cNvSpPr txBox="1">
            <a:spLocks/>
          </p:cNvSpPr>
          <p:nvPr/>
        </p:nvSpPr>
        <p:spPr>
          <a:xfrm>
            <a:off x="3116901" y="502936"/>
            <a:ext cx="5958198" cy="4860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a:solidFill>
                  <a:schemeClr val="bg1"/>
                </a:solidFill>
                <a:latin typeface="游ゴシック Medium" panose="020B0500000000000000" pitchFamily="50" charset="-128"/>
                <a:ea typeface="游ゴシック Medium" panose="020B0500000000000000" pitchFamily="50" charset="-128"/>
              </a:rPr>
              <a:t>○○○○○○〇（企業名）</a:t>
            </a:r>
            <a:endParaRPr lang="ja-JP" altLang="en-US" b="1">
              <a:solidFill>
                <a:schemeClr val="bg1"/>
              </a:solidFill>
              <a:latin typeface="游ゴシック Medium" panose="020B0500000000000000" pitchFamily="50" charset="-128"/>
              <a:ea typeface="游ゴシック Medium" panose="020B0500000000000000" pitchFamily="50" charset="-128"/>
            </a:endParaRPr>
          </a:p>
        </p:txBody>
      </p:sp>
      <p:sp>
        <p:nvSpPr>
          <p:cNvPr id="6" name="テキスト ボックス 5">
            <a:extLst>
              <a:ext uri="{FF2B5EF4-FFF2-40B4-BE49-F238E27FC236}">
                <a16:creationId xmlns:a16="http://schemas.microsoft.com/office/drawing/2014/main" id="{E6C1560C-73EE-BB0C-23E5-773475987CC3}"/>
              </a:ext>
            </a:extLst>
          </p:cNvPr>
          <p:cNvSpPr txBox="1"/>
          <p:nvPr/>
        </p:nvSpPr>
        <p:spPr bwMode="auto">
          <a:xfrm>
            <a:off x="6891121" y="2837233"/>
            <a:ext cx="184731" cy="369332"/>
          </a:xfrm>
          <a:prstGeom prst="rect">
            <a:avLst/>
          </a:prstGeom>
          <a:noFill/>
          <a:ln w="9525">
            <a:noFill/>
            <a:miter lim="800000"/>
            <a:headEnd/>
            <a:tailEnd/>
          </a:ln>
        </p:spPr>
        <p:txBody>
          <a:bodyPr wrap="none" rtlCol="0">
            <a:spAutoFit/>
          </a:bodyPr>
          <a:lstStyle/>
          <a:p>
            <a:pPr eaLnBrk="0" hangingPunct="0"/>
            <a:endParaRPr kumimoji="1" lang="ja-JP" altLang="en-US" sz="1800">
              <a:latin typeface="游ゴシック Medium" panose="020B0500000000000000" pitchFamily="50" charset="-128"/>
              <a:ea typeface="游ゴシック Medium" panose="020B0500000000000000" pitchFamily="50" charset="-128"/>
            </a:endParaRPr>
          </a:p>
        </p:txBody>
      </p:sp>
      <p:sp>
        <p:nvSpPr>
          <p:cNvPr id="9" name="テキスト ボックス 16">
            <a:extLst>
              <a:ext uri="{FF2B5EF4-FFF2-40B4-BE49-F238E27FC236}">
                <a16:creationId xmlns:a16="http://schemas.microsoft.com/office/drawing/2014/main" id="{36E1B0F1-FB48-A60D-02D0-BC98DBA85C7E}"/>
              </a:ext>
            </a:extLst>
          </p:cNvPr>
          <p:cNvSpPr txBox="1"/>
          <p:nvPr/>
        </p:nvSpPr>
        <p:spPr bwMode="auto">
          <a:xfrm>
            <a:off x="6272406" y="1435044"/>
            <a:ext cx="5658380" cy="623248"/>
          </a:xfrm>
          <a:prstGeom prst="rect">
            <a:avLst/>
          </a:prstGeom>
          <a:noFill/>
          <a:ln w="9525">
            <a:noFill/>
            <a:miter lim="800000"/>
            <a:headEnd/>
            <a:tailEnd/>
          </a:ln>
        </p:spPr>
        <p:txBody>
          <a:bodyPr wrap="square" lIns="68580" tIns="34290" rIns="68580" bIns="34290" rtlCol="0" anchor="t">
            <a:spAutoFit/>
          </a:bodyPr>
          <a:lstStyle/>
          <a:p>
            <a:pPr fontAlgn="auto">
              <a:spcBef>
                <a:spcPts val="0"/>
              </a:spcBef>
              <a:spcAft>
                <a:spcPts val="0"/>
              </a:spcAft>
              <a:defRPr/>
            </a:pPr>
            <a:r>
              <a:rPr lang="ja-JP" altLang="en-US" sz="1200" dirty="0">
                <a:latin typeface="游ゴシック Medium"/>
                <a:ea typeface="游ゴシック Medium"/>
                <a:cs typeface="Meiryo" charset="-128"/>
              </a:rPr>
              <a:t>・事業の実施方法、実施スケジュール、想定される成果が現実的かつ具体的に提案され、事業の成果を高めるための効果的な工夫が見られるか。</a:t>
            </a:r>
            <a:r>
              <a:rPr lang="ja-JP" altLang="en-US" sz="1200" dirty="0"/>
              <a:t> </a:t>
            </a:r>
            <a:endParaRPr lang="en-US" altLang="ja-JP" sz="1200" dirty="0">
              <a:latin typeface="游ゴシック Medium"/>
              <a:ea typeface="游ゴシック Medium"/>
              <a:cs typeface="Meiryo" charset="-128"/>
            </a:endParaRPr>
          </a:p>
          <a:p>
            <a:pPr fontAlgn="auto">
              <a:spcBef>
                <a:spcPts val="0"/>
              </a:spcBef>
              <a:spcAft>
                <a:spcPts val="0"/>
              </a:spcAft>
              <a:defRPr/>
            </a:pPr>
            <a:r>
              <a:rPr lang="ja-JP" altLang="en-US" sz="1200" dirty="0">
                <a:latin typeface="游ゴシック Medium"/>
                <a:ea typeface="游ゴシック Medium"/>
                <a:cs typeface="Meiryo" charset="-128"/>
              </a:rPr>
              <a:t>・</a:t>
            </a:r>
            <a:r>
              <a:rPr lang="ja-JP" altLang="en-US" sz="1200" dirty="0"/>
              <a:t>費用に対し期待される成果が妥当であるか。 </a:t>
            </a:r>
            <a:endParaRPr lang="en-US" altLang="ja-JP" sz="1200" dirty="0">
              <a:latin typeface="游ゴシック Medium"/>
              <a:ea typeface="游ゴシック Medium"/>
              <a:cs typeface="Meiryo" charset="-128"/>
            </a:endParaRPr>
          </a:p>
        </p:txBody>
      </p:sp>
      <p:cxnSp>
        <p:nvCxnSpPr>
          <p:cNvPr id="11" name="直線コネクタ 10">
            <a:extLst>
              <a:ext uri="{FF2B5EF4-FFF2-40B4-BE49-F238E27FC236}">
                <a16:creationId xmlns:a16="http://schemas.microsoft.com/office/drawing/2014/main" id="{BA43DF75-7BFE-27E6-F27F-6872AF3DC453}"/>
              </a:ext>
            </a:extLst>
          </p:cNvPr>
          <p:cNvCxnSpPr>
            <a:cxnSpLocks/>
          </p:cNvCxnSpPr>
          <p:nvPr/>
        </p:nvCxnSpPr>
        <p:spPr bwMode="auto">
          <a:xfrm>
            <a:off x="5783640" y="1139187"/>
            <a:ext cx="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4" name="テキスト ボックス 13">
            <a:extLst>
              <a:ext uri="{FF2B5EF4-FFF2-40B4-BE49-F238E27FC236}">
                <a16:creationId xmlns:a16="http://schemas.microsoft.com/office/drawing/2014/main" id="{3C995A82-595C-A0A0-56FA-3CFB4EF5A764}"/>
              </a:ext>
            </a:extLst>
          </p:cNvPr>
          <p:cNvSpPr txBox="1"/>
          <p:nvPr/>
        </p:nvSpPr>
        <p:spPr bwMode="auto">
          <a:xfrm>
            <a:off x="7529654" y="53103"/>
            <a:ext cx="4224233" cy="253916"/>
          </a:xfrm>
          <a:prstGeom prst="rect">
            <a:avLst/>
          </a:prstGeom>
          <a:noFill/>
          <a:ln w="9525">
            <a:noFill/>
            <a:miter lim="800000"/>
            <a:headEnd/>
            <a:tailEnd/>
          </a:ln>
        </p:spPr>
        <p:txBody>
          <a:bodyPr wrap="none" rtlCol="0">
            <a:spAutoFit/>
          </a:bodyPr>
          <a:lstStyle/>
          <a:p>
            <a:pPr eaLnBrk="0" hangingPunct="0"/>
            <a:r>
              <a:rPr kumimoji="1" lang="ja-JP" altLang="en-US" sz="1050" dirty="0">
                <a:latin typeface="游ゴシック Medium" panose="020B0500000000000000" pitchFamily="50" charset="-128"/>
                <a:ea typeface="游ゴシック Medium" panose="020B0500000000000000" pitchFamily="50" charset="-128"/>
              </a:rPr>
              <a:t>海外ビジネス展開支援等事業費補助金（対内直接投資促進事業）</a:t>
            </a:r>
          </a:p>
        </p:txBody>
      </p:sp>
      <p:sp>
        <p:nvSpPr>
          <p:cNvPr id="20" name="テキスト ボックス 19">
            <a:extLst>
              <a:ext uri="{FF2B5EF4-FFF2-40B4-BE49-F238E27FC236}">
                <a16:creationId xmlns:a16="http://schemas.microsoft.com/office/drawing/2014/main" id="{946CD8A5-343E-8FDB-EF41-0106DDDD0224}"/>
              </a:ext>
            </a:extLst>
          </p:cNvPr>
          <p:cNvSpPr txBox="1"/>
          <p:nvPr/>
        </p:nvSpPr>
        <p:spPr bwMode="auto">
          <a:xfrm>
            <a:off x="0" y="6629224"/>
            <a:ext cx="6485466" cy="215444"/>
          </a:xfrm>
          <a:prstGeom prst="rect">
            <a:avLst/>
          </a:prstGeom>
          <a:solidFill>
            <a:schemeClr val="bg1"/>
          </a:solidFill>
          <a:ln w="9525">
            <a:noFill/>
            <a:miter lim="800000"/>
            <a:headEnd/>
            <a:tailEnd/>
          </a:ln>
        </p:spPr>
        <p:txBody>
          <a:bodyPr wrap="square" rtlCol="0">
            <a:spAutoFit/>
          </a:bodyPr>
          <a:lstStyle/>
          <a:p>
            <a:pPr eaLnBrk="0" hangingPunct="0"/>
            <a:r>
              <a:rPr kumimoji="1" lang="en-US" altLang="ja-JP" sz="800" dirty="0"/>
              <a:t>Copyright©  JETRO. All rights reserved.</a:t>
            </a:r>
            <a:endParaRPr kumimoji="1" lang="ja-JP" altLang="en-US" sz="800" dirty="0"/>
          </a:p>
        </p:txBody>
      </p:sp>
      <p:sp>
        <p:nvSpPr>
          <p:cNvPr id="22" name="テキスト ボックス 21">
            <a:extLst>
              <a:ext uri="{FF2B5EF4-FFF2-40B4-BE49-F238E27FC236}">
                <a16:creationId xmlns:a16="http://schemas.microsoft.com/office/drawing/2014/main" id="{7C46C7BA-228A-A3AD-8125-9D900D39E7BF}"/>
              </a:ext>
            </a:extLst>
          </p:cNvPr>
          <p:cNvSpPr txBox="1"/>
          <p:nvPr/>
        </p:nvSpPr>
        <p:spPr>
          <a:xfrm>
            <a:off x="6363689" y="1002352"/>
            <a:ext cx="3276790"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事業の実施方法</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23" name="正方形/長方形 22">
            <a:extLst>
              <a:ext uri="{FF2B5EF4-FFF2-40B4-BE49-F238E27FC236}">
                <a16:creationId xmlns:a16="http://schemas.microsoft.com/office/drawing/2014/main" id="{52AC4A4D-E264-F3A3-7A86-096934B92794}"/>
              </a:ext>
            </a:extLst>
          </p:cNvPr>
          <p:cNvSpPr/>
          <p:nvPr/>
        </p:nvSpPr>
        <p:spPr>
          <a:xfrm>
            <a:off x="0" y="352739"/>
            <a:ext cx="12192000" cy="47381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24" name="タイトル 2">
            <a:extLst>
              <a:ext uri="{FF2B5EF4-FFF2-40B4-BE49-F238E27FC236}">
                <a16:creationId xmlns:a16="http://schemas.microsoft.com/office/drawing/2014/main" id="{96B45763-6C76-EC67-4C4A-967F45E4956B}"/>
              </a:ext>
            </a:extLst>
          </p:cNvPr>
          <p:cNvSpPr txBox="1">
            <a:spLocks/>
          </p:cNvSpPr>
          <p:nvPr/>
        </p:nvSpPr>
        <p:spPr>
          <a:xfrm>
            <a:off x="3242733" y="378270"/>
            <a:ext cx="5958198" cy="4860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400" b="1" dirty="0">
                <a:solidFill>
                  <a:schemeClr val="bg1"/>
                </a:solidFill>
                <a:latin typeface="游ゴシック Medium" panose="020B0500000000000000" pitchFamily="50" charset="-128"/>
                <a:ea typeface="游ゴシック Medium" panose="020B0500000000000000" pitchFamily="50" charset="-128"/>
              </a:rPr>
              <a:t>○○○○○○〇（企業名）　２／２</a:t>
            </a:r>
            <a:endParaRPr lang="ja-JP" altLang="en-US" b="1" dirty="0">
              <a:solidFill>
                <a:schemeClr val="bg1"/>
              </a:solidFill>
              <a:latin typeface="游ゴシック Medium" panose="020B0500000000000000" pitchFamily="50" charset="-128"/>
              <a:ea typeface="游ゴシック Medium" panose="020B0500000000000000" pitchFamily="50" charset="-128"/>
            </a:endParaRPr>
          </a:p>
        </p:txBody>
      </p:sp>
      <p:pic>
        <p:nvPicPr>
          <p:cNvPr id="26" name="図 25">
            <a:extLst>
              <a:ext uri="{FF2B5EF4-FFF2-40B4-BE49-F238E27FC236}">
                <a16:creationId xmlns:a16="http://schemas.microsoft.com/office/drawing/2014/main" id="{9BA21537-DFAC-8F70-DA84-11DAC8BC2CFB}"/>
              </a:ext>
            </a:extLst>
          </p:cNvPr>
          <p:cNvPicPr>
            <a:picLocks noChangeAspect="1"/>
          </p:cNvPicPr>
          <p:nvPr/>
        </p:nvPicPr>
        <p:blipFill>
          <a:blip r:embed="rId2"/>
          <a:stretch>
            <a:fillRect/>
          </a:stretch>
        </p:blipFill>
        <p:spPr>
          <a:xfrm>
            <a:off x="11484091" y="40108"/>
            <a:ext cx="701731" cy="253916"/>
          </a:xfrm>
          <a:prstGeom prst="rect">
            <a:avLst/>
          </a:prstGeom>
        </p:spPr>
      </p:pic>
      <p:cxnSp>
        <p:nvCxnSpPr>
          <p:cNvPr id="30" name="直線コネクタ 29">
            <a:extLst>
              <a:ext uri="{FF2B5EF4-FFF2-40B4-BE49-F238E27FC236}">
                <a16:creationId xmlns:a16="http://schemas.microsoft.com/office/drawing/2014/main" id="{2607FDE6-D48B-334C-4E72-14AA517DB025}"/>
              </a:ext>
            </a:extLst>
          </p:cNvPr>
          <p:cNvCxnSpPr/>
          <p:nvPr/>
        </p:nvCxnSpPr>
        <p:spPr>
          <a:xfrm>
            <a:off x="6104950" y="1049877"/>
            <a:ext cx="0" cy="5455384"/>
          </a:xfrm>
          <a:prstGeom prst="line">
            <a:avLst/>
          </a:prstGeom>
        </p:spPr>
        <p:style>
          <a:lnRef idx="2">
            <a:schemeClr val="accent1"/>
          </a:lnRef>
          <a:fillRef idx="0">
            <a:schemeClr val="accent1"/>
          </a:fillRef>
          <a:effectRef idx="1">
            <a:schemeClr val="accent1"/>
          </a:effectRef>
          <a:fontRef idx="minor">
            <a:schemeClr val="tx1"/>
          </a:fontRef>
        </p:style>
      </p:cxnSp>
      <p:sp>
        <p:nvSpPr>
          <p:cNvPr id="2" name="テキスト ボックス 1">
            <a:extLst>
              <a:ext uri="{FF2B5EF4-FFF2-40B4-BE49-F238E27FC236}">
                <a16:creationId xmlns:a16="http://schemas.microsoft.com/office/drawing/2014/main" id="{10526302-4358-2452-3766-40C13CDDD38A}"/>
              </a:ext>
            </a:extLst>
          </p:cNvPr>
          <p:cNvSpPr txBox="1"/>
          <p:nvPr/>
        </p:nvSpPr>
        <p:spPr>
          <a:xfrm>
            <a:off x="6363689" y="3880639"/>
            <a:ext cx="3276790"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実証を遂行するための体制</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3" name="テキスト ボックス 16">
            <a:extLst>
              <a:ext uri="{FF2B5EF4-FFF2-40B4-BE49-F238E27FC236}">
                <a16:creationId xmlns:a16="http://schemas.microsoft.com/office/drawing/2014/main" id="{7D469927-48AC-205B-79EC-361976573954}"/>
              </a:ext>
            </a:extLst>
          </p:cNvPr>
          <p:cNvSpPr txBox="1"/>
          <p:nvPr/>
        </p:nvSpPr>
        <p:spPr bwMode="auto">
          <a:xfrm>
            <a:off x="6272406" y="4281601"/>
            <a:ext cx="5913416" cy="992579"/>
          </a:xfrm>
          <a:prstGeom prst="rect">
            <a:avLst/>
          </a:prstGeom>
          <a:noFill/>
          <a:ln w="9525">
            <a:noFill/>
            <a:miter lim="800000"/>
            <a:headEnd/>
            <a:tailEnd/>
          </a:ln>
        </p:spPr>
        <p:txBody>
          <a:bodyPr wrap="square" lIns="68580" tIns="34290" rIns="68580" bIns="34290" rtlCol="0" anchor="t">
            <a:spAutoFit/>
          </a:bodyPr>
          <a:lstStyle/>
          <a:p>
            <a:pPr fontAlgn="auto">
              <a:spcBef>
                <a:spcPts val="0"/>
              </a:spcBef>
              <a:spcAft>
                <a:spcPts val="0"/>
              </a:spcAft>
              <a:defRPr/>
            </a:pPr>
            <a:r>
              <a:rPr lang="ja-JP" altLang="en-US" sz="1200" dirty="0">
                <a:latin typeface="游ゴシック Medium"/>
                <a:ea typeface="游ゴシック Medium"/>
                <a:cs typeface="Meiryo" charset="-128"/>
              </a:rPr>
              <a:t>・実証を円滑に遂⾏するための事業規模等に適した組織、⼈員等を有していることがわかる本事業の実施体制（事業従事者、経理担当者等、社内の⼈員配置、共同提案者や協働する⺠間・各種団体等との連携体制、役割分担等）</a:t>
            </a:r>
          </a:p>
          <a:p>
            <a:pPr fontAlgn="auto">
              <a:spcBef>
                <a:spcPts val="0"/>
              </a:spcBef>
              <a:spcAft>
                <a:spcPts val="0"/>
              </a:spcAft>
              <a:defRPr/>
            </a:pPr>
            <a:r>
              <a:rPr lang="ja-JP" altLang="en-US" sz="1200" dirty="0">
                <a:latin typeface="游ゴシック Medium"/>
                <a:ea typeface="游ゴシック Medium"/>
                <a:cs typeface="Meiryo" charset="-128"/>
              </a:rPr>
              <a:t>・参画する外資系企業について、外国資本による出資比率が過半を占めていること（該当する場合）</a:t>
            </a:r>
            <a:endParaRPr lang="en-US" altLang="ja-JP" sz="1200" dirty="0">
              <a:latin typeface="游ゴシック Medium"/>
              <a:ea typeface="游ゴシック Medium"/>
              <a:cs typeface="Meiryo" charset="-128"/>
            </a:endParaRPr>
          </a:p>
        </p:txBody>
      </p:sp>
      <p:sp>
        <p:nvSpPr>
          <p:cNvPr id="27" name="Speech Bubble: Rectangle 17">
            <a:extLst>
              <a:ext uri="{FF2B5EF4-FFF2-40B4-BE49-F238E27FC236}">
                <a16:creationId xmlns:a16="http://schemas.microsoft.com/office/drawing/2014/main" id="{193D5969-D2A1-AFF4-A340-37047618E177}"/>
              </a:ext>
            </a:extLst>
          </p:cNvPr>
          <p:cNvSpPr/>
          <p:nvPr/>
        </p:nvSpPr>
        <p:spPr bwMode="auto">
          <a:xfrm>
            <a:off x="-29880" y="17997"/>
            <a:ext cx="3727981" cy="846327"/>
          </a:xfrm>
          <a:prstGeom prst="wedgeRectCallout">
            <a:avLst>
              <a:gd name="adj1" fmla="val -20369"/>
              <a:gd name="adj2" fmla="val 46262"/>
            </a:avLst>
          </a:prstGeom>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68580" tIns="34290" rIns="68580" bIns="34290" numCol="1" rtlCol="0" anchor="t" anchorCtr="0" compatLnSpc="1">
            <a:prstTxWarp prst="textNoShape">
              <a:avLst/>
            </a:prstTxWarp>
          </a:bodyPr>
          <a:lstStyle/>
          <a:p>
            <a:r>
              <a:rPr lang="ja-JP" altLang="en-US" sz="1200" dirty="0">
                <a:solidFill>
                  <a:schemeClr val="tx1"/>
                </a:solidFill>
                <a:latin typeface="游ゴシック Medium"/>
                <a:ea typeface="游ゴシック Medium"/>
                <a:cs typeface="Times"/>
              </a:rPr>
              <a:t>・書式：游ゴシック</a:t>
            </a:r>
            <a:r>
              <a:rPr lang="en-US" sz="1200" dirty="0">
                <a:solidFill>
                  <a:schemeClr val="tx1"/>
                </a:solidFill>
                <a:latin typeface="游ゴシック Medium"/>
                <a:cs typeface="Times"/>
              </a:rPr>
              <a:t>Medium12</a:t>
            </a:r>
            <a:r>
              <a:rPr lang="ja-JP" altLang="en-US" sz="1200" dirty="0">
                <a:solidFill>
                  <a:schemeClr val="tx1"/>
                </a:solidFill>
                <a:latin typeface="游ゴシック Medium"/>
                <a:ea typeface="游ゴシック Medium"/>
                <a:cs typeface="Times"/>
              </a:rPr>
              <a:t>ポイント</a:t>
            </a:r>
            <a:endParaRPr lang="en-US" altLang="ja-JP" sz="1200" dirty="0">
              <a:solidFill>
                <a:schemeClr val="tx1"/>
              </a:solidFill>
              <a:latin typeface="游ゴシック Medium"/>
              <a:ea typeface="游ゴシック Medium"/>
            </a:endParaRPr>
          </a:p>
          <a:p>
            <a:r>
              <a:rPr lang="ja-JP" altLang="en-US" sz="1200" dirty="0">
                <a:solidFill>
                  <a:schemeClr val="tx1"/>
                </a:solidFill>
                <a:latin typeface="游ゴシック Medium"/>
                <a:ea typeface="游ゴシック Medium"/>
                <a:cs typeface="Times"/>
              </a:rPr>
              <a:t>・文体：「である調」で具体的かつ簡潔に記載</a:t>
            </a:r>
            <a:endParaRPr lang="en-US" altLang="ja-JP" sz="1200" dirty="0">
              <a:solidFill>
                <a:schemeClr val="tx1"/>
              </a:solidFill>
              <a:latin typeface="游ゴシック Medium"/>
              <a:ea typeface="游ゴシック Medium"/>
              <a:cs typeface="Times"/>
            </a:endParaRPr>
          </a:p>
          <a:p>
            <a:r>
              <a:rPr lang="ja-JP" altLang="en-US" sz="1200" dirty="0">
                <a:solidFill>
                  <a:schemeClr val="tx1"/>
                </a:solidFill>
                <a:latin typeface="游ゴシック Medium"/>
                <a:ea typeface="游ゴシック Medium"/>
                <a:cs typeface="Times"/>
              </a:rPr>
              <a:t>・交付要綱にある</a:t>
            </a:r>
            <a:r>
              <a:rPr lang="ja-JP" altLang="en-US" sz="1200" dirty="0">
                <a:solidFill>
                  <a:schemeClr val="tx1"/>
                </a:solidFill>
              </a:rPr>
              <a:t>評価のポイントなどを列挙しています。そのポイントに沿うように、記載ください。</a:t>
            </a:r>
            <a:endParaRPr lang="en-US" sz="1200" dirty="0">
              <a:solidFill>
                <a:schemeClr val="tx1"/>
              </a:solidFill>
              <a:latin typeface="游ゴシック Medium"/>
              <a:ea typeface="游ゴシック Medium"/>
            </a:endParaRPr>
          </a:p>
        </p:txBody>
      </p:sp>
      <p:sp>
        <p:nvSpPr>
          <p:cNvPr id="5" name="テキスト ボックス 4">
            <a:extLst>
              <a:ext uri="{FF2B5EF4-FFF2-40B4-BE49-F238E27FC236}">
                <a16:creationId xmlns:a16="http://schemas.microsoft.com/office/drawing/2014/main" id="{B4B1DF2B-5F6D-8FAF-5CCB-D77969C1D7DC}"/>
              </a:ext>
            </a:extLst>
          </p:cNvPr>
          <p:cNvSpPr txBox="1"/>
          <p:nvPr/>
        </p:nvSpPr>
        <p:spPr>
          <a:xfrm>
            <a:off x="87131" y="926093"/>
            <a:ext cx="3229744" cy="27699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sz="1200" dirty="0">
                <a:solidFill>
                  <a:schemeClr val="tx1"/>
                </a:solidFill>
                <a:latin typeface="游ゴシック Medium" panose="020B0500000000000000" pitchFamily="50" charset="-128"/>
                <a:ea typeface="游ゴシック Medium" panose="020B0500000000000000" pitchFamily="50" charset="-128"/>
                <a:cs typeface="Arial" charset="0"/>
              </a:rPr>
              <a:t>申請事業の概要</a:t>
            </a:r>
            <a:endParaRPr lang="en-US" altLang="ja-JP" sz="1200" dirty="0">
              <a:solidFill>
                <a:schemeClr val="tx1"/>
              </a:solidFill>
              <a:latin typeface="游ゴシック Medium" panose="020B0500000000000000" pitchFamily="50" charset="-128"/>
              <a:ea typeface="游ゴシック Medium" panose="020B0500000000000000" pitchFamily="50" charset="-128"/>
              <a:cs typeface="Arial" charset="0"/>
            </a:endParaRPr>
          </a:p>
        </p:txBody>
      </p:sp>
      <p:sp>
        <p:nvSpPr>
          <p:cNvPr id="7" name="テキスト ボックス 6">
            <a:extLst>
              <a:ext uri="{FF2B5EF4-FFF2-40B4-BE49-F238E27FC236}">
                <a16:creationId xmlns:a16="http://schemas.microsoft.com/office/drawing/2014/main" id="{683BA164-55BC-BABB-18CC-7A110E926B0E}"/>
              </a:ext>
            </a:extLst>
          </p:cNvPr>
          <p:cNvSpPr txBox="1"/>
          <p:nvPr/>
        </p:nvSpPr>
        <p:spPr bwMode="auto">
          <a:xfrm>
            <a:off x="0" y="1438956"/>
            <a:ext cx="6113427" cy="4685898"/>
          </a:xfrm>
          <a:prstGeom prst="rect">
            <a:avLst/>
          </a:prstGeom>
          <a:noFill/>
          <a:ln w="9525">
            <a:noFill/>
            <a:miter lim="800000"/>
            <a:headEnd/>
            <a:tailEnd/>
          </a:ln>
        </p:spPr>
        <p:txBody>
          <a:bodyPr wrap="square" lIns="68580" tIns="34290" rIns="68580" bIns="34290" rtlCol="0" anchor="t">
            <a:spAutoFit/>
          </a:bodyPr>
          <a:lstStyle/>
          <a:p>
            <a:pPr marL="171450" indent="-171450" fontAlgn="auto">
              <a:spcBef>
                <a:spcPts val="0"/>
              </a:spcBef>
              <a:spcAft>
                <a:spcPts val="0"/>
              </a:spcAft>
              <a:buFont typeface="Wingdings" panose="05000000000000000000" pitchFamily="2" charset="2"/>
              <a:buChar char="n"/>
              <a:defRPr/>
            </a:pPr>
            <a:r>
              <a:rPr lang="ja-JP" altLang="en-US" sz="1200" dirty="0"/>
              <a:t>技術的新規性・新たなビジネスモデルの導入</a:t>
            </a:r>
            <a:endParaRPr lang="en-US" altLang="ja-JP" sz="1200" dirty="0">
              <a:latin typeface="游ゴシック Medium"/>
              <a:ea typeface="游ゴシック Medium"/>
              <a:cs typeface="Meiryo" charset="-128"/>
            </a:endParaRPr>
          </a:p>
          <a:p>
            <a:pPr fontAlgn="auto">
              <a:spcBef>
                <a:spcPts val="0"/>
              </a:spcBef>
              <a:spcAft>
                <a:spcPts val="0"/>
              </a:spcAft>
              <a:defRPr/>
            </a:pPr>
            <a:r>
              <a:rPr lang="ja-JP" altLang="en-US" sz="1200" dirty="0"/>
              <a:t>・本事業の対象分野か。</a:t>
            </a:r>
          </a:p>
          <a:p>
            <a:pPr fontAlgn="auto">
              <a:spcBef>
                <a:spcPts val="0"/>
              </a:spcBef>
              <a:spcAft>
                <a:spcPts val="0"/>
              </a:spcAft>
              <a:defRPr/>
            </a:pPr>
            <a:r>
              <a:rPr lang="ja-JP" altLang="en-US" sz="1200" dirty="0"/>
              <a:t>・補助交付申請者または協働先の外国企業が技術的革新性を有する企業か。</a:t>
            </a:r>
          </a:p>
          <a:p>
            <a:pPr fontAlgn="auto">
              <a:spcBef>
                <a:spcPts val="0"/>
              </a:spcBef>
              <a:spcAft>
                <a:spcPts val="0"/>
              </a:spcAft>
              <a:defRPr/>
            </a:pPr>
            <a:r>
              <a:rPr lang="ja-JP" altLang="en-US" sz="1200" dirty="0"/>
              <a:t>・本事業で開発する商品やサービス等が、日本国内の既存製品、サービスと差別化を図れる独自性、新規性を有しているか。</a:t>
            </a:r>
            <a:endParaRPr lang="en-US" altLang="ja-JP" sz="1200" dirty="0"/>
          </a:p>
          <a:p>
            <a:pPr fontAlgn="auto">
              <a:spcBef>
                <a:spcPts val="0"/>
              </a:spcBef>
              <a:spcAft>
                <a:spcPts val="0"/>
              </a:spcAft>
              <a:defRPr/>
            </a:pPr>
            <a:endParaRPr lang="en-US" altLang="ja-JP" sz="1200" dirty="0"/>
          </a:p>
          <a:p>
            <a:pPr marL="171450" indent="-171450" fontAlgn="auto">
              <a:spcBef>
                <a:spcPts val="0"/>
              </a:spcBef>
              <a:spcAft>
                <a:spcPts val="0"/>
              </a:spcAft>
              <a:buFont typeface="Wingdings" panose="05000000000000000000" pitchFamily="2" charset="2"/>
              <a:buChar char="n"/>
              <a:defRPr/>
            </a:pPr>
            <a:r>
              <a:rPr lang="ja-JP" altLang="en-US" sz="1200" dirty="0"/>
              <a:t>⽇本市場の分析・実現可能性</a:t>
            </a:r>
            <a:endParaRPr lang="en-US" altLang="ja-JP" sz="1200" dirty="0"/>
          </a:p>
          <a:p>
            <a:pPr fontAlgn="auto">
              <a:spcBef>
                <a:spcPts val="0"/>
              </a:spcBef>
              <a:spcAft>
                <a:spcPts val="0"/>
              </a:spcAft>
              <a:defRPr/>
            </a:pPr>
            <a:r>
              <a:rPr lang="ja-JP" altLang="en-US" sz="1200" dirty="0"/>
              <a:t>・日本の抱える社会課題や、社会課題に対する日本の取組を的確に分析出来ているか。</a:t>
            </a:r>
          </a:p>
          <a:p>
            <a:pPr fontAlgn="auto">
              <a:spcBef>
                <a:spcPts val="0"/>
              </a:spcBef>
              <a:spcAft>
                <a:spcPts val="0"/>
              </a:spcAft>
              <a:defRPr/>
            </a:pPr>
            <a:r>
              <a:rPr lang="ja-JP" altLang="en-US" sz="1200" dirty="0"/>
              <a:t>・協働先企業等の選定理由（協働先企業概要、本事業における役割、申請企業との連携実績等）が適切であるか。</a:t>
            </a:r>
          </a:p>
          <a:p>
            <a:pPr fontAlgn="auto">
              <a:spcBef>
                <a:spcPts val="0"/>
              </a:spcBef>
              <a:spcAft>
                <a:spcPts val="0"/>
              </a:spcAft>
              <a:defRPr/>
            </a:pPr>
            <a:r>
              <a:rPr lang="ja-JP" altLang="en-US" sz="1200" dirty="0"/>
              <a:t>・対日投資・協業連携案件組成の実現可能性の高い取組であるか。</a:t>
            </a:r>
          </a:p>
          <a:p>
            <a:pPr fontAlgn="auto">
              <a:spcBef>
                <a:spcPts val="0"/>
              </a:spcBef>
              <a:spcAft>
                <a:spcPts val="0"/>
              </a:spcAft>
              <a:defRPr/>
            </a:pPr>
            <a:r>
              <a:rPr lang="ja-JP" altLang="en-US" sz="1200" dirty="0"/>
              <a:t>・応募事業終了後の日本での本格的な事業化が見込まれる等、将来的な展望を持ったビジネスプランであるか。</a:t>
            </a:r>
            <a:endParaRPr lang="en-US" altLang="ja-JP" sz="1200" dirty="0"/>
          </a:p>
          <a:p>
            <a:pPr fontAlgn="auto">
              <a:spcBef>
                <a:spcPts val="0"/>
              </a:spcBef>
              <a:spcAft>
                <a:spcPts val="0"/>
              </a:spcAft>
              <a:defRPr/>
            </a:pPr>
            <a:endParaRPr lang="en-US" altLang="ja-JP" sz="1200" dirty="0"/>
          </a:p>
          <a:p>
            <a:pPr marL="171450" indent="-171450" fontAlgn="auto">
              <a:spcBef>
                <a:spcPts val="0"/>
              </a:spcBef>
              <a:spcAft>
                <a:spcPts val="0"/>
              </a:spcAft>
              <a:buFont typeface="Wingdings" panose="05000000000000000000" pitchFamily="2" charset="2"/>
              <a:buChar char="n"/>
              <a:defRPr/>
            </a:pPr>
            <a:r>
              <a:rPr lang="ja-JP" altLang="en-US" sz="1200" dirty="0"/>
              <a:t>日本の政策への貢献</a:t>
            </a:r>
            <a:endParaRPr lang="en-US" altLang="ja-JP" sz="1200" dirty="0"/>
          </a:p>
          <a:p>
            <a:pPr fontAlgn="auto">
              <a:spcBef>
                <a:spcPts val="0"/>
              </a:spcBef>
              <a:spcAft>
                <a:spcPts val="0"/>
              </a:spcAft>
              <a:defRPr/>
            </a:pPr>
            <a:r>
              <a:rPr lang="ja-JP" altLang="en-US" sz="1200" dirty="0"/>
              <a:t>・「対日直接投資促進プログラム </a:t>
            </a:r>
            <a:r>
              <a:rPr lang="en-US" altLang="ja-JP" sz="1200" dirty="0"/>
              <a:t>2025</a:t>
            </a:r>
            <a:r>
              <a:rPr lang="ja-JP" altLang="en-US" sz="1200" dirty="0"/>
              <a:t>」</a:t>
            </a:r>
            <a:r>
              <a:rPr lang="en-US" altLang="ja-JP" sz="1200" dirty="0"/>
              <a:t>2.(1)①</a:t>
            </a:r>
            <a:r>
              <a:rPr lang="ja-JP" altLang="en-US" sz="1200" dirty="0"/>
              <a:t>で定められる「今後、内外における</a:t>
            </a:r>
            <a:endParaRPr lang="en-US" altLang="ja-JP" sz="1200" dirty="0"/>
          </a:p>
          <a:p>
            <a:pPr fontAlgn="auto">
              <a:spcBef>
                <a:spcPts val="0"/>
              </a:spcBef>
              <a:spcAft>
                <a:spcPts val="0"/>
              </a:spcAft>
              <a:defRPr/>
            </a:pPr>
            <a:r>
              <a:rPr lang="en-US" altLang="ja-JP" sz="1200" dirty="0"/>
              <a:t>   </a:t>
            </a:r>
            <a:r>
              <a:rPr lang="ja-JP" altLang="en-US" sz="1200" dirty="0"/>
              <a:t>市場拡大が見込まれ、かつ、対日直接投資残高の主要分野への貢献が期待される戦</a:t>
            </a:r>
            <a:endParaRPr lang="en-US" altLang="ja-JP" sz="1200" dirty="0"/>
          </a:p>
          <a:p>
            <a:pPr fontAlgn="auto">
              <a:spcBef>
                <a:spcPts val="0"/>
              </a:spcBef>
              <a:spcAft>
                <a:spcPts val="0"/>
              </a:spcAft>
              <a:defRPr/>
            </a:pPr>
            <a:r>
              <a:rPr lang="en-US" altLang="ja-JP" sz="1200" dirty="0"/>
              <a:t>   </a:t>
            </a:r>
            <a:r>
              <a:rPr lang="ja-JP" altLang="en-US" sz="1200" dirty="0"/>
              <a:t>略分野（ＧＸ、ＤＸ、ライフサイエンス等）」か</a:t>
            </a:r>
          </a:p>
          <a:p>
            <a:pPr fontAlgn="auto">
              <a:spcBef>
                <a:spcPts val="0"/>
              </a:spcBef>
              <a:spcAft>
                <a:spcPts val="0"/>
              </a:spcAft>
              <a:defRPr/>
            </a:pPr>
            <a:r>
              <a:rPr lang="en-US" altLang="ja-JP" sz="1200"/>
              <a:t>   https</a:t>
            </a:r>
            <a:r>
              <a:rPr lang="en-US" altLang="ja-JP" sz="1200" dirty="0"/>
              <a:t>://www.cao.go.jp/invest-japan/committee/program2025.pdf</a:t>
            </a:r>
          </a:p>
          <a:p>
            <a:pPr fontAlgn="auto">
              <a:spcBef>
                <a:spcPts val="0"/>
              </a:spcBef>
              <a:spcAft>
                <a:spcPts val="0"/>
              </a:spcAft>
              <a:defRPr/>
            </a:pPr>
            <a:r>
              <a:rPr lang="ja-JP" altLang="en-US" sz="1200" dirty="0"/>
              <a:t>・日本の政策・関心分野に整合しているか。</a:t>
            </a:r>
          </a:p>
          <a:p>
            <a:pPr fontAlgn="auto">
              <a:spcBef>
                <a:spcPts val="0"/>
              </a:spcBef>
              <a:spcAft>
                <a:spcPts val="0"/>
              </a:spcAft>
              <a:defRPr/>
            </a:pPr>
            <a:endParaRPr lang="en-US" altLang="ja-JP" sz="1200" dirty="0"/>
          </a:p>
          <a:p>
            <a:pPr marL="171450" indent="-171450" fontAlgn="auto">
              <a:spcBef>
                <a:spcPts val="0"/>
              </a:spcBef>
              <a:spcAft>
                <a:spcPts val="0"/>
              </a:spcAft>
              <a:buFont typeface="Wingdings" panose="05000000000000000000" pitchFamily="2" charset="2"/>
              <a:buChar char="n"/>
              <a:defRPr/>
            </a:pPr>
            <a:r>
              <a:rPr lang="ja-JP" altLang="en-US" sz="1200" dirty="0"/>
              <a:t>地域経済への貢献</a:t>
            </a:r>
            <a:endParaRPr lang="en-US" altLang="ja-JP" sz="1200" dirty="0"/>
          </a:p>
          <a:p>
            <a:pPr fontAlgn="auto">
              <a:spcBef>
                <a:spcPts val="0"/>
              </a:spcBef>
              <a:spcAft>
                <a:spcPts val="0"/>
              </a:spcAft>
              <a:defRPr/>
            </a:pPr>
            <a:r>
              <a:rPr lang="ja-JP" altLang="en-US" sz="1200" dirty="0"/>
              <a:t>・実施プロジェクトが日本の地域経済の活性化に貢献する案件であるか。</a:t>
            </a:r>
          </a:p>
          <a:p>
            <a:pPr fontAlgn="auto">
              <a:spcBef>
                <a:spcPts val="0"/>
              </a:spcBef>
              <a:spcAft>
                <a:spcPts val="0"/>
              </a:spcAft>
              <a:defRPr/>
            </a:pPr>
            <a:r>
              <a:rPr lang="ja-JP" altLang="en-US" sz="1200" dirty="0"/>
              <a:t>・地域における対日投資・事業拡大が見込める案件、または地域に立地する外資系企業による実証案件であるか。</a:t>
            </a:r>
            <a:endParaRPr lang="en-US" altLang="ja-JP" sz="1200" dirty="0"/>
          </a:p>
        </p:txBody>
      </p:sp>
    </p:spTree>
    <p:extLst>
      <p:ext uri="{BB962C8B-B14F-4D97-AF65-F5344CB8AC3E}">
        <p14:creationId xmlns:p14="http://schemas.microsoft.com/office/powerpoint/2010/main" val="413217690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41d8eeb-7cad-4850-91b4-4867858ade02">
      <Terms xmlns="http://schemas.microsoft.com/office/infopath/2007/PartnerControls"/>
    </lcf76f155ced4ddcb4097134ff3c332f>
    <TranslatedLang xmlns="841d8eeb-7cad-4850-91b4-4867858ade02" xsi:nil="true"/>
    <_x9023__x643a__x5148_ xmlns="841d8eeb-7cad-4850-91b4-4867858ade02" xsi:nil="true"/>
    <TaxCatchAll xmlns="5096907c-b03b-4ecc-9f8c-815f5b27273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AB1C6E30C57747B5C11DA77D45BF41" ma:contentTypeVersion="19" ma:contentTypeDescription="新しいドキュメントを作成します。" ma:contentTypeScope="" ma:versionID="08c81184bc4459f600b08ad19947f0e0">
  <xsd:schema xmlns:xsd="http://www.w3.org/2001/XMLSchema" xmlns:xs="http://www.w3.org/2001/XMLSchema" xmlns:p="http://schemas.microsoft.com/office/2006/metadata/properties" xmlns:ns2="841d8eeb-7cad-4850-91b4-4867858ade02" xmlns:ns3="5096907c-b03b-4ecc-9f8c-815f5b27273b" targetNamespace="http://schemas.microsoft.com/office/2006/metadata/properties" ma:root="true" ma:fieldsID="0e18454390c5043d1dedae2744fde912" ns2:_="" ns3:_="">
    <xsd:import namespace="841d8eeb-7cad-4850-91b4-4867858ade02"/>
    <xsd:import namespace="5096907c-b03b-4ecc-9f8c-815f5b27273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SearchProperties" minOccurs="0"/>
                <xsd:element ref="ns2:TranslatedLang" minOccurs="0"/>
                <xsd:element ref="ns2:MediaServiceBillingMetadata" minOccurs="0"/>
                <xsd:element ref="ns2:_x9023__x643a__x5148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1d8eeb-7cad-4850-91b4-4867858ade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82b0f76-d187-467d-a507-94d1dbb104e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TranslatedLang" ma:index="23" nillable="true" ma:displayName="Translated Language" ma:internalName="TranslatedLang">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_x9023__x643a__x5148_" ma:index="25" nillable="true" ma:displayName="連携先" ma:format="Dropdown" ma:internalName="_x9023__x643a__x5148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96907c-b03b-4ecc-9f8c-815f5b27273b"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TaxCatchAll" ma:index="17" nillable="true" ma:displayName="Taxonomy Catch All Column" ma:hidden="true" ma:list="{c67550e1-9e41-4ef4-8ae7-b40b32374094}" ma:internalName="TaxCatchAll" ma:showField="CatchAllData" ma:web="5096907c-b03b-4ecc-9f8c-815f5b27273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5C1FC9-ABC1-4746-9E35-BE5EA7B895EB}">
  <ds:schemaRefs>
    <ds:schemaRef ds:uri="841d8eeb-7cad-4850-91b4-4867858ade02"/>
    <ds:schemaRef ds:uri="http://purl.org/dc/terms/"/>
    <ds:schemaRef ds:uri="http://purl.org/dc/dcmitype/"/>
    <ds:schemaRef ds:uri="http://schemas.microsoft.com/office/2006/documentManagement/types"/>
    <ds:schemaRef ds:uri="http://purl.org/dc/elements/1.1/"/>
    <ds:schemaRef ds:uri="http://www.w3.org/XML/1998/namespace"/>
    <ds:schemaRef ds:uri="5096907c-b03b-4ecc-9f8c-815f5b27273b"/>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1EF2F925-75C0-4DE2-9EF4-0EDB1A27E967}">
  <ds:schemaRefs>
    <ds:schemaRef ds:uri="http://schemas.microsoft.com/sharepoint/v3/contenttype/forms"/>
  </ds:schemaRefs>
</ds:datastoreItem>
</file>

<file path=customXml/itemProps3.xml><?xml version="1.0" encoding="utf-8"?>
<ds:datastoreItem xmlns:ds="http://schemas.openxmlformats.org/officeDocument/2006/customXml" ds:itemID="{4922B8E7-F969-4C4A-B050-10F3EE2167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1d8eeb-7cad-4850-91b4-4867858ade02"/>
    <ds:schemaRef ds:uri="5096907c-b03b-4ecc-9f8c-815f5b2727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7160fa0-e953-4444-b3cf-4ae1623d62a1}"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otalTime>0</TotalTime>
  <Words>972</Words>
  <Application>Microsoft Office PowerPoint</Application>
  <PresentationFormat>ワイド画面</PresentationFormat>
  <Paragraphs>77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游ゴシック Light</vt:lpstr>
      <vt:lpstr>游ゴシック Medium</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2026-03-27T05:20:14Z</dcterms:created>
  <dcterms:modified xsi:type="dcterms:W3CDTF">2026-03-30T12:39:57Z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0x010100C4AB1C6E30C57747B5C11DA77D45BF41</vt:lpwstr>
  </property>
  <property fmtid="{D5CDD505-2E9C-101B-9397-08002B2CF9AE}" pid="3" name="MediaServiceImageTags">
    <vt:lpwstr/>
  </property>
</Properties>
</file>