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72" r:id="rId5"/>
    <p:sldId id="267" r:id="rId6"/>
    <p:sldId id="276" r:id="rId7"/>
    <p:sldId id="273" r:id="rId8"/>
    <p:sldId id="275" r:id="rId9"/>
    <p:sldId id="260" r:id="rId10"/>
    <p:sldId id="271" r:id="rId11"/>
    <p:sldId id="279" r:id="rId12"/>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8E6194-1F13-D7C8-C78A-120834EDD4E7}" v="14" dt="2020-05-20T00:15:14.621"/>
    <p1510:client id="{A03747BD-1CEF-F845-0760-92F2DBE8F5CA}" v="69" dt="2020-05-19T14:00:12.91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3" autoAdjust="0"/>
  </p:normalViewPr>
  <p:slideViewPr>
    <p:cSldViewPr>
      <p:cViewPr varScale="1">
        <p:scale>
          <a:sx n="105" d="100"/>
          <a:sy n="105" d="100"/>
        </p:scale>
        <p:origin x="118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2" d="100"/>
          <a:sy n="42" d="100"/>
        </p:scale>
        <p:origin x="-2772" y="-11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3E41F6-99C2-4DE9-85B0-220A626DD8B2}" type="doc">
      <dgm:prSet loTypeId="urn:microsoft.com/office/officeart/2008/layout/RadialCluster" loCatId="relationship" qsTypeId="urn:microsoft.com/office/officeart/2005/8/quickstyle/simple3" qsCatId="simple" csTypeId="urn:microsoft.com/office/officeart/2005/8/colors/accent1_2" csCatId="accent1" phldr="1"/>
      <dgm:spPr/>
      <dgm:t>
        <a:bodyPr/>
        <a:lstStyle/>
        <a:p>
          <a:endParaRPr kumimoji="1" lang="ja-JP" altLang="en-US"/>
        </a:p>
      </dgm:t>
    </dgm:pt>
    <dgm:pt modelId="{97CC10B3-A420-4C3A-912F-F4818E125001}">
      <dgm:prSet phldrT="[テキスト]" phldr="1"/>
      <dgm:spPr/>
      <dgm:t>
        <a:bodyPr/>
        <a:lstStyle/>
        <a:p>
          <a:endParaRPr kumimoji="1" lang="ja-JP" altLang="en-US" dirty="0"/>
        </a:p>
      </dgm:t>
    </dgm:pt>
    <dgm:pt modelId="{B9932F61-0CDC-476B-B2F9-5F9CC8B262B6}" type="parTrans" cxnId="{84C8E874-B8D2-4C42-81D4-4BC267447811}">
      <dgm:prSet/>
      <dgm:spPr/>
      <dgm:t>
        <a:bodyPr/>
        <a:lstStyle/>
        <a:p>
          <a:endParaRPr kumimoji="1" lang="ja-JP" altLang="en-US"/>
        </a:p>
      </dgm:t>
    </dgm:pt>
    <dgm:pt modelId="{473F37B5-74DE-4DB5-88EA-84B2FEE8B8E1}" type="sibTrans" cxnId="{84C8E874-B8D2-4C42-81D4-4BC267447811}">
      <dgm:prSet/>
      <dgm:spPr/>
      <dgm:t>
        <a:bodyPr/>
        <a:lstStyle/>
        <a:p>
          <a:endParaRPr kumimoji="1" lang="ja-JP" altLang="en-US"/>
        </a:p>
      </dgm:t>
    </dgm:pt>
    <dgm:pt modelId="{3866C493-BA77-4850-B83C-5FB85A51AAEC}">
      <dgm:prSet phldrT="[テキスト]" phldr="1"/>
      <dgm:spPr/>
      <dgm:t>
        <a:bodyPr/>
        <a:lstStyle/>
        <a:p>
          <a:endParaRPr kumimoji="1" lang="ja-JP" altLang="en-US"/>
        </a:p>
      </dgm:t>
    </dgm:pt>
    <dgm:pt modelId="{6E943813-DAD6-40A6-89D3-031010E95874}" type="parTrans" cxnId="{4FE33509-F5BB-44DB-962D-7384A0B24F04}">
      <dgm:prSet/>
      <dgm:spPr/>
      <dgm:t>
        <a:bodyPr/>
        <a:lstStyle/>
        <a:p>
          <a:endParaRPr kumimoji="1" lang="ja-JP" altLang="en-US"/>
        </a:p>
      </dgm:t>
    </dgm:pt>
    <dgm:pt modelId="{9E934019-4833-4CE5-992C-791876F2D7BA}" type="sibTrans" cxnId="{4FE33509-F5BB-44DB-962D-7384A0B24F04}">
      <dgm:prSet/>
      <dgm:spPr/>
      <dgm:t>
        <a:bodyPr/>
        <a:lstStyle/>
        <a:p>
          <a:endParaRPr kumimoji="1" lang="ja-JP" altLang="en-US"/>
        </a:p>
      </dgm:t>
    </dgm:pt>
    <dgm:pt modelId="{D2463161-0E1F-4965-BC5A-7E93C04DDD28}">
      <dgm:prSet phldrT="[テキスト]" phldr="1"/>
      <dgm:spPr/>
      <dgm:t>
        <a:bodyPr/>
        <a:lstStyle/>
        <a:p>
          <a:endParaRPr kumimoji="1" lang="ja-JP" altLang="en-US"/>
        </a:p>
      </dgm:t>
    </dgm:pt>
    <dgm:pt modelId="{E062E81F-2D00-4408-A597-9D20DE956E47}" type="parTrans" cxnId="{FA545593-C2D3-4661-9C96-54780C2D80F7}">
      <dgm:prSet/>
      <dgm:spPr/>
      <dgm:t>
        <a:bodyPr/>
        <a:lstStyle/>
        <a:p>
          <a:endParaRPr kumimoji="1" lang="ja-JP" altLang="en-US"/>
        </a:p>
      </dgm:t>
    </dgm:pt>
    <dgm:pt modelId="{7D5EC83F-C4F4-4FB1-B424-9B05F114FABB}" type="sibTrans" cxnId="{FA545593-C2D3-4661-9C96-54780C2D80F7}">
      <dgm:prSet/>
      <dgm:spPr/>
      <dgm:t>
        <a:bodyPr/>
        <a:lstStyle/>
        <a:p>
          <a:endParaRPr kumimoji="1" lang="ja-JP" altLang="en-US"/>
        </a:p>
      </dgm:t>
    </dgm:pt>
    <dgm:pt modelId="{C6F786EC-2366-4C82-9721-887062E41DF0}">
      <dgm:prSet phldrT="[テキスト]" phldr="1"/>
      <dgm:spPr/>
      <dgm:t>
        <a:bodyPr/>
        <a:lstStyle/>
        <a:p>
          <a:endParaRPr kumimoji="1" lang="ja-JP" altLang="en-US"/>
        </a:p>
      </dgm:t>
    </dgm:pt>
    <dgm:pt modelId="{76D08297-2DBE-45D1-B0CA-63D2922F2512}" type="parTrans" cxnId="{332E5019-62FB-4A1C-B77C-ABDA8376D514}">
      <dgm:prSet/>
      <dgm:spPr/>
      <dgm:t>
        <a:bodyPr/>
        <a:lstStyle/>
        <a:p>
          <a:endParaRPr kumimoji="1" lang="ja-JP" altLang="en-US"/>
        </a:p>
      </dgm:t>
    </dgm:pt>
    <dgm:pt modelId="{54AAF5F4-E735-4837-A601-0A05B3E5D3E0}" type="sibTrans" cxnId="{332E5019-62FB-4A1C-B77C-ABDA8376D514}">
      <dgm:prSet/>
      <dgm:spPr/>
      <dgm:t>
        <a:bodyPr/>
        <a:lstStyle/>
        <a:p>
          <a:endParaRPr kumimoji="1" lang="ja-JP" altLang="en-US"/>
        </a:p>
      </dgm:t>
    </dgm:pt>
    <dgm:pt modelId="{06734064-B904-458E-9869-6C69BA6727E5}" type="pres">
      <dgm:prSet presAssocID="{6D3E41F6-99C2-4DE9-85B0-220A626DD8B2}" presName="Name0" presStyleCnt="0">
        <dgm:presLayoutVars>
          <dgm:chMax val="1"/>
          <dgm:chPref val="1"/>
          <dgm:dir/>
          <dgm:animOne val="branch"/>
          <dgm:animLvl val="lvl"/>
        </dgm:presLayoutVars>
      </dgm:prSet>
      <dgm:spPr/>
      <dgm:t>
        <a:bodyPr/>
        <a:lstStyle/>
        <a:p>
          <a:endParaRPr kumimoji="1" lang="ja-JP" altLang="en-US"/>
        </a:p>
      </dgm:t>
    </dgm:pt>
    <dgm:pt modelId="{FB13840F-AC4A-4030-AE0E-454C587EF35B}" type="pres">
      <dgm:prSet presAssocID="{97CC10B3-A420-4C3A-912F-F4818E125001}" presName="singleCycle" presStyleCnt="0"/>
      <dgm:spPr/>
    </dgm:pt>
    <dgm:pt modelId="{90A3929C-60C1-4238-A19E-6A8A23976334}" type="pres">
      <dgm:prSet presAssocID="{97CC10B3-A420-4C3A-912F-F4818E125001}" presName="singleCenter" presStyleLbl="node1" presStyleIdx="0" presStyleCnt="4" custScaleX="133374">
        <dgm:presLayoutVars>
          <dgm:chMax val="7"/>
          <dgm:chPref val="7"/>
        </dgm:presLayoutVars>
      </dgm:prSet>
      <dgm:spPr/>
      <dgm:t>
        <a:bodyPr/>
        <a:lstStyle/>
        <a:p>
          <a:endParaRPr kumimoji="1" lang="ja-JP" altLang="en-US"/>
        </a:p>
      </dgm:t>
    </dgm:pt>
    <dgm:pt modelId="{4552E839-AE44-4A46-A1B6-84A6BA22E4F2}" type="pres">
      <dgm:prSet presAssocID="{6E943813-DAD6-40A6-89D3-031010E95874}" presName="Name56" presStyleLbl="parChTrans1D2" presStyleIdx="0" presStyleCnt="3"/>
      <dgm:spPr/>
      <dgm:t>
        <a:bodyPr/>
        <a:lstStyle/>
        <a:p>
          <a:endParaRPr kumimoji="1" lang="ja-JP" altLang="en-US"/>
        </a:p>
      </dgm:t>
    </dgm:pt>
    <dgm:pt modelId="{D3857BA9-B693-4744-9DAD-F356F4330828}" type="pres">
      <dgm:prSet presAssocID="{3866C493-BA77-4850-B83C-5FB85A51AAEC}" presName="text0" presStyleLbl="node1" presStyleIdx="1" presStyleCnt="4" custScaleX="133373">
        <dgm:presLayoutVars>
          <dgm:bulletEnabled val="1"/>
        </dgm:presLayoutVars>
      </dgm:prSet>
      <dgm:spPr/>
      <dgm:t>
        <a:bodyPr/>
        <a:lstStyle/>
        <a:p>
          <a:endParaRPr kumimoji="1" lang="ja-JP" altLang="en-US"/>
        </a:p>
      </dgm:t>
    </dgm:pt>
    <dgm:pt modelId="{6D680DE0-CE32-4D4D-8F49-1AFE1300F203}" type="pres">
      <dgm:prSet presAssocID="{E062E81F-2D00-4408-A597-9D20DE956E47}" presName="Name56" presStyleLbl="parChTrans1D2" presStyleIdx="1" presStyleCnt="3"/>
      <dgm:spPr/>
      <dgm:t>
        <a:bodyPr/>
        <a:lstStyle/>
        <a:p>
          <a:endParaRPr kumimoji="1" lang="ja-JP" altLang="en-US"/>
        </a:p>
      </dgm:t>
    </dgm:pt>
    <dgm:pt modelId="{6DF0EE96-AFEA-44E2-9F3F-FCE5084412E7}" type="pres">
      <dgm:prSet presAssocID="{D2463161-0E1F-4965-BC5A-7E93C04DDD28}" presName="text0" presStyleLbl="node1" presStyleIdx="2" presStyleCnt="4" custScaleX="133373">
        <dgm:presLayoutVars>
          <dgm:bulletEnabled val="1"/>
        </dgm:presLayoutVars>
      </dgm:prSet>
      <dgm:spPr/>
      <dgm:t>
        <a:bodyPr/>
        <a:lstStyle/>
        <a:p>
          <a:endParaRPr kumimoji="1" lang="ja-JP" altLang="en-US"/>
        </a:p>
      </dgm:t>
    </dgm:pt>
    <dgm:pt modelId="{2FBE2372-3FAE-4A7A-BB90-5678C5987525}" type="pres">
      <dgm:prSet presAssocID="{76D08297-2DBE-45D1-B0CA-63D2922F2512}" presName="Name56" presStyleLbl="parChTrans1D2" presStyleIdx="2" presStyleCnt="3"/>
      <dgm:spPr/>
      <dgm:t>
        <a:bodyPr/>
        <a:lstStyle/>
        <a:p>
          <a:endParaRPr kumimoji="1" lang="ja-JP" altLang="en-US"/>
        </a:p>
      </dgm:t>
    </dgm:pt>
    <dgm:pt modelId="{A0B72FE0-E446-4A65-87EF-BB3B36FC0127}" type="pres">
      <dgm:prSet presAssocID="{C6F786EC-2366-4C82-9721-887062E41DF0}" presName="text0" presStyleLbl="node1" presStyleIdx="3" presStyleCnt="4" custScaleX="133373">
        <dgm:presLayoutVars>
          <dgm:bulletEnabled val="1"/>
        </dgm:presLayoutVars>
      </dgm:prSet>
      <dgm:spPr/>
      <dgm:t>
        <a:bodyPr/>
        <a:lstStyle/>
        <a:p>
          <a:endParaRPr kumimoji="1" lang="ja-JP" altLang="en-US"/>
        </a:p>
      </dgm:t>
    </dgm:pt>
  </dgm:ptLst>
  <dgm:cxnLst>
    <dgm:cxn modelId="{3491F0BC-0B84-4D22-A0F4-4DCE048FCF9B}" type="presOf" srcId="{C6F786EC-2366-4C82-9721-887062E41DF0}" destId="{A0B72FE0-E446-4A65-87EF-BB3B36FC0127}" srcOrd="0" destOrd="0" presId="urn:microsoft.com/office/officeart/2008/layout/RadialCluster"/>
    <dgm:cxn modelId="{95593B36-1DF1-4843-9E38-A824F1426533}" type="presOf" srcId="{6E943813-DAD6-40A6-89D3-031010E95874}" destId="{4552E839-AE44-4A46-A1B6-84A6BA22E4F2}" srcOrd="0" destOrd="0" presId="urn:microsoft.com/office/officeart/2008/layout/RadialCluster"/>
    <dgm:cxn modelId="{4FE33509-F5BB-44DB-962D-7384A0B24F04}" srcId="{97CC10B3-A420-4C3A-912F-F4818E125001}" destId="{3866C493-BA77-4850-B83C-5FB85A51AAEC}" srcOrd="0" destOrd="0" parTransId="{6E943813-DAD6-40A6-89D3-031010E95874}" sibTransId="{9E934019-4833-4CE5-992C-791876F2D7BA}"/>
    <dgm:cxn modelId="{6FA72B64-0C03-4AC3-A636-E4DA09843999}" type="presOf" srcId="{D2463161-0E1F-4965-BC5A-7E93C04DDD28}" destId="{6DF0EE96-AFEA-44E2-9F3F-FCE5084412E7}" srcOrd="0" destOrd="0" presId="urn:microsoft.com/office/officeart/2008/layout/RadialCluster"/>
    <dgm:cxn modelId="{C173BADB-EE41-4A79-A792-BAEF4A4CD6D1}" type="presOf" srcId="{3866C493-BA77-4850-B83C-5FB85A51AAEC}" destId="{D3857BA9-B693-4744-9DAD-F356F4330828}" srcOrd="0" destOrd="0" presId="urn:microsoft.com/office/officeart/2008/layout/RadialCluster"/>
    <dgm:cxn modelId="{21994A1B-4B53-44B4-9064-AABC53689BF9}" type="presOf" srcId="{6D3E41F6-99C2-4DE9-85B0-220A626DD8B2}" destId="{06734064-B904-458E-9869-6C69BA6727E5}" srcOrd="0" destOrd="0" presId="urn:microsoft.com/office/officeart/2008/layout/RadialCluster"/>
    <dgm:cxn modelId="{332E5019-62FB-4A1C-B77C-ABDA8376D514}" srcId="{97CC10B3-A420-4C3A-912F-F4818E125001}" destId="{C6F786EC-2366-4C82-9721-887062E41DF0}" srcOrd="2" destOrd="0" parTransId="{76D08297-2DBE-45D1-B0CA-63D2922F2512}" sibTransId="{54AAF5F4-E735-4837-A601-0A05B3E5D3E0}"/>
    <dgm:cxn modelId="{FA545593-C2D3-4661-9C96-54780C2D80F7}" srcId="{97CC10B3-A420-4C3A-912F-F4818E125001}" destId="{D2463161-0E1F-4965-BC5A-7E93C04DDD28}" srcOrd="1" destOrd="0" parTransId="{E062E81F-2D00-4408-A597-9D20DE956E47}" sibTransId="{7D5EC83F-C4F4-4FB1-B424-9B05F114FABB}"/>
    <dgm:cxn modelId="{3499B6F5-D0A6-477D-BF3F-39D6FBB610AF}" type="presOf" srcId="{E062E81F-2D00-4408-A597-9D20DE956E47}" destId="{6D680DE0-CE32-4D4D-8F49-1AFE1300F203}" srcOrd="0" destOrd="0" presId="urn:microsoft.com/office/officeart/2008/layout/RadialCluster"/>
    <dgm:cxn modelId="{1067AD37-042E-4B32-ACB0-79BABD533240}" type="presOf" srcId="{76D08297-2DBE-45D1-B0CA-63D2922F2512}" destId="{2FBE2372-3FAE-4A7A-BB90-5678C5987525}" srcOrd="0" destOrd="0" presId="urn:microsoft.com/office/officeart/2008/layout/RadialCluster"/>
    <dgm:cxn modelId="{80CD1D57-ED1A-4465-9162-8074C8325B4D}" type="presOf" srcId="{97CC10B3-A420-4C3A-912F-F4818E125001}" destId="{90A3929C-60C1-4238-A19E-6A8A23976334}" srcOrd="0" destOrd="0" presId="urn:microsoft.com/office/officeart/2008/layout/RadialCluster"/>
    <dgm:cxn modelId="{84C8E874-B8D2-4C42-81D4-4BC267447811}" srcId="{6D3E41F6-99C2-4DE9-85B0-220A626DD8B2}" destId="{97CC10B3-A420-4C3A-912F-F4818E125001}" srcOrd="0" destOrd="0" parTransId="{B9932F61-0CDC-476B-B2F9-5F9CC8B262B6}" sibTransId="{473F37B5-74DE-4DB5-88EA-84B2FEE8B8E1}"/>
    <dgm:cxn modelId="{57F79FED-916C-4DB2-89A7-1875ABBFA44B}" type="presParOf" srcId="{06734064-B904-458E-9869-6C69BA6727E5}" destId="{FB13840F-AC4A-4030-AE0E-454C587EF35B}" srcOrd="0" destOrd="0" presId="urn:microsoft.com/office/officeart/2008/layout/RadialCluster"/>
    <dgm:cxn modelId="{A1E8E7CB-706A-4611-9E82-C7614BB71C64}" type="presParOf" srcId="{FB13840F-AC4A-4030-AE0E-454C587EF35B}" destId="{90A3929C-60C1-4238-A19E-6A8A23976334}" srcOrd="0" destOrd="0" presId="urn:microsoft.com/office/officeart/2008/layout/RadialCluster"/>
    <dgm:cxn modelId="{2F7EB5A8-7F7A-4478-B426-5EEC893F3F03}" type="presParOf" srcId="{FB13840F-AC4A-4030-AE0E-454C587EF35B}" destId="{4552E839-AE44-4A46-A1B6-84A6BA22E4F2}" srcOrd="1" destOrd="0" presId="urn:microsoft.com/office/officeart/2008/layout/RadialCluster"/>
    <dgm:cxn modelId="{0D635A95-9917-4D85-AFBD-3BEF98A68392}" type="presParOf" srcId="{FB13840F-AC4A-4030-AE0E-454C587EF35B}" destId="{D3857BA9-B693-4744-9DAD-F356F4330828}" srcOrd="2" destOrd="0" presId="urn:microsoft.com/office/officeart/2008/layout/RadialCluster"/>
    <dgm:cxn modelId="{6DABFA30-3BAE-4464-A0B4-EAD4416CECF9}" type="presParOf" srcId="{FB13840F-AC4A-4030-AE0E-454C587EF35B}" destId="{6D680DE0-CE32-4D4D-8F49-1AFE1300F203}" srcOrd="3" destOrd="0" presId="urn:microsoft.com/office/officeart/2008/layout/RadialCluster"/>
    <dgm:cxn modelId="{2989173D-F42F-4B13-85FE-CE04A03AB050}" type="presParOf" srcId="{FB13840F-AC4A-4030-AE0E-454C587EF35B}" destId="{6DF0EE96-AFEA-44E2-9F3F-FCE5084412E7}" srcOrd="4" destOrd="0" presId="urn:microsoft.com/office/officeart/2008/layout/RadialCluster"/>
    <dgm:cxn modelId="{2CE158B0-D51C-44C8-8853-AC03AA2DF624}" type="presParOf" srcId="{FB13840F-AC4A-4030-AE0E-454C587EF35B}" destId="{2FBE2372-3FAE-4A7A-BB90-5678C5987525}" srcOrd="5" destOrd="0" presId="urn:microsoft.com/office/officeart/2008/layout/RadialCluster"/>
    <dgm:cxn modelId="{9427632F-D297-4D64-8EA6-4734D5F765EB}" type="presParOf" srcId="{FB13840F-AC4A-4030-AE0E-454C587EF35B}" destId="{A0B72FE0-E446-4A65-87EF-BB3B36FC0127}"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3929C-60C1-4238-A19E-6A8A23976334}">
      <dsp:nvSpPr>
        <dsp:cNvPr id="0" name=""/>
        <dsp:cNvSpPr/>
      </dsp:nvSpPr>
      <dsp:spPr>
        <a:xfrm>
          <a:off x="1832178" y="1306523"/>
          <a:ext cx="1123667" cy="842493"/>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endParaRPr kumimoji="1" lang="ja-JP" altLang="en-US" sz="1800" kern="1200" dirty="0"/>
        </a:p>
      </dsp:txBody>
      <dsp:txXfrm>
        <a:off x="1873305" y="1347650"/>
        <a:ext cx="1041413" cy="760239"/>
      </dsp:txXfrm>
    </dsp:sp>
    <dsp:sp modelId="{4552E839-AE44-4A46-A1B6-84A6BA22E4F2}">
      <dsp:nvSpPr>
        <dsp:cNvPr id="0" name=""/>
        <dsp:cNvSpPr/>
      </dsp:nvSpPr>
      <dsp:spPr>
        <a:xfrm rot="16200000">
          <a:off x="2098524" y="1011036"/>
          <a:ext cx="590974" cy="0"/>
        </a:xfrm>
        <a:custGeom>
          <a:avLst/>
          <a:gdLst/>
          <a:ahLst/>
          <a:cxnLst/>
          <a:rect l="0" t="0" r="0" b="0"/>
          <a:pathLst>
            <a:path>
              <a:moveTo>
                <a:pt x="0" y="0"/>
              </a:moveTo>
              <a:lnTo>
                <a:pt x="59097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57BA9-B693-4744-9DAD-F356F4330828}">
      <dsp:nvSpPr>
        <dsp:cNvPr id="0" name=""/>
        <dsp:cNvSpPr/>
      </dsp:nvSpPr>
      <dsp:spPr>
        <a:xfrm>
          <a:off x="2017586" y="151078"/>
          <a:ext cx="752851" cy="56447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endParaRPr kumimoji="1" lang="ja-JP" altLang="en-US" sz="1200" kern="1200"/>
        </a:p>
      </dsp:txBody>
      <dsp:txXfrm>
        <a:off x="2045141" y="178633"/>
        <a:ext cx="697741" cy="509360"/>
      </dsp:txXfrm>
    </dsp:sp>
    <dsp:sp modelId="{6D680DE0-CE32-4D4D-8F49-1AFE1300F203}">
      <dsp:nvSpPr>
        <dsp:cNvPr id="0" name=""/>
        <dsp:cNvSpPr/>
      </dsp:nvSpPr>
      <dsp:spPr>
        <a:xfrm rot="1800000">
          <a:off x="2941708" y="2104906"/>
          <a:ext cx="211047" cy="0"/>
        </a:xfrm>
        <a:custGeom>
          <a:avLst/>
          <a:gdLst/>
          <a:ahLst/>
          <a:cxnLst/>
          <a:rect l="0" t="0" r="0" b="0"/>
          <a:pathLst>
            <a:path>
              <a:moveTo>
                <a:pt x="0" y="0"/>
              </a:moveTo>
              <a:lnTo>
                <a:pt x="21104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F0EE96-AFEA-44E2-9F3F-FCE5084412E7}">
      <dsp:nvSpPr>
        <dsp:cNvPr id="0" name=""/>
        <dsp:cNvSpPr/>
      </dsp:nvSpPr>
      <dsp:spPr>
        <a:xfrm>
          <a:off x="3138618" y="2092762"/>
          <a:ext cx="752851" cy="56447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endParaRPr kumimoji="1" lang="ja-JP" altLang="en-US" sz="1200" kern="1200"/>
        </a:p>
      </dsp:txBody>
      <dsp:txXfrm>
        <a:off x="3166173" y="2120317"/>
        <a:ext cx="697741" cy="509360"/>
      </dsp:txXfrm>
    </dsp:sp>
    <dsp:sp modelId="{2FBE2372-3FAE-4A7A-BB90-5678C5987525}">
      <dsp:nvSpPr>
        <dsp:cNvPr id="0" name=""/>
        <dsp:cNvSpPr/>
      </dsp:nvSpPr>
      <dsp:spPr>
        <a:xfrm rot="9000000">
          <a:off x="1635268" y="2104906"/>
          <a:ext cx="211047" cy="0"/>
        </a:xfrm>
        <a:custGeom>
          <a:avLst/>
          <a:gdLst/>
          <a:ahLst/>
          <a:cxnLst/>
          <a:rect l="0" t="0" r="0" b="0"/>
          <a:pathLst>
            <a:path>
              <a:moveTo>
                <a:pt x="0" y="0"/>
              </a:moveTo>
              <a:lnTo>
                <a:pt x="21104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B72FE0-E446-4A65-87EF-BB3B36FC0127}">
      <dsp:nvSpPr>
        <dsp:cNvPr id="0" name=""/>
        <dsp:cNvSpPr/>
      </dsp:nvSpPr>
      <dsp:spPr>
        <a:xfrm>
          <a:off x="896554" y="2092762"/>
          <a:ext cx="752851" cy="56447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endParaRPr kumimoji="1" lang="ja-JP" altLang="en-US" sz="1200" kern="1200"/>
        </a:p>
      </dsp:txBody>
      <dsp:txXfrm>
        <a:off x="924109" y="2120317"/>
        <a:ext cx="697741" cy="50936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8887" cy="496888"/>
          </a:xfrm>
          <a:prstGeom prst="rect">
            <a:avLst/>
          </a:prstGeom>
        </p:spPr>
        <p:txBody>
          <a:bodyPr vert="horz" lIns="91403" tIns="45703" rIns="91403"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143" y="0"/>
            <a:ext cx="2948887" cy="496888"/>
          </a:xfrm>
          <a:prstGeom prst="rect">
            <a:avLst/>
          </a:prstGeom>
        </p:spPr>
        <p:txBody>
          <a:bodyPr vert="horz" lIns="91403" tIns="45703" rIns="91403" bIns="45703" rtlCol="0"/>
          <a:lstStyle>
            <a:lvl1pPr algn="r">
              <a:defRPr sz="1200"/>
            </a:lvl1pPr>
          </a:lstStyle>
          <a:p>
            <a:fld id="{211F0FA8-3EDB-4921-AD54-652311CA2FD7}" type="datetimeFigureOut">
              <a:rPr kumimoji="1" lang="ja-JP" altLang="en-US" smtClean="0"/>
              <a:t>2020/6/29</a:t>
            </a:fld>
            <a:endParaRPr kumimoji="1" lang="ja-JP" altLang="en-US"/>
          </a:p>
        </p:txBody>
      </p:sp>
      <p:sp>
        <p:nvSpPr>
          <p:cNvPr id="4" name="フッター プレースホルダー 3"/>
          <p:cNvSpPr>
            <a:spLocks noGrp="1"/>
          </p:cNvSpPr>
          <p:nvPr>
            <p:ph type="ftr" sz="quarter" idx="2"/>
          </p:nvPr>
        </p:nvSpPr>
        <p:spPr>
          <a:xfrm>
            <a:off x="5" y="9440867"/>
            <a:ext cx="2948887" cy="496887"/>
          </a:xfrm>
          <a:prstGeom prst="rect">
            <a:avLst/>
          </a:prstGeom>
        </p:spPr>
        <p:txBody>
          <a:bodyPr vert="horz" lIns="91403" tIns="45703" rIns="91403"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143" y="9440867"/>
            <a:ext cx="2948887" cy="496887"/>
          </a:xfrm>
          <a:prstGeom prst="rect">
            <a:avLst/>
          </a:prstGeom>
        </p:spPr>
        <p:txBody>
          <a:bodyPr vert="horz" lIns="91403" tIns="45703" rIns="91403" bIns="45703" rtlCol="0" anchor="b"/>
          <a:lstStyle>
            <a:lvl1pPr algn="r">
              <a:defRPr sz="1200"/>
            </a:lvl1pPr>
          </a:lstStyle>
          <a:p>
            <a:fld id="{19A9AC34-C617-4323-ACE8-A39A3FA3E997}" type="slidenum">
              <a:rPr kumimoji="1" lang="ja-JP" altLang="en-US" smtClean="0"/>
              <a:t>‹#›</a:t>
            </a:fld>
            <a:endParaRPr kumimoji="1" lang="ja-JP" altLang="en-US"/>
          </a:p>
        </p:txBody>
      </p:sp>
    </p:spTree>
    <p:extLst>
      <p:ext uri="{BB962C8B-B14F-4D97-AF65-F5344CB8AC3E}">
        <p14:creationId xmlns:p14="http://schemas.microsoft.com/office/powerpoint/2010/main" val="4050297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099" cy="496967"/>
          </a:xfrm>
          <a:prstGeom prst="rect">
            <a:avLst/>
          </a:prstGeom>
        </p:spPr>
        <p:txBody>
          <a:bodyPr vert="horz" lIns="91403" tIns="45703" rIns="91403"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3" y="0"/>
            <a:ext cx="2949099" cy="496967"/>
          </a:xfrm>
          <a:prstGeom prst="rect">
            <a:avLst/>
          </a:prstGeom>
        </p:spPr>
        <p:txBody>
          <a:bodyPr vert="horz" lIns="91403" tIns="45703" rIns="91403" bIns="45703" rtlCol="0"/>
          <a:lstStyle>
            <a:lvl1pPr algn="r">
              <a:defRPr sz="1200"/>
            </a:lvl1pPr>
          </a:lstStyle>
          <a:p>
            <a:fld id="{A1935617-DF10-474D-B629-37479700C7E4}"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1403" tIns="45703" rIns="91403" bIns="45703" rtlCol="0" anchor="ctr"/>
          <a:lstStyle/>
          <a:p>
            <a:endParaRPr lang="ja-JP" altLang="en-US"/>
          </a:p>
        </p:txBody>
      </p:sp>
      <p:sp>
        <p:nvSpPr>
          <p:cNvPr id="5" name="ノート プレースホルダー 4"/>
          <p:cNvSpPr>
            <a:spLocks noGrp="1"/>
          </p:cNvSpPr>
          <p:nvPr>
            <p:ph type="body" sz="quarter" idx="3"/>
          </p:nvPr>
        </p:nvSpPr>
        <p:spPr>
          <a:xfrm>
            <a:off x="680562" y="4721190"/>
            <a:ext cx="5444490" cy="4472702"/>
          </a:xfrm>
          <a:prstGeom prst="rect">
            <a:avLst/>
          </a:prstGeom>
        </p:spPr>
        <p:txBody>
          <a:bodyPr vert="horz" lIns="91403" tIns="45703" rIns="91403"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6"/>
            <a:ext cx="2949099" cy="496967"/>
          </a:xfrm>
          <a:prstGeom prst="rect">
            <a:avLst/>
          </a:prstGeom>
        </p:spPr>
        <p:txBody>
          <a:bodyPr vert="horz" lIns="91403" tIns="45703" rIns="91403"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3" y="9440646"/>
            <a:ext cx="2949099" cy="496967"/>
          </a:xfrm>
          <a:prstGeom prst="rect">
            <a:avLst/>
          </a:prstGeom>
        </p:spPr>
        <p:txBody>
          <a:bodyPr vert="horz" lIns="91403" tIns="45703" rIns="91403" bIns="45703" rtlCol="0" anchor="b"/>
          <a:lstStyle>
            <a:lvl1pPr algn="r">
              <a:defRPr sz="1200"/>
            </a:lvl1pPr>
          </a:lstStyle>
          <a:p>
            <a:fld id="{8F48F15E-31D5-4E48-B7DC-2B1B7BD109E5}" type="slidenum">
              <a:rPr kumimoji="1" lang="ja-JP" altLang="en-US" smtClean="0"/>
              <a:t>‹#›</a:t>
            </a:fld>
            <a:endParaRPr kumimoji="1" lang="ja-JP" altLang="en-US"/>
          </a:p>
        </p:txBody>
      </p:sp>
    </p:spTree>
    <p:extLst>
      <p:ext uri="{BB962C8B-B14F-4D97-AF65-F5344CB8AC3E}">
        <p14:creationId xmlns:p14="http://schemas.microsoft.com/office/powerpoint/2010/main" val="36093617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48F15E-31D5-4E48-B7DC-2B1B7BD109E5}" type="slidenum">
              <a:rPr kumimoji="1" lang="ja-JP" altLang="en-US" smtClean="0"/>
              <a:t>1</a:t>
            </a:fld>
            <a:endParaRPr kumimoji="1" lang="ja-JP" altLang="en-US"/>
          </a:p>
        </p:txBody>
      </p:sp>
    </p:spTree>
    <p:extLst>
      <p:ext uri="{BB962C8B-B14F-4D97-AF65-F5344CB8AC3E}">
        <p14:creationId xmlns:p14="http://schemas.microsoft.com/office/powerpoint/2010/main" val="308894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F48F15E-31D5-4E48-B7DC-2B1B7BD109E5}" type="slidenum">
              <a:rPr kumimoji="1" lang="ja-JP" altLang="en-US" smtClean="0"/>
              <a:t>2</a:t>
            </a:fld>
            <a:endParaRPr kumimoji="1" lang="ja-JP" altLang="en-US"/>
          </a:p>
        </p:txBody>
      </p:sp>
    </p:spTree>
    <p:extLst>
      <p:ext uri="{BB962C8B-B14F-4D97-AF65-F5344CB8AC3E}">
        <p14:creationId xmlns:p14="http://schemas.microsoft.com/office/powerpoint/2010/main" val="1946396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4156A9E-6DAB-46E2-BEE8-ACB9E87514F2}" type="datetime1">
              <a:rPr kumimoji="1" lang="ja-JP" altLang="en-US" smtClean="0"/>
              <a:t>2020/6/29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3363921-964B-46BA-A47A-E909E68706D2}" type="datetime1">
              <a:rPr kumimoji="1" lang="ja-JP" altLang="en-US" smtClean="0"/>
              <a:t>2020/6/29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89ED07C-1C94-41DA-87BE-A067B1655907}" type="datetime1">
              <a:rPr kumimoji="1" lang="ja-JP" altLang="en-US" smtClean="0"/>
              <a:t>2020/6/29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9625EAD-25A3-4E6F-A214-009A321DC946}" type="datetime1">
              <a:rPr kumimoji="1" lang="ja-JP" altLang="en-US" smtClean="0"/>
              <a:t>2020/6/29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C938CA7-C7D8-4B66-8B08-B58C61326614}" type="datetime1">
              <a:rPr kumimoji="1" lang="ja-JP" altLang="en-US" smtClean="0"/>
              <a:t>2020/6/29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5813A85-E090-4C48-AA7C-076D59994DE1}" type="datetime1">
              <a:rPr kumimoji="1" lang="ja-JP" altLang="en-US" smtClean="0"/>
              <a:t>2020/6/29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AAE39D17-CCD4-46E4-91B5-9F1F930FA002}" type="datetime1">
              <a:rPr kumimoji="1" lang="ja-JP" altLang="en-US" smtClean="0"/>
              <a:t>2020/6/29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1303A8-19DD-4E90-9589-FE6302732D6B}" type="datetime1">
              <a:rPr kumimoji="1" lang="ja-JP" altLang="en-US" smtClean="0"/>
              <a:t>2020/6/29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A1A71C-640A-442F-88A8-51C5965D4241}" type="datetime1">
              <a:rPr kumimoji="1" lang="ja-JP" altLang="en-US" smtClean="0"/>
              <a:t>2020/6/29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610DDB3-A324-4C94-98B8-6DD0C24D3B8D}" type="datetime1">
              <a:rPr kumimoji="1" lang="ja-JP" altLang="en-US" smtClean="0"/>
              <a:t>2020/6/29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4035D55-862A-4080-B5D7-36C84142D8EE}" type="datetime1">
              <a:rPr kumimoji="1" lang="ja-JP" altLang="en-US" smtClean="0"/>
              <a:t>2020/6/29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2C856-D7A1-48F8-8CD0-2BDB33F07864}" type="datetime1">
              <a:rPr kumimoji="1" lang="ja-JP" altLang="en-US" smtClean="0"/>
              <a:t>2020/6/29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7297" y="1772816"/>
            <a:ext cx="7772400" cy="1296144"/>
          </a:xfrm>
        </p:spPr>
        <p:txBody>
          <a:bodyPr>
            <a:noAutofit/>
          </a:bodyPr>
          <a:lstStyle/>
          <a:p>
            <a:r>
              <a:rPr lang="en-US" altLang="ja-JP" sz="3600" b="1" dirty="0">
                <a:latin typeface="+mj-ea"/>
              </a:rPr>
              <a:t>2020</a:t>
            </a:r>
            <a:r>
              <a:rPr kumimoji="1" lang="ja-JP" altLang="en-US" sz="3600" b="1" dirty="0">
                <a:latin typeface="+mj-ea"/>
              </a:rPr>
              <a:t>年度</a:t>
            </a:r>
            <a:r>
              <a:rPr lang="ja-JP" altLang="en-US" sz="3600" b="1" dirty="0">
                <a:latin typeface="+mj-ea"/>
              </a:rPr>
              <a:t/>
            </a:r>
            <a:br>
              <a:rPr lang="ja-JP" altLang="en-US" sz="3600" b="1" dirty="0">
                <a:latin typeface="+mj-ea"/>
              </a:rPr>
            </a:br>
            <a:r>
              <a:rPr lang="en-US" altLang="ja-JP" sz="3600" b="1" dirty="0">
                <a:latin typeface="+mj-ea"/>
              </a:rPr>
              <a:t>Regional Business Conference</a:t>
            </a:r>
            <a:br>
              <a:rPr lang="en-US" altLang="ja-JP" sz="3600" b="1" dirty="0">
                <a:latin typeface="+mj-ea"/>
              </a:rPr>
            </a:br>
            <a:r>
              <a:rPr lang="en-US" altLang="ja-JP" sz="3600" b="1" dirty="0">
                <a:latin typeface="+mj-ea"/>
              </a:rPr>
              <a:t/>
            </a:r>
            <a:br>
              <a:rPr lang="en-US" altLang="ja-JP" sz="3600" b="1" dirty="0">
                <a:latin typeface="+mj-ea"/>
              </a:rPr>
            </a:br>
            <a:r>
              <a:rPr lang="ja-JP" altLang="en-US" sz="2400" b="1" dirty="0">
                <a:latin typeface="+mj-ea"/>
              </a:rPr>
              <a:t>プロジェクト企画提案書</a:t>
            </a:r>
            <a:r>
              <a:rPr lang="en-US" altLang="ja-JP" sz="2400" b="1" dirty="0">
                <a:latin typeface="+mj-ea"/>
              </a:rPr>
              <a:t/>
            </a:r>
            <a:br>
              <a:rPr lang="en-US" altLang="ja-JP" sz="2400" b="1" dirty="0">
                <a:latin typeface="+mj-ea"/>
              </a:rPr>
            </a:br>
            <a:r>
              <a:rPr lang="ja-JP" altLang="en-US" sz="2400" b="1" dirty="0">
                <a:latin typeface="+mj-ea"/>
              </a:rPr>
              <a:t>（複数自治体応募用）</a:t>
            </a:r>
            <a:endParaRPr kumimoji="1" lang="ja-JP" altLang="en-US" sz="2400" b="1" dirty="0">
              <a:latin typeface="+mj-ea"/>
            </a:endParaRPr>
          </a:p>
        </p:txBody>
      </p:sp>
      <p:sp>
        <p:nvSpPr>
          <p:cNvPr id="5" name="テキスト ボックス 4"/>
          <p:cNvSpPr txBox="1"/>
          <p:nvPr/>
        </p:nvSpPr>
        <p:spPr>
          <a:xfrm>
            <a:off x="1081844" y="4883399"/>
            <a:ext cx="7560840" cy="1477328"/>
          </a:xfrm>
          <a:prstGeom prst="rect">
            <a:avLst/>
          </a:prstGeom>
          <a:no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kumimoji="1" lang="en-US" altLang="ja-JP" b="1" dirty="0">
              <a:latin typeface="+mn-ea"/>
            </a:endParaRPr>
          </a:p>
          <a:p>
            <a:r>
              <a:rPr kumimoji="1" lang="ja-JP" altLang="en-US" b="1" u="sng" dirty="0">
                <a:latin typeface="+mn-ea"/>
              </a:rPr>
              <a:t>プロジェクトタイトル：　　　　　　　　　　　　　　　　　　　　　　　　　　　　　　　　　　　　　</a:t>
            </a:r>
            <a:endParaRPr kumimoji="1" lang="en-US" altLang="ja-JP" b="1" u="sng" dirty="0">
              <a:latin typeface="+mn-ea"/>
            </a:endParaRPr>
          </a:p>
          <a:p>
            <a:endParaRPr kumimoji="1" lang="en-US" altLang="ja-JP" b="1" u="sng" dirty="0">
              <a:latin typeface="+mn-ea"/>
            </a:endParaRPr>
          </a:p>
          <a:p>
            <a:r>
              <a:rPr kumimoji="1" lang="ja-JP" altLang="en-US" b="1" u="sng" dirty="0">
                <a:latin typeface="+mn-ea"/>
              </a:rPr>
              <a:t>応募者（団体名）：</a:t>
            </a:r>
            <a:r>
              <a:rPr lang="ja-JP" altLang="en-US" b="1" dirty="0"/>
              <a:t>　　　　　　　　　　　　　　　　　</a:t>
            </a:r>
            <a:endParaRPr lang="en-US" altLang="ja-JP" b="1" dirty="0"/>
          </a:p>
          <a:p>
            <a:endParaRPr kumimoji="1" lang="ja-JP" altLang="en-US" b="1" dirty="0"/>
          </a:p>
        </p:txBody>
      </p:sp>
      <p:sp>
        <p:nvSpPr>
          <p:cNvPr id="6" name="タイトル 1"/>
          <p:cNvSpPr txBox="1">
            <a:spLocks/>
          </p:cNvSpPr>
          <p:nvPr/>
        </p:nvSpPr>
        <p:spPr>
          <a:xfrm>
            <a:off x="6508515" y="4221088"/>
            <a:ext cx="2232248" cy="508759"/>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dirty="0">
                <a:latin typeface="+mn-ea"/>
                <a:ea typeface="+mn-ea"/>
              </a:rPr>
              <a:t>2020</a:t>
            </a:r>
            <a:r>
              <a:rPr lang="ja-JP" altLang="en-US" sz="2400" dirty="0">
                <a:latin typeface="+mn-ea"/>
                <a:ea typeface="+mn-ea"/>
              </a:rPr>
              <a:t>年●月●日</a:t>
            </a:r>
          </a:p>
        </p:txBody>
      </p:sp>
      <p:sp>
        <p:nvSpPr>
          <p:cNvPr id="12" name="正方形/長方形 11"/>
          <p:cNvSpPr/>
          <p:nvPr/>
        </p:nvSpPr>
        <p:spPr>
          <a:xfrm>
            <a:off x="0" y="0"/>
            <a:ext cx="827584" cy="6866334"/>
          </a:xfrm>
          <a:prstGeom prst="rect">
            <a:avLst/>
          </a:prstGeom>
          <a:gradFill flip="none"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solidFill>
                <a:srgbClr val="045CEC"/>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48516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03647"/>
            <a:ext cx="6840760" cy="490066"/>
          </a:xfrm>
        </p:spPr>
        <p:txBody>
          <a:bodyPr>
            <a:noAutofit/>
          </a:bodyPr>
          <a:lstStyle/>
          <a:p>
            <a:pPr algn="l"/>
            <a:r>
              <a:rPr lang="ja-JP" altLang="en-US" sz="2400" b="1" dirty="0"/>
              <a:t>５</a:t>
            </a:r>
            <a:r>
              <a:rPr kumimoji="1" lang="ja-JP" altLang="en-US" sz="2400" b="1" dirty="0"/>
              <a:t>．これまでの取り組み実績</a:t>
            </a:r>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6536754" y="6309320"/>
            <a:ext cx="2133600" cy="365125"/>
          </a:xfrm>
        </p:spPr>
        <p:txBody>
          <a:bodyPr/>
          <a:lstStyle/>
          <a:p>
            <a:r>
              <a:rPr lang="en-US" altLang="ja-JP" dirty="0"/>
              <a:t>9</a:t>
            </a:r>
            <a:endParaRPr kumimoji="1" lang="ja-JP" altLang="en-US" dirty="0"/>
          </a:p>
        </p:txBody>
      </p:sp>
      <p:sp>
        <p:nvSpPr>
          <p:cNvPr id="8" name="コンテンツ プレースホルダー 4"/>
          <p:cNvSpPr txBox="1">
            <a:spLocks/>
          </p:cNvSpPr>
          <p:nvPr/>
        </p:nvSpPr>
        <p:spPr>
          <a:xfrm>
            <a:off x="440754" y="1069361"/>
            <a:ext cx="8229600" cy="49294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1800" dirty="0"/>
              <a:t>外国企業誘致におけるこれまで（過去３年程度）の取り組み実績について記入してください。（特に、今回</a:t>
            </a:r>
            <a:r>
              <a:rPr lang="en-US" altLang="ja-JP" sz="1800" dirty="0"/>
              <a:t>RBC</a:t>
            </a:r>
            <a:r>
              <a:rPr lang="ja-JP" altLang="en-US" sz="1800" dirty="0"/>
              <a:t>として申請する産業分野での誘致活動について）</a:t>
            </a:r>
            <a:endParaRPr lang="en-US" altLang="ja-JP" sz="1800" dirty="0"/>
          </a:p>
          <a:p>
            <a:pPr marL="0" indent="0">
              <a:buFont typeface="Arial" pitchFamily="34" charset="0"/>
              <a:buNone/>
            </a:pPr>
            <a:r>
              <a:rPr lang="ja-JP" altLang="en-US" sz="1800" dirty="0"/>
              <a:t>　</a:t>
            </a:r>
            <a:endParaRPr lang="en-US" altLang="ja-JP" sz="1800" dirty="0"/>
          </a:p>
          <a:p>
            <a:endParaRPr lang="en-US" altLang="ja-JP" sz="1800" dirty="0"/>
          </a:p>
          <a:p>
            <a:endParaRPr lang="en-US" altLang="ja-JP" sz="1800" dirty="0"/>
          </a:p>
          <a:p>
            <a:endParaRPr lang="en-US" altLang="ja-JP" sz="1800" dirty="0"/>
          </a:p>
          <a:p>
            <a:pPr marL="0" indent="0">
              <a:buFont typeface="Arial" pitchFamily="34" charset="0"/>
              <a:buNone/>
            </a:pPr>
            <a:endParaRPr lang="en-US" altLang="ja-JP" sz="1800" dirty="0"/>
          </a:p>
          <a:p>
            <a:endParaRPr lang="en-US" altLang="ja-JP" sz="1800" dirty="0"/>
          </a:p>
          <a:p>
            <a:pPr marL="0" indent="0">
              <a:buFont typeface="Arial" pitchFamily="34" charset="0"/>
              <a:buNone/>
            </a:pPr>
            <a:endParaRPr lang="en-US" altLang="ja-JP" sz="1800" dirty="0"/>
          </a:p>
          <a:p>
            <a:endParaRPr lang="en-US" altLang="ja-JP" sz="1800" dirty="0"/>
          </a:p>
          <a:p>
            <a:pPr marL="0" indent="0">
              <a:buFont typeface="Arial" pitchFamily="34" charset="0"/>
              <a:buNone/>
            </a:pPr>
            <a:r>
              <a:rPr lang="ja-JP" altLang="en-US" sz="1800" dirty="0"/>
              <a:t>　　</a:t>
            </a:r>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pPr marL="0" indent="0">
              <a:buFont typeface="Arial" pitchFamily="34" charset="0"/>
              <a:buNone/>
            </a:pPr>
            <a:endParaRPr lang="en-US" altLang="ja-JP" sz="1800" dirty="0"/>
          </a:p>
        </p:txBody>
      </p:sp>
    </p:spTree>
    <p:extLst>
      <p:ext uri="{BB962C8B-B14F-4D97-AF65-F5344CB8AC3E}">
        <p14:creationId xmlns:p14="http://schemas.microsoft.com/office/powerpoint/2010/main" val="187957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918" y="1088064"/>
            <a:ext cx="8229600" cy="4525963"/>
          </a:xfrm>
        </p:spPr>
        <p:txBody>
          <a:bodyPr vert="horz" lIns="91440" tIns="45720" rIns="91440" bIns="45720" rtlCol="0" anchor="t">
            <a:normAutofit/>
          </a:bodyPr>
          <a:lstStyle/>
          <a:p>
            <a:pPr marL="0" indent="0">
              <a:buNone/>
            </a:pPr>
            <a:r>
              <a:rPr lang="ja-JP" altLang="ja-JP" sz="1800">
                <a:ea typeface="ＭＳ Ｐゴシック"/>
              </a:rPr>
              <a:t>新型コロナウイルス感染拡大の影響を受け、外国企業の招へいが困難な場合</a:t>
            </a:r>
            <a:r>
              <a:rPr lang="ja-JP" altLang="en-US" sz="1800">
                <a:ea typeface="ＭＳ Ｐゴシック"/>
              </a:rPr>
              <a:t>の</a:t>
            </a:r>
            <a:r>
              <a:rPr lang="ja-JP" altLang="ja-JP" sz="1800">
                <a:ea typeface="ＭＳ Ｐゴシック"/>
              </a:rPr>
              <a:t>代替のプログラムを</a:t>
            </a:r>
            <a:r>
              <a:rPr lang="ja-JP" altLang="en-US" sz="1800">
                <a:ea typeface="ＭＳ Ｐゴシック"/>
              </a:rPr>
              <a:t>具体的に記入してください。（準備を含めた実施期間、スケジュール、予算等）</a:t>
            </a:r>
          </a:p>
          <a:p>
            <a:pPr marL="0" indent="0">
              <a:buNone/>
            </a:pPr>
            <a:endParaRPr kumimoji="1" lang="ja-JP" altLang="en-US" sz="1800" dirty="0"/>
          </a:p>
        </p:txBody>
      </p:sp>
      <p:sp>
        <p:nvSpPr>
          <p:cNvPr id="4" name="スライド番号プレースホルダー 3"/>
          <p:cNvSpPr>
            <a:spLocks noGrp="1"/>
          </p:cNvSpPr>
          <p:nvPr>
            <p:ph type="sldNum" sz="quarter" idx="12"/>
          </p:nvPr>
        </p:nvSpPr>
        <p:spPr/>
        <p:txBody>
          <a:bodyPr/>
          <a:lstStyle/>
          <a:p>
            <a:r>
              <a:rPr kumimoji="1" lang="en-US" altLang="ja-JP" dirty="0" smtClean="0"/>
              <a:t>10</a:t>
            </a:r>
            <a:endParaRPr kumimoji="1" lang="ja-JP" altLang="en-US" dirty="0"/>
          </a:p>
        </p:txBody>
      </p:sp>
      <p:sp>
        <p:nvSpPr>
          <p:cNvPr id="5" name="タイトル 1"/>
          <p:cNvSpPr txBox="1">
            <a:spLocks/>
          </p:cNvSpPr>
          <p:nvPr/>
        </p:nvSpPr>
        <p:spPr>
          <a:xfrm>
            <a:off x="775372" y="340100"/>
            <a:ext cx="7551921"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t>（参考）新型コロナウイルス感染拡大の影響による代替案</a:t>
            </a:r>
          </a:p>
        </p:txBody>
      </p:sp>
      <p:cxnSp>
        <p:nvCxnSpPr>
          <p:cNvPr id="6" name="直線コネクタ 5"/>
          <p:cNvCxnSpPr/>
          <p:nvPr/>
        </p:nvCxnSpPr>
        <p:spPr>
          <a:xfrm>
            <a:off x="314547" y="909169"/>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7" name="正方形/長方形 6"/>
          <p:cNvSpPr/>
          <p:nvPr/>
        </p:nvSpPr>
        <p:spPr>
          <a:xfrm>
            <a:off x="288918" y="261097"/>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88918" y="1885366"/>
            <a:ext cx="8640960" cy="400110"/>
          </a:xfrm>
          <a:prstGeom prst="rect">
            <a:avLst/>
          </a:prstGeom>
          <a:noFill/>
        </p:spPr>
        <p:txBody>
          <a:bodyPr wrap="square" rtlCol="0" anchor="t">
            <a:spAutoFit/>
          </a:bodyPr>
          <a:lstStyle/>
          <a:p>
            <a:r>
              <a:rPr lang="en-US" altLang="ja-JP" sz="1000" dirty="0">
                <a:latin typeface="ＭＳ Ｐゴシック"/>
                <a:ea typeface="ＭＳ Ｐゴシック"/>
              </a:rPr>
              <a:t>※</a:t>
            </a:r>
            <a:r>
              <a:rPr lang="en-US" altLang="ja-JP" sz="1000" dirty="0" err="1">
                <a:latin typeface="ＭＳ Ｐゴシック"/>
                <a:ea typeface="ＭＳ Ｐゴシック"/>
                <a:cs typeface="+mn-lt"/>
              </a:rPr>
              <a:t>公募要領</a:t>
            </a:r>
            <a:r>
              <a:rPr lang="ja-JP" sz="1000">
                <a:latin typeface="ＭＳ Ｐゴシック"/>
                <a:ea typeface="ＭＳ Ｐゴシック"/>
                <a:cs typeface="+mn-lt"/>
              </a:rPr>
              <a:t>1.1）および2)に記載されているジェトロの費用負担項目以外の項目が含まれていても構いませんが、代替プログラム実施の際には、</a:t>
            </a:r>
            <a:endParaRPr lang="en-US" altLang="ja-JP" sz="1000">
              <a:latin typeface="ＭＳ Ｐゴシック"/>
              <a:ea typeface="ＭＳ Ｐゴシック"/>
              <a:cs typeface="+mn-lt"/>
            </a:endParaRPr>
          </a:p>
          <a:p>
            <a:r>
              <a:rPr lang="ja-JP" altLang="en-US" sz="1000">
                <a:latin typeface="ＭＳ Ｐゴシック"/>
                <a:ea typeface="ＭＳ Ｐゴシック"/>
                <a:cs typeface="+mn-lt"/>
              </a:rPr>
              <a:t>　</a:t>
            </a:r>
            <a:r>
              <a:rPr lang="ja-JP" sz="1000">
                <a:latin typeface="ＭＳ Ｐゴシック"/>
                <a:ea typeface="ＭＳ Ｐゴシック"/>
                <a:cs typeface="+mn-lt"/>
              </a:rPr>
              <a:t>妥当性等を考慮し、ジェトロにて支出の可否を判断します。</a:t>
            </a:r>
            <a:endParaRPr lang="en-US" sz="1000">
              <a:latin typeface="ＭＳ Ｐゴシック"/>
              <a:ea typeface="ＭＳ Ｐゴシック"/>
              <a:cs typeface="+mn-lt"/>
            </a:endParaRPr>
          </a:p>
        </p:txBody>
      </p:sp>
      <p:sp>
        <p:nvSpPr>
          <p:cNvPr id="9" name="正方形/長方形 8"/>
          <p:cNvSpPr/>
          <p:nvPr/>
        </p:nvSpPr>
        <p:spPr>
          <a:xfrm>
            <a:off x="357177" y="2287872"/>
            <a:ext cx="3853408" cy="42986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solidFill>
                  <a:schemeClr val="accent1">
                    <a:lumMod val="75000"/>
                  </a:schemeClr>
                </a:solidFill>
              </a:rPr>
              <a:t>代替の</a:t>
            </a:r>
            <a:r>
              <a:rPr kumimoji="1" lang="ja-JP" altLang="en-US" dirty="0">
                <a:solidFill>
                  <a:schemeClr val="accent1">
                    <a:lumMod val="75000"/>
                  </a:schemeClr>
                </a:solidFill>
              </a:rPr>
              <a:t>実施概要</a:t>
            </a:r>
          </a:p>
        </p:txBody>
      </p:sp>
      <p:sp>
        <p:nvSpPr>
          <p:cNvPr id="10" name="正方形/長方形 9"/>
          <p:cNvSpPr/>
          <p:nvPr/>
        </p:nvSpPr>
        <p:spPr>
          <a:xfrm>
            <a:off x="4402167" y="2287099"/>
            <a:ext cx="3853408" cy="20561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accent1">
                    <a:lumMod val="75000"/>
                  </a:schemeClr>
                </a:solidFill>
              </a:rPr>
              <a:t>代替プログラム実施に必要な期間、</a:t>
            </a:r>
            <a:endParaRPr kumimoji="1" lang="en-US" altLang="ja-JP" dirty="0">
              <a:solidFill>
                <a:schemeClr val="accent1">
                  <a:lumMod val="75000"/>
                </a:schemeClr>
              </a:solidFill>
            </a:endParaRPr>
          </a:p>
          <a:p>
            <a:pPr algn="ctr"/>
            <a:r>
              <a:rPr lang="ja-JP" altLang="en-US" dirty="0">
                <a:solidFill>
                  <a:schemeClr val="accent1">
                    <a:lumMod val="75000"/>
                  </a:schemeClr>
                </a:solidFill>
              </a:rPr>
              <a:t>準備スケジュール</a:t>
            </a:r>
            <a:endParaRPr kumimoji="1" lang="en-US" altLang="ja-JP" dirty="0">
              <a:solidFill>
                <a:schemeClr val="accent1">
                  <a:lumMod val="75000"/>
                </a:schemeClr>
              </a:solidFill>
            </a:endParaRPr>
          </a:p>
        </p:txBody>
      </p:sp>
      <p:sp>
        <p:nvSpPr>
          <p:cNvPr id="11" name="正方形/長方形 10"/>
          <p:cNvSpPr/>
          <p:nvPr/>
        </p:nvSpPr>
        <p:spPr>
          <a:xfrm>
            <a:off x="4428883" y="4565479"/>
            <a:ext cx="3853408" cy="202104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accent1">
                    <a:lumMod val="75000"/>
                  </a:schemeClr>
                </a:solidFill>
              </a:rPr>
              <a:t>予算概算</a:t>
            </a:r>
            <a:endParaRPr kumimoji="1" lang="en-US" altLang="ja-JP" dirty="0">
              <a:solidFill>
                <a:schemeClr val="accent1">
                  <a:lumMod val="75000"/>
                </a:schemeClr>
              </a:solidFill>
            </a:endParaRPr>
          </a:p>
        </p:txBody>
      </p:sp>
      <p:sp>
        <p:nvSpPr>
          <p:cNvPr id="2" name="正方形/長方形 1"/>
          <p:cNvSpPr/>
          <p:nvPr/>
        </p:nvSpPr>
        <p:spPr>
          <a:xfrm>
            <a:off x="648958" y="91932"/>
            <a:ext cx="3373039" cy="276999"/>
          </a:xfrm>
          <a:prstGeom prst="rect">
            <a:avLst/>
          </a:prstGeom>
        </p:spPr>
        <p:txBody>
          <a:bodyPr wrap="none">
            <a:spAutoFit/>
          </a:bodyPr>
          <a:lstStyle/>
          <a:p>
            <a:r>
              <a:rPr lang="en-US" altLang="ja-JP" sz="1200" dirty="0"/>
              <a:t>※</a:t>
            </a:r>
            <a:r>
              <a:rPr lang="ja-JP" altLang="en-US" sz="1200" dirty="0"/>
              <a:t>このページは、採択審査の対象にはなりません</a:t>
            </a:r>
            <a:endParaRPr lang="en-US" altLang="ja-JP" sz="1200" dirty="0"/>
          </a:p>
        </p:txBody>
      </p:sp>
    </p:spTree>
    <p:extLst>
      <p:ext uri="{BB962C8B-B14F-4D97-AF65-F5344CB8AC3E}">
        <p14:creationId xmlns:p14="http://schemas.microsoft.com/office/powerpoint/2010/main" val="264359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9"/>
          <p:cNvSpPr>
            <a:spLocks noGrp="1"/>
          </p:cNvSpPr>
          <p:nvPr>
            <p:ph type="sldNum" sz="quarter" idx="12"/>
          </p:nvPr>
        </p:nvSpPr>
        <p:spPr/>
        <p:txBody>
          <a:bodyPr/>
          <a:lstStyle/>
          <a:p>
            <a:r>
              <a:rPr kumimoji="1" lang="en-US" altLang="ja-JP" dirty="0"/>
              <a:t>1</a:t>
            </a:r>
            <a:endParaRPr kumimoji="1" lang="ja-JP" altLang="en-US" dirty="0"/>
          </a:p>
        </p:txBody>
      </p:sp>
      <p:sp>
        <p:nvSpPr>
          <p:cNvPr id="11" name="タイトル 1"/>
          <p:cNvSpPr txBox="1">
            <a:spLocks/>
          </p:cNvSpPr>
          <p:nvPr/>
        </p:nvSpPr>
        <p:spPr>
          <a:xfrm>
            <a:off x="827584" y="188640"/>
            <a:ext cx="6311552"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600" b="1" dirty="0"/>
              <a:t>目次</a:t>
            </a:r>
          </a:p>
        </p:txBody>
      </p:sp>
      <p:graphicFrame>
        <p:nvGraphicFramePr>
          <p:cNvPr id="9" name="コンテンツ プレースホルダー 3"/>
          <p:cNvGraphicFramePr>
            <a:graphicFrameLocks/>
          </p:cNvGraphicFramePr>
          <p:nvPr>
            <p:extLst>
              <p:ext uri="{D42A27DB-BD31-4B8C-83A1-F6EECF244321}">
                <p14:modId xmlns:p14="http://schemas.microsoft.com/office/powerpoint/2010/main" val="667295478"/>
              </p:ext>
            </p:extLst>
          </p:nvPr>
        </p:nvGraphicFramePr>
        <p:xfrm>
          <a:off x="971600" y="1484784"/>
          <a:ext cx="7145098" cy="3730013"/>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5704938">
                  <a:extLst>
                    <a:ext uri="{9D8B030D-6E8A-4147-A177-3AD203B41FA5}">
                      <a16:colId xmlns:a16="http://schemas.microsoft.com/office/drawing/2014/main" val="20001"/>
                    </a:ext>
                  </a:extLst>
                </a:gridCol>
              </a:tblGrid>
              <a:tr h="532859">
                <a:tc>
                  <a:txBody>
                    <a:bodyPr/>
                    <a:lstStyle/>
                    <a:p>
                      <a:r>
                        <a:rPr kumimoji="1" lang="ja-JP" altLang="en-US" dirty="0"/>
                        <a:t>スライド頁</a:t>
                      </a:r>
                      <a:endParaRPr kumimoji="1" lang="en-US" altLang="ja-JP" dirty="0"/>
                    </a:p>
                  </a:txBody>
                  <a:tcPr/>
                </a:tc>
                <a:tc>
                  <a:txBody>
                    <a:bodyPr/>
                    <a:lstStyle/>
                    <a:p>
                      <a:r>
                        <a:rPr kumimoji="1" lang="ja-JP" altLang="en-US" dirty="0"/>
                        <a:t>タイトル</a:t>
                      </a:r>
                    </a:p>
                  </a:txBody>
                  <a:tcPr/>
                </a:tc>
                <a:extLst>
                  <a:ext uri="{0D108BD9-81ED-4DB2-BD59-A6C34878D82A}">
                    <a16:rowId xmlns:a16="http://schemas.microsoft.com/office/drawing/2014/main" val="10000"/>
                  </a:ext>
                </a:extLst>
              </a:tr>
              <a:tr h="532859">
                <a:tc>
                  <a:txBody>
                    <a:bodyPr/>
                    <a:lstStyle/>
                    <a:p>
                      <a:endParaRPr kumimoji="1" lang="ja-JP" altLang="en-US" dirty="0"/>
                    </a:p>
                  </a:txBody>
                  <a:tcPr/>
                </a:tc>
                <a:tc>
                  <a:txBody>
                    <a:bodyPr/>
                    <a:lstStyle/>
                    <a:p>
                      <a:r>
                        <a:rPr kumimoji="1" lang="ja-JP" altLang="en-US" dirty="0"/>
                        <a:t>１．プロジェクト応募の目的</a:t>
                      </a:r>
                    </a:p>
                  </a:txBody>
                  <a:tcPr/>
                </a:tc>
                <a:extLst>
                  <a:ext uri="{0D108BD9-81ED-4DB2-BD59-A6C34878D82A}">
                    <a16:rowId xmlns:a16="http://schemas.microsoft.com/office/drawing/2014/main" val="10001"/>
                  </a:ext>
                </a:extLst>
              </a:tr>
              <a:tr h="532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２．応募プロジェクト概要</a:t>
                      </a:r>
                    </a:p>
                  </a:txBody>
                  <a:tcPr/>
                </a:tc>
                <a:extLst>
                  <a:ext uri="{0D108BD9-81ED-4DB2-BD59-A6C34878D82A}">
                    <a16:rowId xmlns:a16="http://schemas.microsoft.com/office/drawing/2014/main" val="10002"/>
                  </a:ext>
                </a:extLst>
              </a:tr>
              <a:tr h="532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r>
                        <a:rPr kumimoji="1" lang="ja-JP" altLang="en-US" dirty="0"/>
                        <a:t>３．経費概算</a:t>
                      </a:r>
                    </a:p>
                  </a:txBody>
                  <a:tcPr/>
                </a:tc>
                <a:extLst>
                  <a:ext uri="{0D108BD9-81ED-4DB2-BD59-A6C34878D82A}">
                    <a16:rowId xmlns:a16="http://schemas.microsoft.com/office/drawing/2014/main" val="10005"/>
                  </a:ext>
                </a:extLst>
              </a:tr>
              <a:tr h="532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４．プロジェクト実施体制</a:t>
                      </a:r>
                    </a:p>
                  </a:txBody>
                  <a:tcPr/>
                </a:tc>
                <a:extLst>
                  <a:ext uri="{0D108BD9-81ED-4DB2-BD59-A6C34878D82A}">
                    <a16:rowId xmlns:a16="http://schemas.microsoft.com/office/drawing/2014/main" val="1806133648"/>
                  </a:ext>
                </a:extLst>
              </a:tr>
              <a:tr h="532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５．これまでの取り組み実績</a:t>
                      </a:r>
                    </a:p>
                  </a:txBody>
                  <a:tcPr/>
                </a:tc>
                <a:extLst>
                  <a:ext uri="{0D108BD9-81ED-4DB2-BD59-A6C34878D82A}">
                    <a16:rowId xmlns:a16="http://schemas.microsoft.com/office/drawing/2014/main" val="10009"/>
                  </a:ext>
                </a:extLst>
              </a:tr>
              <a:tr h="532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latin typeface="+mn-lt"/>
                          <a:ea typeface="+mn-ea"/>
                          <a:cs typeface="+mn-cs"/>
                        </a:rPr>
                        <a:t>参考：</a:t>
                      </a:r>
                      <a:r>
                        <a:rPr kumimoji="1" lang="ja-JP" altLang="en-US" sz="1800" kern="1200" dirty="0">
                          <a:solidFill>
                            <a:schemeClr val="dk1"/>
                          </a:solidFill>
                          <a:latin typeface="+mj-ea"/>
                          <a:ea typeface="+mn-ea"/>
                          <a:cs typeface="+mn-cs"/>
                        </a:rPr>
                        <a:t>新型</a:t>
                      </a:r>
                      <a:r>
                        <a:rPr kumimoji="1" lang="ja-JP" altLang="en-US" dirty="0"/>
                        <a:t>コロナウイルス感染拡大の影響による代替案</a:t>
                      </a:r>
                    </a:p>
                  </a:txBody>
                  <a:tcPr/>
                </a:tc>
                <a:extLst>
                  <a:ext uri="{0D108BD9-81ED-4DB2-BD59-A6C34878D82A}">
                    <a16:rowId xmlns:a16="http://schemas.microsoft.com/office/drawing/2014/main" val="2009835269"/>
                  </a:ext>
                </a:extLst>
              </a:tr>
            </a:tbl>
          </a:graphicData>
        </a:graphic>
      </p:graphicFrame>
    </p:spTree>
    <p:extLst>
      <p:ext uri="{BB962C8B-B14F-4D97-AF65-F5344CB8AC3E}">
        <p14:creationId xmlns:p14="http://schemas.microsoft.com/office/powerpoint/2010/main" val="15771003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1621" y="312365"/>
            <a:ext cx="6311552" cy="490066"/>
          </a:xfrm>
        </p:spPr>
        <p:txBody>
          <a:bodyPr>
            <a:normAutofit/>
          </a:bodyPr>
          <a:lstStyle/>
          <a:p>
            <a:pPr algn="l"/>
            <a:r>
              <a:rPr kumimoji="1" lang="en-US" altLang="ja-JP" sz="2400" b="1" dirty="0"/>
              <a:t>1.</a:t>
            </a:r>
            <a:r>
              <a:rPr kumimoji="1" lang="ja-JP" altLang="en-US" sz="2400" b="1" dirty="0"/>
              <a:t>　</a:t>
            </a:r>
            <a:r>
              <a:rPr lang="ja-JP" altLang="en-US" sz="2400" b="1" dirty="0"/>
              <a:t>プロジェクト応募の目的</a:t>
            </a:r>
            <a:endParaRPr kumimoji="1" lang="ja-JP" altLang="en-US" sz="2400" b="1" dirty="0"/>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r>
              <a:rPr lang="en-US" altLang="ja-JP" dirty="0"/>
              <a:t>2</a:t>
            </a:r>
            <a:endParaRPr kumimoji="1" lang="ja-JP" altLang="en-US" dirty="0"/>
          </a:p>
        </p:txBody>
      </p:sp>
      <p:sp>
        <p:nvSpPr>
          <p:cNvPr id="5" name="コンテンツ プレースホルダー 4"/>
          <p:cNvSpPr>
            <a:spLocks noGrp="1"/>
          </p:cNvSpPr>
          <p:nvPr>
            <p:ph idx="1"/>
          </p:nvPr>
        </p:nvSpPr>
        <p:spPr>
          <a:xfrm>
            <a:off x="431540" y="870993"/>
            <a:ext cx="8229600" cy="4929411"/>
          </a:xfrm>
        </p:spPr>
        <p:txBody>
          <a:bodyPr>
            <a:normAutofit/>
          </a:bodyPr>
          <a:lstStyle/>
          <a:p>
            <a:pPr marL="0" indent="0">
              <a:buNone/>
            </a:pPr>
            <a:r>
              <a:rPr kumimoji="1" lang="ja-JP" altLang="en-US" sz="1800" dirty="0"/>
              <a:t>　（地域の産業特性、現在抱えている課題、外資系企業に求めることなどを、本事業応募に至る背景に</a:t>
            </a:r>
            <a:r>
              <a:rPr lang="ja-JP" altLang="en-US" sz="1800" dirty="0"/>
              <a:t>基づいて記入</a:t>
            </a:r>
            <a:r>
              <a:rPr kumimoji="1" lang="ja-JP" altLang="en-US" sz="1800" dirty="0"/>
              <a:t>して下さい。）</a:t>
            </a:r>
          </a:p>
        </p:txBody>
      </p:sp>
      <p:graphicFrame>
        <p:nvGraphicFramePr>
          <p:cNvPr id="3" name="表 2"/>
          <p:cNvGraphicFramePr>
            <a:graphicFrameLocks noGrp="1"/>
          </p:cNvGraphicFramePr>
          <p:nvPr>
            <p:extLst>
              <p:ext uri="{D42A27DB-BD31-4B8C-83A1-F6EECF244321}">
                <p14:modId xmlns:p14="http://schemas.microsoft.com/office/powerpoint/2010/main" val="1815735984"/>
              </p:ext>
            </p:extLst>
          </p:nvPr>
        </p:nvGraphicFramePr>
        <p:xfrm>
          <a:off x="755576" y="3068961"/>
          <a:ext cx="7416824" cy="3287390"/>
        </p:xfrm>
        <a:graphic>
          <a:graphicData uri="http://schemas.openxmlformats.org/drawingml/2006/table">
            <a:tbl>
              <a:tblPr firstRow="1" bandRow="1">
                <a:tableStyleId>{5C22544A-7EE6-4342-B048-85BDC9FD1C3A}</a:tableStyleId>
              </a:tblPr>
              <a:tblGrid>
                <a:gridCol w="7416824">
                  <a:extLst>
                    <a:ext uri="{9D8B030D-6E8A-4147-A177-3AD203B41FA5}">
                      <a16:colId xmlns:a16="http://schemas.microsoft.com/office/drawing/2014/main" val="243893872"/>
                    </a:ext>
                  </a:extLst>
                </a:gridCol>
              </a:tblGrid>
              <a:tr h="416778">
                <a:tc>
                  <a:txBody>
                    <a:bodyPr/>
                    <a:lstStyle/>
                    <a:p>
                      <a:pPr algn="ctr"/>
                      <a:r>
                        <a:rPr kumimoji="1" lang="ja-JP" altLang="en-US" dirty="0"/>
                        <a:t>応募テーマに関連する地域の特性</a:t>
                      </a:r>
                    </a:p>
                  </a:txBody>
                  <a:tcPr/>
                </a:tc>
                <a:extLst>
                  <a:ext uri="{0D108BD9-81ED-4DB2-BD59-A6C34878D82A}">
                    <a16:rowId xmlns:a16="http://schemas.microsoft.com/office/drawing/2014/main" val="402123984"/>
                  </a:ext>
                </a:extLst>
              </a:tr>
              <a:tr h="2870612">
                <a:tc>
                  <a:txBody>
                    <a:bodyPr/>
                    <a:lstStyle/>
                    <a:p>
                      <a:pPr algn="ctr"/>
                      <a:endParaRPr kumimoji="1" lang="ja-JP" altLang="en-US" dirty="0"/>
                    </a:p>
                  </a:txBody>
                  <a:tcPr/>
                </a:tc>
                <a:extLst>
                  <a:ext uri="{0D108BD9-81ED-4DB2-BD59-A6C34878D82A}">
                    <a16:rowId xmlns:a16="http://schemas.microsoft.com/office/drawing/2014/main" val="2679883058"/>
                  </a:ext>
                </a:extLst>
              </a:tr>
            </a:tbl>
          </a:graphicData>
        </a:graphic>
      </p:graphicFrame>
      <p:sp>
        <p:nvSpPr>
          <p:cNvPr id="9" name="テキスト ボックス 8"/>
          <p:cNvSpPr txBox="1"/>
          <p:nvPr/>
        </p:nvSpPr>
        <p:spPr>
          <a:xfrm>
            <a:off x="1074807" y="1621419"/>
            <a:ext cx="6552728" cy="923330"/>
          </a:xfrm>
          <a:prstGeom prst="rect">
            <a:avLst/>
          </a:prstGeom>
          <a:noFill/>
          <a:ln>
            <a:solidFill>
              <a:schemeClr val="tx1"/>
            </a:solidFill>
          </a:ln>
        </p:spPr>
        <p:txBody>
          <a:bodyPr wrap="square" rtlCol="0">
            <a:spAutoFit/>
          </a:bodyPr>
          <a:lstStyle/>
          <a:p>
            <a:r>
              <a:rPr kumimoji="1" lang="en-US" altLang="ja-JP" dirty="0"/>
              <a:t>【</a:t>
            </a:r>
            <a:r>
              <a:rPr kumimoji="1" lang="ja-JP" altLang="en-US" dirty="0"/>
              <a:t>応募テーマ</a:t>
            </a:r>
            <a:r>
              <a:rPr kumimoji="1" lang="en-US" altLang="ja-JP" dirty="0"/>
              <a:t>】</a:t>
            </a:r>
            <a:endParaRPr lang="en-US" altLang="ja-JP" dirty="0"/>
          </a:p>
          <a:p>
            <a:r>
              <a:rPr lang="ja-JP" altLang="en-US" dirty="0"/>
              <a:t>　　　　　□　防災・減災　　　　　　□　イノベーション　　　</a:t>
            </a:r>
            <a:r>
              <a:rPr kumimoji="1" lang="ja-JP" altLang="en-US" dirty="0"/>
              <a:t>　　　　　　　　　　　　　　　　　　</a:t>
            </a:r>
            <a:endParaRPr lang="en-US" altLang="ja-JP" dirty="0"/>
          </a:p>
          <a:p>
            <a:r>
              <a:rPr lang="ja-JP" altLang="en-US" dirty="0"/>
              <a:t>　　　　　□　生産性向上　　　　　 □　観光</a:t>
            </a:r>
            <a:endParaRPr lang="en-US" altLang="ja-JP" dirty="0"/>
          </a:p>
        </p:txBody>
      </p:sp>
    </p:spTree>
    <p:extLst>
      <p:ext uri="{BB962C8B-B14F-4D97-AF65-F5344CB8AC3E}">
        <p14:creationId xmlns:p14="http://schemas.microsoft.com/office/powerpoint/2010/main" val="118303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1621" y="312365"/>
            <a:ext cx="6311552" cy="490066"/>
          </a:xfrm>
        </p:spPr>
        <p:txBody>
          <a:bodyPr>
            <a:normAutofit/>
          </a:bodyPr>
          <a:lstStyle/>
          <a:p>
            <a:pPr algn="l"/>
            <a:r>
              <a:rPr kumimoji="1" lang="en-US" altLang="ja-JP" sz="2400" b="1" dirty="0"/>
              <a:t>1.</a:t>
            </a:r>
            <a:r>
              <a:rPr kumimoji="1" lang="ja-JP" altLang="en-US" sz="2400" b="1" dirty="0"/>
              <a:t>　</a:t>
            </a:r>
            <a:r>
              <a:rPr lang="ja-JP" altLang="en-US" sz="2400" b="1" dirty="0"/>
              <a:t>プロジェクト応募の目的</a:t>
            </a:r>
            <a:endParaRPr kumimoji="1" lang="ja-JP" altLang="en-US" sz="2400" b="1" dirty="0"/>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r>
              <a:rPr kumimoji="1" lang="en-US" altLang="ja-JP" dirty="0" smtClean="0"/>
              <a:t>3</a:t>
            </a:r>
          </a:p>
        </p:txBody>
      </p:sp>
      <p:graphicFrame>
        <p:nvGraphicFramePr>
          <p:cNvPr id="8" name="表 7"/>
          <p:cNvGraphicFramePr>
            <a:graphicFrameLocks noGrp="1"/>
          </p:cNvGraphicFramePr>
          <p:nvPr>
            <p:extLst>
              <p:ext uri="{D42A27DB-BD31-4B8C-83A1-F6EECF244321}">
                <p14:modId xmlns:p14="http://schemas.microsoft.com/office/powerpoint/2010/main" val="797604951"/>
              </p:ext>
            </p:extLst>
          </p:nvPr>
        </p:nvGraphicFramePr>
        <p:xfrm>
          <a:off x="584473" y="1052735"/>
          <a:ext cx="7776864" cy="2461022"/>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43893872"/>
                    </a:ext>
                  </a:extLst>
                </a:gridCol>
              </a:tblGrid>
              <a:tr h="480124">
                <a:tc>
                  <a:txBody>
                    <a:bodyPr/>
                    <a:lstStyle/>
                    <a:p>
                      <a:pPr algn="ctr"/>
                      <a:r>
                        <a:rPr kumimoji="1" lang="ja-JP" altLang="en-US" dirty="0"/>
                        <a:t>応募テーマに関して現在抱えている課題</a:t>
                      </a:r>
                    </a:p>
                  </a:txBody>
                  <a:tcPr/>
                </a:tc>
                <a:extLst>
                  <a:ext uri="{0D108BD9-81ED-4DB2-BD59-A6C34878D82A}">
                    <a16:rowId xmlns:a16="http://schemas.microsoft.com/office/drawing/2014/main" val="402123984"/>
                  </a:ext>
                </a:extLst>
              </a:tr>
              <a:tr h="1980898">
                <a:tc>
                  <a:txBody>
                    <a:bodyPr/>
                    <a:lstStyle/>
                    <a:p>
                      <a:pPr algn="ctr"/>
                      <a:endParaRPr kumimoji="1" lang="ja-JP" altLang="en-US" dirty="0"/>
                    </a:p>
                  </a:txBody>
                  <a:tcPr/>
                </a:tc>
                <a:extLst>
                  <a:ext uri="{0D108BD9-81ED-4DB2-BD59-A6C34878D82A}">
                    <a16:rowId xmlns:a16="http://schemas.microsoft.com/office/drawing/2014/main" val="2679883058"/>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775975344"/>
              </p:ext>
            </p:extLst>
          </p:nvPr>
        </p:nvGraphicFramePr>
        <p:xfrm>
          <a:off x="584473" y="3645024"/>
          <a:ext cx="7776864" cy="2800513"/>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43893872"/>
                    </a:ext>
                  </a:extLst>
                </a:gridCol>
              </a:tblGrid>
              <a:tr h="403892">
                <a:tc>
                  <a:txBody>
                    <a:bodyPr/>
                    <a:lstStyle/>
                    <a:p>
                      <a:pPr algn="ctr"/>
                      <a:r>
                        <a:rPr kumimoji="1" lang="ja-JP" altLang="en-US" dirty="0"/>
                        <a:t>課題に対して外資系企業に求めること</a:t>
                      </a:r>
                    </a:p>
                  </a:txBody>
                  <a:tcPr/>
                </a:tc>
                <a:extLst>
                  <a:ext uri="{0D108BD9-81ED-4DB2-BD59-A6C34878D82A}">
                    <a16:rowId xmlns:a16="http://schemas.microsoft.com/office/drawing/2014/main" val="402123984"/>
                  </a:ext>
                </a:extLst>
              </a:tr>
              <a:tr h="2396621">
                <a:tc>
                  <a:txBody>
                    <a:bodyPr/>
                    <a:lstStyle/>
                    <a:p>
                      <a:pPr algn="ctr"/>
                      <a:endParaRPr kumimoji="1" lang="ja-JP" altLang="en-US" dirty="0"/>
                    </a:p>
                  </a:txBody>
                  <a:tcPr/>
                </a:tc>
                <a:extLst>
                  <a:ext uri="{0D108BD9-81ED-4DB2-BD59-A6C34878D82A}">
                    <a16:rowId xmlns:a16="http://schemas.microsoft.com/office/drawing/2014/main" val="2679883058"/>
                  </a:ext>
                </a:extLst>
              </a:tr>
            </a:tbl>
          </a:graphicData>
        </a:graphic>
      </p:graphicFrame>
    </p:spTree>
    <p:extLst>
      <p:ext uri="{BB962C8B-B14F-4D97-AF65-F5344CB8AC3E}">
        <p14:creationId xmlns:p14="http://schemas.microsoft.com/office/powerpoint/2010/main" val="29214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317" y="216707"/>
            <a:ext cx="6840760" cy="490066"/>
          </a:xfrm>
        </p:spPr>
        <p:txBody>
          <a:bodyPr>
            <a:noAutofit/>
          </a:bodyPr>
          <a:lstStyle/>
          <a:p>
            <a:pPr algn="l"/>
            <a:r>
              <a:rPr lang="en-US" altLang="ja-JP" sz="1400" dirty="0"/>
              <a:t/>
            </a:r>
            <a:br>
              <a:rPr lang="en-US" altLang="ja-JP" sz="1400" dirty="0"/>
            </a:br>
            <a:r>
              <a:rPr lang="ja-JP" altLang="en-US" sz="2400" b="1" dirty="0"/>
              <a:t>２．応募</a:t>
            </a:r>
            <a:r>
              <a:rPr kumimoji="1" lang="ja-JP" altLang="en-US" sz="2400" b="1" dirty="0"/>
              <a:t>プロジェクト概要</a:t>
            </a:r>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r>
              <a:rPr lang="en-US" altLang="ja-JP" dirty="0"/>
              <a:t>4</a:t>
            </a:r>
            <a:endParaRPr kumimoji="1" lang="ja-JP" altLang="en-US" dirty="0"/>
          </a:p>
        </p:txBody>
      </p:sp>
      <p:sp>
        <p:nvSpPr>
          <p:cNvPr id="11" name="コンテンツ プレースホルダー 4"/>
          <p:cNvSpPr>
            <a:spLocks noGrp="1"/>
          </p:cNvSpPr>
          <p:nvPr>
            <p:ph idx="1"/>
          </p:nvPr>
        </p:nvSpPr>
        <p:spPr>
          <a:xfrm>
            <a:off x="457200" y="1196752"/>
            <a:ext cx="8229600" cy="4929411"/>
          </a:xfrm>
        </p:spPr>
        <p:txBody>
          <a:bodyPr>
            <a:normAutofit/>
          </a:bodyPr>
          <a:lstStyle/>
          <a:p>
            <a:pPr marL="0" indent="0">
              <a:buNone/>
            </a:pPr>
            <a:r>
              <a:rPr lang="ja-JP" altLang="en-US" sz="1800" dirty="0"/>
              <a:t>（以下の点について、記入して下さい。）</a:t>
            </a:r>
            <a:endParaRPr lang="en-US" altLang="ja-JP" sz="1800" dirty="0"/>
          </a:p>
          <a:p>
            <a:pPr marL="0" indent="0">
              <a:buNone/>
            </a:pPr>
            <a:endParaRPr lang="en-US" altLang="ja-JP" sz="1800" dirty="0"/>
          </a:p>
          <a:p>
            <a:pPr marL="0" indent="0">
              <a:buNone/>
            </a:pPr>
            <a:r>
              <a:rPr kumimoji="1" lang="ja-JP" altLang="en-US" sz="1800" dirty="0"/>
              <a:t>〇対象国・地域：</a:t>
            </a:r>
            <a:endParaRPr kumimoji="1" lang="en-US" altLang="ja-JP" sz="1800" dirty="0"/>
          </a:p>
          <a:p>
            <a:pPr marL="0" indent="0">
              <a:buNone/>
            </a:pPr>
            <a:r>
              <a:rPr kumimoji="1" lang="ja-JP" altLang="en-US" sz="1800" dirty="0"/>
              <a:t>〇対象業種：</a:t>
            </a:r>
            <a:endParaRPr kumimoji="1" lang="en-US" altLang="ja-JP" sz="1800" dirty="0"/>
          </a:p>
          <a:p>
            <a:pPr marL="0" indent="0">
              <a:buNone/>
            </a:pPr>
            <a:r>
              <a:rPr lang="ja-JP" altLang="en-US" sz="1800" dirty="0"/>
              <a:t>〇理由：</a:t>
            </a:r>
            <a:endParaRPr lang="en-US" altLang="ja-JP" sz="1800" dirty="0"/>
          </a:p>
          <a:p>
            <a:pPr marL="0" indent="0">
              <a:buNone/>
            </a:pPr>
            <a:endParaRPr lang="en-US" altLang="ja-JP" sz="1800" dirty="0"/>
          </a:p>
          <a:p>
            <a:pPr marL="0" indent="0">
              <a:buNone/>
            </a:pPr>
            <a:r>
              <a:rPr lang="ja-JP" altLang="en-US" sz="1800" dirty="0"/>
              <a:t>〇</a:t>
            </a:r>
            <a:r>
              <a:rPr lang="ja-JP" altLang="en-US" sz="1800" dirty="0" err="1"/>
              <a:t>招へい</a:t>
            </a:r>
            <a:r>
              <a:rPr lang="ja-JP" altLang="en-US" sz="1800" dirty="0"/>
              <a:t>予定企業数及び招へい予定者数：</a:t>
            </a:r>
            <a:endParaRPr lang="en-US" altLang="ja-JP" sz="1800" dirty="0"/>
          </a:p>
          <a:p>
            <a:pPr marL="0" indent="0">
              <a:buNone/>
            </a:pPr>
            <a:r>
              <a:rPr lang="ja-JP" altLang="en-US" sz="1800" dirty="0"/>
              <a:t>〇</a:t>
            </a:r>
            <a:r>
              <a:rPr lang="ja-JP" altLang="en-US" sz="1800" dirty="0" err="1"/>
              <a:t>招へい</a:t>
            </a:r>
            <a:r>
              <a:rPr lang="ja-JP" altLang="en-US" sz="1800" dirty="0"/>
              <a:t>対象企業の発掘方法・発掘状況：</a:t>
            </a:r>
            <a:endParaRPr lang="en-US" altLang="ja-JP" sz="1800" dirty="0"/>
          </a:p>
          <a:p>
            <a:pPr marL="0" indent="0">
              <a:buNone/>
            </a:pPr>
            <a:r>
              <a:rPr lang="ja-JP" altLang="en-US" sz="1800" dirty="0"/>
              <a:t>〇</a:t>
            </a:r>
            <a:r>
              <a:rPr lang="ja-JP" altLang="en-US" sz="1800" dirty="0" err="1"/>
              <a:t>招へい</a:t>
            </a:r>
            <a:r>
              <a:rPr lang="ja-JP" altLang="en-US" sz="1800" dirty="0"/>
              <a:t>対象企業名（具体的に決まっていれば記載）：</a:t>
            </a:r>
            <a:endParaRPr lang="en-US" altLang="ja-JP" sz="1800" dirty="0"/>
          </a:p>
          <a:p>
            <a:pPr marL="0" indent="0">
              <a:buNone/>
            </a:pPr>
            <a:endParaRPr lang="en-US" altLang="ja-JP" sz="1800" dirty="0"/>
          </a:p>
          <a:p>
            <a:pPr marL="0" indent="0">
              <a:buNone/>
            </a:pPr>
            <a:endParaRPr lang="en-US" altLang="ja-JP" sz="1800" dirty="0"/>
          </a:p>
        </p:txBody>
      </p:sp>
    </p:spTree>
    <p:extLst>
      <p:ext uri="{BB962C8B-B14F-4D97-AF65-F5344CB8AC3E}">
        <p14:creationId xmlns:p14="http://schemas.microsoft.com/office/powerpoint/2010/main" val="2274569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317" y="216707"/>
            <a:ext cx="6840760" cy="490066"/>
          </a:xfrm>
        </p:spPr>
        <p:txBody>
          <a:bodyPr>
            <a:noAutofit/>
          </a:bodyPr>
          <a:lstStyle/>
          <a:p>
            <a:pPr algn="l"/>
            <a:r>
              <a:rPr lang="en-US" altLang="ja-JP" sz="1400" dirty="0"/>
              <a:t/>
            </a:r>
            <a:br>
              <a:rPr lang="en-US" altLang="ja-JP" sz="1400" dirty="0"/>
            </a:br>
            <a:r>
              <a:rPr lang="ja-JP" altLang="en-US" sz="2400" b="1" dirty="0"/>
              <a:t>２．応募</a:t>
            </a:r>
            <a:r>
              <a:rPr kumimoji="1" lang="ja-JP" altLang="en-US" sz="2400" b="1" dirty="0"/>
              <a:t>プロジェクト概要</a:t>
            </a:r>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r>
              <a:rPr lang="en-US" altLang="ja-JP" dirty="0"/>
              <a:t>5</a:t>
            </a:r>
            <a:endParaRPr kumimoji="1" lang="ja-JP" altLang="en-US" dirty="0"/>
          </a:p>
        </p:txBody>
      </p:sp>
      <p:sp>
        <p:nvSpPr>
          <p:cNvPr id="5" name="コンテンツ プレースホルダー 4"/>
          <p:cNvSpPr>
            <a:spLocks noGrp="1"/>
          </p:cNvSpPr>
          <p:nvPr>
            <p:ph idx="1"/>
          </p:nvPr>
        </p:nvSpPr>
        <p:spPr>
          <a:xfrm>
            <a:off x="380725" y="864779"/>
            <a:ext cx="8229600" cy="4929411"/>
          </a:xfrm>
        </p:spPr>
        <p:txBody>
          <a:bodyPr>
            <a:normAutofit/>
          </a:bodyPr>
          <a:lstStyle/>
          <a:p>
            <a:pPr marL="0" indent="0">
              <a:buNone/>
            </a:pPr>
            <a:r>
              <a:rPr lang="ja-JP" altLang="en-US" sz="1800" dirty="0">
                <a:latin typeface="+mn-ea"/>
              </a:rPr>
              <a:t>当該分野の外資系企業に対して、地元の強みをアピールできるような視察先、マッチング先などについて、具体的に記入して下さい。</a:t>
            </a:r>
            <a:r>
              <a:rPr lang="en-US" altLang="ja-JP" sz="1800" dirty="0">
                <a:latin typeface="+mn-ea"/>
              </a:rPr>
              <a:t>(</a:t>
            </a:r>
            <a:r>
              <a:rPr lang="ja-JP" altLang="en-US" sz="1800" dirty="0">
                <a:latin typeface="+mn-ea"/>
              </a:rPr>
              <a:t>必要であれば参考情報を添付ください。）</a:t>
            </a:r>
            <a:endParaRPr lang="en-US" altLang="ja-JP" sz="2000" dirty="0"/>
          </a:p>
          <a:p>
            <a:endParaRPr lang="en-US" altLang="ja-JP" sz="2000" dirty="0"/>
          </a:p>
          <a:p>
            <a:pPr marL="0" indent="0">
              <a:buNone/>
            </a:pPr>
            <a:endParaRPr lang="en-US" altLang="ja-JP" sz="2000" dirty="0"/>
          </a:p>
          <a:p>
            <a:endParaRPr lang="en-US" altLang="ja-JP" sz="2000" dirty="0"/>
          </a:p>
          <a:p>
            <a:endParaRPr lang="en-US" altLang="ja-JP" sz="2000" dirty="0"/>
          </a:p>
          <a:p>
            <a:pPr marL="0" indent="0">
              <a:buNone/>
            </a:pPr>
            <a:endParaRPr lang="en-US" altLang="ja-JP" sz="2000" dirty="0"/>
          </a:p>
          <a:p>
            <a:endParaRPr lang="en-US" altLang="ja-JP" sz="2000" dirty="0"/>
          </a:p>
          <a:p>
            <a:pPr marL="0" indent="0">
              <a:buNone/>
            </a:pPr>
            <a:r>
              <a:rPr lang="ja-JP" altLang="en-US" sz="2000" dirty="0"/>
              <a:t>　　</a:t>
            </a:r>
            <a:endParaRPr lang="en-US" altLang="ja-JP" sz="2000" dirty="0"/>
          </a:p>
          <a:p>
            <a:endParaRPr kumimoji="1" lang="en-US" altLang="ja-JP" sz="2000" dirty="0"/>
          </a:p>
          <a:p>
            <a:endParaRPr lang="en-US" altLang="ja-JP" sz="2000" dirty="0"/>
          </a:p>
          <a:p>
            <a:endParaRPr kumimoji="1" lang="en-US" altLang="ja-JP" sz="2000" dirty="0"/>
          </a:p>
          <a:p>
            <a:endParaRPr kumimoji="1" lang="en-US" altLang="ja-JP" sz="2000" dirty="0"/>
          </a:p>
          <a:p>
            <a:endParaRPr kumimoji="1" lang="en-US" altLang="ja-JP" sz="2000" dirty="0"/>
          </a:p>
          <a:p>
            <a:endParaRPr lang="en-US" altLang="ja-JP" sz="2000" dirty="0"/>
          </a:p>
          <a:p>
            <a:endParaRPr kumimoji="1" lang="en-US" altLang="ja-JP" sz="2000" dirty="0"/>
          </a:p>
          <a:p>
            <a:pPr marL="0" indent="0">
              <a:buNone/>
            </a:pPr>
            <a:endParaRPr lang="en-US" altLang="ja-JP" sz="2000" dirty="0"/>
          </a:p>
        </p:txBody>
      </p:sp>
      <p:graphicFrame>
        <p:nvGraphicFramePr>
          <p:cNvPr id="3" name="表 2"/>
          <p:cNvGraphicFramePr>
            <a:graphicFrameLocks noGrp="1"/>
          </p:cNvGraphicFramePr>
          <p:nvPr>
            <p:extLst>
              <p:ext uri="{D42A27DB-BD31-4B8C-83A1-F6EECF244321}">
                <p14:modId xmlns:p14="http://schemas.microsoft.com/office/powerpoint/2010/main" val="4191190535"/>
              </p:ext>
            </p:extLst>
          </p:nvPr>
        </p:nvGraphicFramePr>
        <p:xfrm>
          <a:off x="415955" y="1844825"/>
          <a:ext cx="8194370" cy="4511525"/>
        </p:xfrm>
        <a:graphic>
          <a:graphicData uri="http://schemas.openxmlformats.org/drawingml/2006/table">
            <a:tbl>
              <a:tblPr firstRow="1" bandRow="1">
                <a:tableStyleId>{5C22544A-7EE6-4342-B048-85BDC9FD1C3A}</a:tableStyleId>
              </a:tblPr>
              <a:tblGrid>
                <a:gridCol w="4097185">
                  <a:extLst>
                    <a:ext uri="{9D8B030D-6E8A-4147-A177-3AD203B41FA5}">
                      <a16:colId xmlns:a16="http://schemas.microsoft.com/office/drawing/2014/main" val="122981531"/>
                    </a:ext>
                  </a:extLst>
                </a:gridCol>
                <a:gridCol w="4097185">
                  <a:extLst>
                    <a:ext uri="{9D8B030D-6E8A-4147-A177-3AD203B41FA5}">
                      <a16:colId xmlns:a16="http://schemas.microsoft.com/office/drawing/2014/main" val="436644713"/>
                    </a:ext>
                  </a:extLst>
                </a:gridCol>
              </a:tblGrid>
              <a:tr h="669221">
                <a:tc>
                  <a:txBody>
                    <a:bodyPr/>
                    <a:lstStyle/>
                    <a:p>
                      <a:r>
                        <a:rPr kumimoji="1" lang="ja-JP" altLang="en-US" dirty="0"/>
                        <a:t>視察先</a:t>
                      </a:r>
                      <a:r>
                        <a:rPr kumimoji="1" lang="en-US" altLang="ja-JP" dirty="0"/>
                        <a:t>/</a:t>
                      </a:r>
                      <a:r>
                        <a:rPr kumimoji="1" lang="ja-JP" altLang="en-US" dirty="0"/>
                        <a:t>マッチング先</a:t>
                      </a:r>
                    </a:p>
                  </a:txBody>
                  <a:tcPr/>
                </a:tc>
                <a:tc>
                  <a:txBody>
                    <a:bodyPr/>
                    <a:lstStyle/>
                    <a:p>
                      <a:r>
                        <a:rPr kumimoji="1" lang="ja-JP" altLang="en-US" dirty="0"/>
                        <a:t>具体的に外資系企業に対してできること</a:t>
                      </a:r>
                    </a:p>
                  </a:txBody>
                  <a:tcPr/>
                </a:tc>
                <a:extLst>
                  <a:ext uri="{0D108BD9-81ED-4DB2-BD59-A6C34878D82A}">
                    <a16:rowId xmlns:a16="http://schemas.microsoft.com/office/drawing/2014/main" val="976938568"/>
                  </a:ext>
                </a:extLst>
              </a:tr>
              <a:tr h="960576">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512452399"/>
                  </a:ext>
                </a:extLst>
              </a:tr>
              <a:tr h="960576">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716034739"/>
                  </a:ext>
                </a:extLst>
              </a:tr>
              <a:tr h="960576">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360515536"/>
                  </a:ext>
                </a:extLst>
              </a:tr>
              <a:tr h="960576">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723273162"/>
                  </a:ext>
                </a:extLst>
              </a:tr>
            </a:tbl>
          </a:graphicData>
        </a:graphic>
      </p:graphicFrame>
    </p:spTree>
    <p:extLst>
      <p:ext uri="{BB962C8B-B14F-4D97-AF65-F5344CB8AC3E}">
        <p14:creationId xmlns:p14="http://schemas.microsoft.com/office/powerpoint/2010/main" val="4283130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317" y="216707"/>
            <a:ext cx="6840760" cy="490066"/>
          </a:xfrm>
        </p:spPr>
        <p:txBody>
          <a:bodyPr>
            <a:noAutofit/>
          </a:bodyPr>
          <a:lstStyle/>
          <a:p>
            <a:pPr algn="l"/>
            <a:r>
              <a:rPr lang="en-US" altLang="ja-JP" sz="1400" dirty="0"/>
              <a:t/>
            </a:r>
            <a:br>
              <a:rPr lang="en-US" altLang="ja-JP" sz="1400" dirty="0"/>
            </a:br>
            <a:r>
              <a:rPr lang="ja-JP" altLang="en-US" sz="2400" b="1" dirty="0"/>
              <a:t>２．応募</a:t>
            </a:r>
            <a:r>
              <a:rPr kumimoji="1" lang="ja-JP" altLang="en-US" sz="2400" b="1" dirty="0"/>
              <a:t>プロジェクト概要</a:t>
            </a:r>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r>
              <a:rPr lang="en-US" altLang="ja-JP" dirty="0"/>
              <a:t>6</a:t>
            </a:r>
            <a:endParaRPr kumimoji="1" lang="ja-JP" altLang="en-US" dirty="0"/>
          </a:p>
        </p:txBody>
      </p:sp>
      <p:sp>
        <p:nvSpPr>
          <p:cNvPr id="5" name="コンテンツ プレースホルダー 4"/>
          <p:cNvSpPr>
            <a:spLocks noGrp="1"/>
          </p:cNvSpPr>
          <p:nvPr>
            <p:ph idx="1"/>
          </p:nvPr>
        </p:nvSpPr>
        <p:spPr>
          <a:xfrm>
            <a:off x="380725" y="864779"/>
            <a:ext cx="8229600" cy="4929411"/>
          </a:xfrm>
        </p:spPr>
        <p:txBody>
          <a:bodyPr>
            <a:normAutofit/>
          </a:bodyPr>
          <a:lstStyle/>
          <a:p>
            <a:pPr marL="0" indent="0">
              <a:buNone/>
            </a:pPr>
            <a:r>
              <a:rPr lang="ja-JP" altLang="en-US" sz="1800" dirty="0"/>
              <a:t>具体的な想定スケジュールについて記入ください。（</a:t>
            </a:r>
            <a:r>
              <a:rPr lang="ja-JP" altLang="en-US" sz="1800" dirty="0" err="1"/>
              <a:t>招へい</a:t>
            </a:r>
            <a:r>
              <a:rPr lang="ja-JP" altLang="en-US" sz="1800" dirty="0"/>
              <a:t>期間、スケジュール、訪問先）</a:t>
            </a:r>
            <a:endParaRPr lang="en-US" altLang="ja-JP" sz="1800" dirty="0"/>
          </a:p>
          <a:p>
            <a:pPr marL="0" indent="0">
              <a:buNone/>
            </a:pPr>
            <a:endParaRPr lang="en-US" altLang="ja-JP" sz="2000" dirty="0"/>
          </a:p>
          <a:p>
            <a:endParaRPr lang="en-US" altLang="ja-JP" sz="2000" dirty="0"/>
          </a:p>
          <a:p>
            <a:endParaRPr lang="en-US" altLang="ja-JP" sz="2000" dirty="0"/>
          </a:p>
          <a:p>
            <a:pPr marL="0" indent="0">
              <a:buNone/>
            </a:pPr>
            <a:endParaRPr lang="en-US" altLang="ja-JP" sz="2000" dirty="0"/>
          </a:p>
          <a:p>
            <a:endParaRPr lang="en-US" altLang="ja-JP" sz="2000" dirty="0"/>
          </a:p>
          <a:p>
            <a:pPr marL="0" indent="0">
              <a:buNone/>
            </a:pPr>
            <a:r>
              <a:rPr lang="ja-JP" altLang="en-US" sz="2000" dirty="0"/>
              <a:t>　　</a:t>
            </a:r>
            <a:endParaRPr lang="en-US" altLang="ja-JP" sz="2000" dirty="0"/>
          </a:p>
          <a:p>
            <a:endParaRPr kumimoji="1" lang="en-US" altLang="ja-JP" sz="2000" dirty="0"/>
          </a:p>
          <a:p>
            <a:endParaRPr lang="en-US" altLang="ja-JP" sz="2000" dirty="0"/>
          </a:p>
          <a:p>
            <a:endParaRPr kumimoji="1" lang="en-US" altLang="ja-JP" sz="2000" dirty="0"/>
          </a:p>
          <a:p>
            <a:endParaRPr kumimoji="1" lang="en-US" altLang="ja-JP" sz="2000" dirty="0"/>
          </a:p>
          <a:p>
            <a:endParaRPr kumimoji="1" lang="en-US" altLang="ja-JP" sz="2000" dirty="0"/>
          </a:p>
          <a:p>
            <a:endParaRPr lang="en-US" altLang="ja-JP" sz="2000" dirty="0"/>
          </a:p>
          <a:p>
            <a:endParaRPr kumimoji="1" lang="en-US" altLang="ja-JP" sz="2000" dirty="0"/>
          </a:p>
          <a:p>
            <a:pPr marL="0" indent="0">
              <a:buNone/>
            </a:pPr>
            <a:endParaRPr lang="en-US" altLang="ja-JP" sz="2000" dirty="0"/>
          </a:p>
        </p:txBody>
      </p:sp>
    </p:spTree>
    <p:extLst>
      <p:ext uri="{BB962C8B-B14F-4D97-AF65-F5344CB8AC3E}">
        <p14:creationId xmlns:p14="http://schemas.microsoft.com/office/powerpoint/2010/main" val="2094894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8377"/>
            <a:ext cx="6696744" cy="490066"/>
          </a:xfrm>
        </p:spPr>
        <p:txBody>
          <a:bodyPr>
            <a:normAutofit/>
          </a:bodyPr>
          <a:lstStyle/>
          <a:p>
            <a:pPr algn="l"/>
            <a:r>
              <a:rPr lang="ja-JP" altLang="en-US" sz="2200" b="1" dirty="0"/>
              <a:t>３．</a:t>
            </a:r>
            <a:r>
              <a:rPr kumimoji="1" lang="ja-JP" altLang="en-US" sz="2200" b="1" dirty="0"/>
              <a:t>経費概算</a:t>
            </a:r>
          </a:p>
        </p:txBody>
      </p:sp>
      <p:cxnSp>
        <p:nvCxnSpPr>
          <p:cNvPr id="4" name="直線コネクタ 3"/>
          <p:cNvCxnSpPr/>
          <p:nvPr/>
        </p:nvCxnSpPr>
        <p:spPr>
          <a:xfrm>
            <a:off x="251520" y="528443"/>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35830"/>
            <a:ext cx="360040" cy="4926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6588224" y="6438457"/>
            <a:ext cx="2133600" cy="365125"/>
          </a:xfrm>
        </p:spPr>
        <p:txBody>
          <a:bodyPr/>
          <a:lstStyle/>
          <a:p>
            <a:r>
              <a:rPr lang="en-US" altLang="ja-JP" dirty="0"/>
              <a:t>7</a:t>
            </a:r>
            <a:endParaRPr kumimoji="1" lang="ja-JP" altLang="en-US" dirty="0"/>
          </a:p>
        </p:txBody>
      </p:sp>
      <p:sp>
        <p:nvSpPr>
          <p:cNvPr id="9" name="コンテンツ プレースホルダー 11"/>
          <p:cNvSpPr>
            <a:spLocks noGrp="1"/>
          </p:cNvSpPr>
          <p:nvPr>
            <p:ph idx="1"/>
          </p:nvPr>
        </p:nvSpPr>
        <p:spPr>
          <a:xfrm>
            <a:off x="214233" y="528443"/>
            <a:ext cx="8784888" cy="1288542"/>
          </a:xfrm>
        </p:spPr>
        <p:txBody>
          <a:bodyPr>
            <a:normAutofit lnSpcReduction="10000"/>
          </a:bodyPr>
          <a:lstStyle/>
          <a:p>
            <a:pPr marL="0" indent="0">
              <a:lnSpc>
                <a:spcPct val="150000"/>
              </a:lnSpc>
              <a:buNone/>
            </a:pPr>
            <a:r>
              <a:rPr lang="ja-JP" altLang="en-US" sz="1800" dirty="0"/>
              <a:t>本プロジェクトに係る経費総額（自己負担</a:t>
            </a:r>
            <a:r>
              <a:rPr lang="en-US" altLang="ja-JP" sz="1800" dirty="0"/>
              <a:t>+</a:t>
            </a:r>
            <a:r>
              <a:rPr lang="ja-JP" altLang="en-US" sz="1800" dirty="0"/>
              <a:t>ジェトロ申請（希望））：                              　　　　円</a:t>
            </a:r>
            <a:endParaRPr lang="en-US" altLang="ja-JP" sz="1800" dirty="0"/>
          </a:p>
          <a:p>
            <a:pPr marL="0" indent="0">
              <a:buNone/>
            </a:pPr>
            <a:endParaRPr lang="en-US" altLang="ja-JP" sz="1900" dirty="0"/>
          </a:p>
          <a:p>
            <a:pPr marL="0" indent="0">
              <a:buNone/>
            </a:pPr>
            <a:r>
              <a:rPr lang="en-US" altLang="ja-JP" sz="1400" dirty="0"/>
              <a:t>※</a:t>
            </a:r>
            <a:r>
              <a:rPr lang="ja-JP" altLang="en-US" sz="1400" dirty="0"/>
              <a:t>ジェトロからの支出は、ジェトロ内部規定に基づく支出となります。</a:t>
            </a:r>
            <a:endParaRPr lang="en-US" altLang="ja-JP" sz="1400" dirty="0"/>
          </a:p>
          <a:p>
            <a:pPr marL="0" indent="0">
              <a:buNone/>
            </a:pPr>
            <a:r>
              <a:rPr lang="ja-JP" altLang="en-US" sz="1400" dirty="0"/>
              <a:t>　  ジェトロからの支出項目に関してご不明な点がありましたら、お問合せください。</a:t>
            </a:r>
            <a:endParaRPr lang="en-US" altLang="ja-JP" sz="1400" dirty="0"/>
          </a:p>
        </p:txBody>
      </p:sp>
      <p:graphicFrame>
        <p:nvGraphicFramePr>
          <p:cNvPr id="3" name="表 2"/>
          <p:cNvGraphicFramePr>
            <a:graphicFrameLocks noGrp="1"/>
          </p:cNvGraphicFramePr>
          <p:nvPr/>
        </p:nvGraphicFramePr>
        <p:xfrm>
          <a:off x="286197" y="1746441"/>
          <a:ext cx="8640960" cy="4692016"/>
        </p:xfrm>
        <a:graphic>
          <a:graphicData uri="http://schemas.openxmlformats.org/drawingml/2006/table">
            <a:tbl>
              <a:tblPr firstRow="1" bandRow="1">
                <a:tableStyleId>{5C22544A-7EE6-4342-B048-85BDC9FD1C3A}</a:tableStyleId>
              </a:tblPr>
              <a:tblGrid>
                <a:gridCol w="2269579">
                  <a:extLst>
                    <a:ext uri="{9D8B030D-6E8A-4147-A177-3AD203B41FA5}">
                      <a16:colId xmlns:a16="http://schemas.microsoft.com/office/drawing/2014/main" val="20001"/>
                    </a:ext>
                  </a:extLst>
                </a:gridCol>
                <a:gridCol w="1904444">
                  <a:extLst>
                    <a:ext uri="{9D8B030D-6E8A-4147-A177-3AD203B41FA5}">
                      <a16:colId xmlns:a16="http://schemas.microsoft.com/office/drawing/2014/main" val="1717495304"/>
                    </a:ext>
                  </a:extLst>
                </a:gridCol>
                <a:gridCol w="2562997">
                  <a:extLst>
                    <a:ext uri="{9D8B030D-6E8A-4147-A177-3AD203B41FA5}">
                      <a16:colId xmlns:a16="http://schemas.microsoft.com/office/drawing/2014/main" val="20002"/>
                    </a:ext>
                  </a:extLst>
                </a:gridCol>
                <a:gridCol w="1903940">
                  <a:extLst>
                    <a:ext uri="{9D8B030D-6E8A-4147-A177-3AD203B41FA5}">
                      <a16:colId xmlns:a16="http://schemas.microsoft.com/office/drawing/2014/main" val="20003"/>
                    </a:ext>
                  </a:extLst>
                </a:gridCol>
              </a:tblGrid>
              <a:tr h="357539">
                <a:tc>
                  <a:txBody>
                    <a:bodyPr/>
                    <a:lstStyle/>
                    <a:p>
                      <a:r>
                        <a:rPr kumimoji="1" lang="ja-JP" altLang="en-US" dirty="0"/>
                        <a:t>経費負担者</a:t>
                      </a:r>
                    </a:p>
                  </a:txBody>
                  <a:tcPr/>
                </a:tc>
                <a:tc>
                  <a:txBody>
                    <a:bodyPr/>
                    <a:lstStyle/>
                    <a:p>
                      <a:r>
                        <a:rPr kumimoji="1" lang="ja-JP" altLang="en-US" dirty="0"/>
                        <a:t>項目</a:t>
                      </a:r>
                    </a:p>
                  </a:txBody>
                  <a:tcPr/>
                </a:tc>
                <a:tc>
                  <a:txBody>
                    <a:bodyPr/>
                    <a:lstStyle/>
                    <a:p>
                      <a:r>
                        <a:rPr kumimoji="1" lang="ja-JP" altLang="en-US" dirty="0"/>
                        <a:t>内訳</a:t>
                      </a:r>
                    </a:p>
                  </a:txBody>
                  <a:tcPr/>
                </a:tc>
                <a:tc>
                  <a:txBody>
                    <a:bodyPr/>
                    <a:lstStyle/>
                    <a:p>
                      <a:r>
                        <a:rPr kumimoji="1" lang="ja-JP" altLang="en-US" dirty="0"/>
                        <a:t>金額</a:t>
                      </a:r>
                    </a:p>
                  </a:txBody>
                  <a:tcPr/>
                </a:tc>
                <a:extLst>
                  <a:ext uri="{0D108BD9-81ED-4DB2-BD59-A6C34878D82A}">
                    <a16:rowId xmlns:a16="http://schemas.microsoft.com/office/drawing/2014/main" val="10000"/>
                  </a:ext>
                </a:extLst>
              </a:tr>
              <a:tr h="449342">
                <a:tc rowSpan="5">
                  <a:txBody>
                    <a:bodyPr/>
                    <a:lstStyle/>
                    <a:p>
                      <a:r>
                        <a:rPr kumimoji="1" lang="ja-JP" altLang="en-US" dirty="0"/>
                        <a:t>申請団体</a:t>
                      </a:r>
                      <a:endParaRPr kumimoji="1" lang="en-US" altLang="ja-JP" dirty="0"/>
                    </a:p>
                  </a:txBody>
                  <a:tcPr>
                    <a:lnB w="12700" cap="flat" cmpd="sng" algn="ctr">
                      <a:solidFill>
                        <a:schemeClr val="tx1"/>
                      </a:solidFill>
                      <a:prstDash val="solid"/>
                      <a:round/>
                      <a:headEnd type="none" w="med" len="med"/>
                      <a:tailEnd type="none" w="med" len="med"/>
                    </a:lnB>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extLst>
                  <a:ext uri="{0D108BD9-81ED-4DB2-BD59-A6C34878D82A}">
                    <a16:rowId xmlns:a16="http://schemas.microsoft.com/office/drawing/2014/main" val="10001"/>
                  </a:ext>
                </a:extLst>
              </a:tr>
              <a:tr h="449342">
                <a:tc vMerge="1">
                  <a:txBody>
                    <a:bodyPr/>
                    <a:lstStyle/>
                    <a:p>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a:p>
                  </a:txBody>
                  <a:tcPr/>
                </a:tc>
                <a:tc>
                  <a:txBody>
                    <a:bodyPr/>
                    <a:lstStyle/>
                    <a:p>
                      <a:pPr>
                        <a:lnSpc>
                          <a:spcPct val="100000"/>
                        </a:lnSpc>
                      </a:pPr>
                      <a:endParaRPr kumimoji="1" lang="ja-JP" altLang="en-US" dirty="0"/>
                    </a:p>
                  </a:txBody>
                  <a:tcPr/>
                </a:tc>
                <a:extLst>
                  <a:ext uri="{0D108BD9-81ED-4DB2-BD59-A6C34878D82A}">
                    <a16:rowId xmlns:a16="http://schemas.microsoft.com/office/drawing/2014/main" val="10002"/>
                  </a:ext>
                </a:extLst>
              </a:tr>
              <a:tr h="449342">
                <a:tc vMerge="1">
                  <a:txBody>
                    <a:bodyPr/>
                    <a:lstStyle/>
                    <a:p>
                      <a:endParaRPr kumimoji="1" lang="ja-JP" altLang="en-US"/>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extLst>
                  <a:ext uri="{0D108BD9-81ED-4DB2-BD59-A6C34878D82A}">
                    <a16:rowId xmlns:a16="http://schemas.microsoft.com/office/drawing/2014/main" val="3774994757"/>
                  </a:ext>
                </a:extLst>
              </a:tr>
              <a:tr h="449342">
                <a:tc vMerge="1">
                  <a:txBody>
                    <a:bodyPr/>
                    <a:lstStyle/>
                    <a:p>
                      <a:endParaRPr kumimoji="1" lang="ja-JP" altLang="en-US"/>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extLst>
                  <a:ext uri="{0D108BD9-81ED-4DB2-BD59-A6C34878D82A}">
                    <a16:rowId xmlns:a16="http://schemas.microsoft.com/office/drawing/2014/main" val="2510608337"/>
                  </a:ext>
                </a:extLst>
              </a:tr>
              <a:tr h="311519">
                <a:tc vMerge="1">
                  <a:txBody>
                    <a:bodyPr/>
                    <a:lstStyle/>
                    <a:p>
                      <a:endParaRPr kumimoji="1" lang="ja-JP" altLang="en-US" dirty="0"/>
                    </a:p>
                  </a:txBody>
                  <a:tcPr/>
                </a:tc>
                <a:tc>
                  <a:txBody>
                    <a:bodyPr/>
                    <a:lstStyle/>
                    <a:p>
                      <a:pPr>
                        <a:lnSpc>
                          <a:spcPct val="100000"/>
                        </a:lnSpc>
                      </a:pP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nSpc>
                          <a:spcPct val="100000"/>
                        </a:lnSpc>
                      </a:pP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1600" b="1" dirty="0"/>
                        <a:t>小計：</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419115"/>
                  </a:ext>
                </a:extLst>
              </a:tr>
              <a:tr h="449342">
                <a:tc rowSpan="4">
                  <a:txBody>
                    <a:bodyPr/>
                    <a:lstStyle/>
                    <a:p>
                      <a:r>
                        <a:rPr kumimoji="1" lang="ja-JP" altLang="en-US" sz="1700" dirty="0"/>
                        <a:t>ジェトロへの申請（希望）</a:t>
                      </a:r>
                      <a:endParaRPr kumimoji="1" lang="en-US" altLang="ja-JP" sz="1700" dirty="0"/>
                    </a:p>
                  </a:txBody>
                  <a:tcPr>
                    <a:lnT w="12700" cap="flat" cmpd="sng" algn="ctr">
                      <a:solidFill>
                        <a:schemeClr val="tx1"/>
                      </a:solidFill>
                      <a:prstDash val="solid"/>
                      <a:round/>
                      <a:headEnd type="none" w="med" len="med"/>
                      <a:tailEnd type="none" w="med" len="med"/>
                    </a:lnT>
                  </a:tcPr>
                </a:tc>
                <a:tc>
                  <a:txBody>
                    <a:bodyPr/>
                    <a:lstStyle/>
                    <a:p>
                      <a:pPr>
                        <a:lnSpc>
                          <a:spcPct val="100000"/>
                        </a:lnSpc>
                      </a:pPr>
                      <a:endParaRPr kumimoji="1" lang="ja-JP" altLang="en-US" dirty="0"/>
                    </a:p>
                  </a:txBody>
                  <a:tcPr>
                    <a:lnT w="12700" cap="flat" cmpd="sng" algn="ctr">
                      <a:solidFill>
                        <a:schemeClr val="tx1"/>
                      </a:solidFill>
                      <a:prstDash val="solid"/>
                      <a:round/>
                      <a:headEnd type="none" w="med" len="med"/>
                      <a:tailEnd type="none" w="med" len="med"/>
                    </a:lnT>
                  </a:tcPr>
                </a:tc>
                <a:tc>
                  <a:txBody>
                    <a:bodyPr/>
                    <a:lstStyle/>
                    <a:p>
                      <a:pPr>
                        <a:lnSpc>
                          <a:spcPct val="100000"/>
                        </a:lnSpc>
                      </a:pPr>
                      <a:endParaRPr kumimoji="1" lang="ja-JP" altLang="en-US" dirty="0"/>
                    </a:p>
                  </a:txBody>
                  <a:tcPr>
                    <a:lnT w="12700" cap="flat" cmpd="sng" algn="ctr">
                      <a:solidFill>
                        <a:schemeClr val="tx1"/>
                      </a:solidFill>
                      <a:prstDash val="solid"/>
                      <a:round/>
                      <a:headEnd type="none" w="med" len="med"/>
                      <a:tailEnd type="none" w="med" len="med"/>
                    </a:lnT>
                  </a:tcPr>
                </a:tc>
                <a:tc>
                  <a:txBody>
                    <a:bodyPr/>
                    <a:lstStyle/>
                    <a:p>
                      <a:pPr>
                        <a:lnSpc>
                          <a:spcPct val="100000"/>
                        </a:lnSpc>
                      </a:pPr>
                      <a:endParaRPr kumimoji="1" lang="ja-JP" alt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449342">
                <a:tc vMerge="1">
                  <a:txBody>
                    <a:bodyPr/>
                    <a:lstStyle/>
                    <a:p>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extLst>
                  <a:ext uri="{0D108BD9-81ED-4DB2-BD59-A6C34878D82A}">
                    <a16:rowId xmlns:a16="http://schemas.microsoft.com/office/drawing/2014/main" val="10005"/>
                  </a:ext>
                </a:extLst>
              </a:tr>
              <a:tr h="449342">
                <a:tc vMerge="1">
                  <a:txBody>
                    <a:bodyPr/>
                    <a:lstStyle/>
                    <a:p>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10006"/>
                  </a:ext>
                </a:extLst>
              </a:tr>
              <a:tr h="449342">
                <a:tc vMerge="1">
                  <a:txBody>
                    <a:bodyPr/>
                    <a:lstStyle/>
                    <a:p>
                      <a:endParaRPr kumimoji="1" lang="ja-JP" altLang="en-US" dirty="0"/>
                    </a:p>
                  </a:txBody>
                  <a:tcPr/>
                </a:tc>
                <a:tc>
                  <a:txBody>
                    <a:bodyPr/>
                    <a:lstStyle/>
                    <a:p>
                      <a:pPr>
                        <a:lnSpc>
                          <a:spcPct val="100000"/>
                        </a:lnSpc>
                      </a:pPr>
                      <a:endParaRPr kumimoji="1" lang="ja-JP" altLang="en-US" dirty="0"/>
                    </a:p>
                  </a:txBody>
                  <a:tcPr/>
                </a:tc>
                <a:tc>
                  <a:txBody>
                    <a:bodyPr/>
                    <a:lstStyle/>
                    <a:p>
                      <a:pPr>
                        <a:lnSpc>
                          <a:spcPct val="100000"/>
                        </a:lnSpc>
                      </a:pP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4113027816"/>
                  </a:ext>
                </a:extLst>
              </a:tr>
              <a:tr h="357539">
                <a:tc>
                  <a:txBody>
                    <a:bodyPr/>
                    <a:lstStyle/>
                    <a:p>
                      <a:endParaRPr kumimoji="1" lang="en-US" altLang="ja-JP" sz="1700" dirty="0"/>
                    </a:p>
                  </a:txBody>
                  <a:tcPr>
                    <a:lnB w="12700" cap="flat" cmpd="sng" algn="ctr">
                      <a:solidFill>
                        <a:schemeClr val="tx1"/>
                      </a:solidFill>
                      <a:prstDash val="solid"/>
                      <a:round/>
                      <a:headEnd type="none" w="med" len="med"/>
                      <a:tailEnd type="none" w="med" len="med"/>
                    </a:lnB>
                  </a:tcPr>
                </a:tc>
                <a:tc>
                  <a:txBody>
                    <a:bodyPr/>
                    <a:lstStyle/>
                    <a:p>
                      <a:pPr>
                        <a:lnSpc>
                          <a:spcPct val="100000"/>
                        </a:lnSpc>
                      </a:pP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nSpc>
                          <a:spcPct val="100000"/>
                        </a:lnSpc>
                      </a:pP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t>小計：</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4342956"/>
                  </a:ext>
                </a:extLst>
              </a:tr>
            </a:tbl>
          </a:graphicData>
        </a:graphic>
      </p:graphicFrame>
      <p:cxnSp>
        <p:nvCxnSpPr>
          <p:cNvPr id="11" name="直線コネクタ 10"/>
          <p:cNvCxnSpPr/>
          <p:nvPr/>
        </p:nvCxnSpPr>
        <p:spPr>
          <a:xfrm>
            <a:off x="5876948" y="908720"/>
            <a:ext cx="205172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86197" y="4868797"/>
            <a:ext cx="2302233" cy="1569660"/>
          </a:xfrm>
          <a:prstGeom prst="rect">
            <a:avLst/>
          </a:prstGeom>
          <a:noFill/>
          <a:ln w="12700">
            <a:solidFill>
              <a:schemeClr val="tx1"/>
            </a:solidFill>
          </a:ln>
        </p:spPr>
        <p:txBody>
          <a:bodyPr wrap="none" rtlCol="0">
            <a:spAutoFit/>
          </a:bodyPr>
          <a:lstStyle/>
          <a:p>
            <a:r>
              <a:rPr lang="ja-JP" altLang="en-US" sz="1200" b="1" dirty="0"/>
              <a:t>①</a:t>
            </a:r>
            <a:r>
              <a:rPr lang="ja-JP" altLang="en-US" sz="1200" b="1" dirty="0" err="1"/>
              <a:t>被招へい</a:t>
            </a:r>
            <a:r>
              <a:rPr lang="ja-JP" altLang="en-US" sz="1200" b="1" dirty="0"/>
              <a:t>者旅費</a:t>
            </a:r>
          </a:p>
          <a:p>
            <a:r>
              <a:rPr lang="ja-JP" altLang="en-US" sz="1200" b="1" dirty="0"/>
              <a:t>（航空券代、旅行傷害保険、</a:t>
            </a:r>
          </a:p>
          <a:p>
            <a:r>
              <a:rPr lang="ja-JP" altLang="en-US" sz="1200" b="1" dirty="0"/>
              <a:t>   国内交通費、国内宿泊費）</a:t>
            </a:r>
          </a:p>
          <a:p>
            <a:r>
              <a:rPr lang="ja-JP" altLang="en-US" sz="1200" b="1" dirty="0"/>
              <a:t>②通訳費（（</a:t>
            </a:r>
            <a:r>
              <a:rPr lang="ja-JP" altLang="en-US" sz="1200" b="1" dirty="0" err="1"/>
              <a:t>被招へい</a:t>
            </a:r>
            <a:r>
              <a:rPr lang="ja-JP" altLang="en-US" sz="1200" b="1" dirty="0"/>
              <a:t>企業に係る</a:t>
            </a:r>
            <a:endParaRPr lang="en-US" altLang="ja-JP" sz="1200" b="1" dirty="0"/>
          </a:p>
          <a:p>
            <a:r>
              <a:rPr lang="ja-JP" altLang="en-US" sz="1200" b="1" dirty="0"/>
              <a:t>　逐次・同時通訳費）</a:t>
            </a:r>
            <a:endParaRPr lang="en-US" altLang="ja-JP" sz="1200" b="1" dirty="0"/>
          </a:p>
          <a:p>
            <a:r>
              <a:rPr lang="ja-JP" altLang="en-US" sz="1200" b="1" dirty="0"/>
              <a:t>③資料翻訳費（</a:t>
            </a:r>
            <a:r>
              <a:rPr lang="ja-JP" altLang="en-US" sz="1200" b="1" dirty="0" err="1"/>
              <a:t>被招へい</a:t>
            </a:r>
            <a:r>
              <a:rPr lang="ja-JP" altLang="en-US" sz="1200" b="1" dirty="0"/>
              <a:t>企業や</a:t>
            </a:r>
            <a:endParaRPr lang="en-US" altLang="ja-JP" sz="1200" b="1" dirty="0"/>
          </a:p>
          <a:p>
            <a:r>
              <a:rPr lang="ja-JP" altLang="en-US" sz="1200" b="1" dirty="0"/>
              <a:t>地域企業等の資料の翻訳）</a:t>
            </a:r>
          </a:p>
          <a:p>
            <a:r>
              <a:rPr lang="ja-JP" altLang="en-US" sz="1200" b="1" dirty="0"/>
              <a:t>④マッチングイベント会場費</a:t>
            </a:r>
          </a:p>
        </p:txBody>
      </p:sp>
    </p:spTree>
    <p:extLst>
      <p:ext uri="{BB962C8B-B14F-4D97-AF65-F5344CB8AC3E}">
        <p14:creationId xmlns:p14="http://schemas.microsoft.com/office/powerpoint/2010/main" val="664275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1453" y="267643"/>
            <a:ext cx="6311552" cy="490066"/>
          </a:xfrm>
        </p:spPr>
        <p:txBody>
          <a:bodyPr>
            <a:normAutofit/>
          </a:bodyPr>
          <a:lstStyle/>
          <a:p>
            <a:pPr algn="l"/>
            <a:r>
              <a:rPr lang="ja-JP" altLang="en-US" sz="2400" b="1" dirty="0"/>
              <a:t>４．プロジェクト</a:t>
            </a:r>
            <a:r>
              <a:rPr kumimoji="1" lang="ja-JP" altLang="en-US" sz="2400" b="1" dirty="0"/>
              <a:t>実施体制</a:t>
            </a:r>
          </a:p>
        </p:txBody>
      </p:sp>
      <p:cxnSp>
        <p:nvCxnSpPr>
          <p:cNvPr id="4" name="直線コネクタ 3"/>
          <p:cNvCxnSpPr/>
          <p:nvPr/>
        </p:nvCxnSpPr>
        <p:spPr>
          <a:xfrm>
            <a:off x="251520" y="836712"/>
            <a:ext cx="8172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正方形/長方形 5"/>
          <p:cNvSpPr/>
          <p:nvPr/>
        </p:nvSpPr>
        <p:spPr>
          <a:xfrm>
            <a:off x="251520" y="188640"/>
            <a:ext cx="360040"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6550303" y="6298779"/>
            <a:ext cx="2051248" cy="365125"/>
          </a:xfrm>
        </p:spPr>
        <p:txBody>
          <a:bodyPr/>
          <a:lstStyle/>
          <a:p>
            <a:r>
              <a:rPr lang="en-US" altLang="ja-JP" dirty="0"/>
              <a:t>8</a:t>
            </a:r>
            <a:endParaRPr kumimoji="1" lang="ja-JP" altLang="en-US" dirty="0"/>
          </a:p>
        </p:txBody>
      </p:sp>
      <p:sp>
        <p:nvSpPr>
          <p:cNvPr id="12" name="コンテンツ プレースホルダー 11"/>
          <p:cNvSpPr>
            <a:spLocks noGrp="1"/>
          </p:cNvSpPr>
          <p:nvPr>
            <p:ph idx="1"/>
          </p:nvPr>
        </p:nvSpPr>
        <p:spPr>
          <a:xfrm>
            <a:off x="336575" y="1196752"/>
            <a:ext cx="8229600" cy="4525963"/>
          </a:xfrm>
        </p:spPr>
        <p:txBody>
          <a:bodyPr>
            <a:normAutofit/>
          </a:bodyPr>
          <a:lstStyle/>
          <a:p>
            <a:r>
              <a:rPr kumimoji="1" lang="ja-JP" altLang="en-US" sz="1800" dirty="0"/>
              <a:t>実施主体：</a:t>
            </a:r>
            <a:endParaRPr kumimoji="1" lang="en-US" altLang="ja-JP" sz="1800" dirty="0"/>
          </a:p>
          <a:p>
            <a:r>
              <a:rPr lang="ja-JP" altLang="en-US" sz="1800" dirty="0"/>
              <a:t>協力：</a:t>
            </a:r>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r>
              <a:rPr kumimoji="1" lang="ja-JP" altLang="en-US" sz="1800" dirty="0"/>
              <a:t>役割分担</a:t>
            </a:r>
          </a:p>
        </p:txBody>
      </p:sp>
      <p:graphicFrame>
        <p:nvGraphicFramePr>
          <p:cNvPr id="14" name="表 13"/>
          <p:cNvGraphicFramePr>
            <a:graphicFrameLocks noGrp="1"/>
          </p:cNvGraphicFramePr>
          <p:nvPr>
            <p:extLst>
              <p:ext uri="{D42A27DB-BD31-4B8C-83A1-F6EECF244321}">
                <p14:modId xmlns:p14="http://schemas.microsoft.com/office/powerpoint/2010/main" val="2337593425"/>
              </p:ext>
            </p:extLst>
          </p:nvPr>
        </p:nvGraphicFramePr>
        <p:xfrm>
          <a:off x="773324" y="4581128"/>
          <a:ext cx="7128792" cy="185420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4464496">
                  <a:extLst>
                    <a:ext uri="{9D8B030D-6E8A-4147-A177-3AD203B41FA5}">
                      <a16:colId xmlns:a16="http://schemas.microsoft.com/office/drawing/2014/main" val="20002"/>
                    </a:ext>
                  </a:extLst>
                </a:gridCol>
              </a:tblGrid>
              <a:tr h="370840">
                <a:tc>
                  <a:txBody>
                    <a:bodyPr/>
                    <a:lstStyle/>
                    <a:p>
                      <a:r>
                        <a:rPr kumimoji="1" lang="ja-JP" altLang="en-US" dirty="0"/>
                        <a:t>団体名</a:t>
                      </a:r>
                    </a:p>
                  </a:txBody>
                  <a:tcPr/>
                </a:tc>
                <a:tc>
                  <a:txBody>
                    <a:bodyPr/>
                    <a:lstStyle/>
                    <a:p>
                      <a:r>
                        <a:rPr kumimoji="1" lang="ja-JP" altLang="en-US" dirty="0"/>
                        <a:t>責任者名</a:t>
                      </a:r>
                    </a:p>
                  </a:txBody>
                  <a:tcPr/>
                </a:tc>
                <a:tc>
                  <a:txBody>
                    <a:bodyPr/>
                    <a:lstStyle/>
                    <a:p>
                      <a:r>
                        <a:rPr kumimoji="1" lang="ja-JP" altLang="en-US" dirty="0"/>
                        <a:t>役割分担</a:t>
                      </a:r>
                    </a:p>
                  </a:txBody>
                  <a:tcPr/>
                </a:tc>
                <a:extLst>
                  <a:ext uri="{0D108BD9-81ED-4DB2-BD59-A6C34878D82A}">
                    <a16:rowId xmlns:a16="http://schemas.microsoft.com/office/drawing/2014/main" val="10000"/>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1"/>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2"/>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3"/>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4"/>
                  </a:ext>
                </a:extLst>
              </a:tr>
            </a:tbl>
          </a:graphicData>
        </a:graphic>
      </p:graphicFrame>
      <p:graphicFrame>
        <p:nvGraphicFramePr>
          <p:cNvPr id="15" name="図表 14"/>
          <p:cNvGraphicFramePr/>
          <p:nvPr>
            <p:extLst>
              <p:ext uri="{D42A27DB-BD31-4B8C-83A1-F6EECF244321}">
                <p14:modId xmlns:p14="http://schemas.microsoft.com/office/powerpoint/2010/main" val="3620936515"/>
              </p:ext>
            </p:extLst>
          </p:nvPr>
        </p:nvGraphicFramePr>
        <p:xfrm>
          <a:off x="3923928" y="1196752"/>
          <a:ext cx="4788024" cy="2808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2096512"/>
      </p:ext>
    </p:extLst>
  </p:cSld>
  <p:clrMapOvr>
    <a:masterClrMapping/>
  </p:clrMapOvr>
</p:sld>
</file>

<file path=ppt/theme/theme1.xml><?xml version="1.0" encoding="utf-8"?>
<a:theme xmlns:a="http://schemas.openxmlformats.org/drawingml/2006/main" name="Office テーマ">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752</Words>
  <Application>Microsoft Office PowerPoint</Application>
  <PresentationFormat>画面に合わせる (4:3)</PresentationFormat>
  <Paragraphs>136</Paragraphs>
  <Slides>11</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メイリオ</vt:lpstr>
      <vt:lpstr>Arial</vt:lpstr>
      <vt:lpstr>Calibri</vt:lpstr>
      <vt:lpstr>Office テーマ</vt:lpstr>
      <vt:lpstr>2020年度 Regional Business Conference  プロジェクト企画提案書 （複数自治体応募用）</vt:lpstr>
      <vt:lpstr>PowerPoint プレゼンテーション</vt:lpstr>
      <vt:lpstr>1.　プロジェクト応募の目的</vt:lpstr>
      <vt:lpstr>1.　プロジェクト応募の目的</vt:lpstr>
      <vt:lpstr> ２．応募プロジェクト概要</vt:lpstr>
      <vt:lpstr> ２．応募プロジェクト概要</vt:lpstr>
      <vt:lpstr> ２．応募プロジェクト概要</vt:lpstr>
      <vt:lpstr>３．経費概算</vt:lpstr>
      <vt:lpstr>４．プロジェクト実施体制</vt:lpstr>
      <vt:lpstr>５．これまでの取り組み実績</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2020-06-29T00:30:07Z</dcterms:created>
  <dcterms:modified xsi:type="dcterms:W3CDTF">2020-06-29T00:30:20Z</dcterms:modified>
</cp:coreProperties>
</file>