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56" r:id="rId2"/>
    <p:sldId id="280" r:id="rId3"/>
    <p:sldId id="257" r:id="rId4"/>
    <p:sldId id="258" r:id="rId5"/>
    <p:sldId id="283" r:id="rId6"/>
    <p:sldId id="293" r:id="rId7"/>
    <p:sldId id="292" r:id="rId8"/>
    <p:sldId id="282" r:id="rId9"/>
    <p:sldId id="276" r:id="rId10"/>
    <p:sldId id="279" r:id="rId11"/>
    <p:sldId id="289" r:id="rId12"/>
    <p:sldId id="271" r:id="rId1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5EE"/>
    <a:srgbClr val="EFF3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2C446-1B97-4338-9B9D-3A3561C8C952}" v="324" dt="2026-03-06T08:19:58.5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67"/>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8887" cy="496888"/>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3" y="0"/>
            <a:ext cx="2948887" cy="496888"/>
          </a:xfrm>
          <a:prstGeom prst="rect">
            <a:avLst/>
          </a:prstGeom>
        </p:spPr>
        <p:txBody>
          <a:bodyPr vert="horz" lIns="91403" tIns="45703" rIns="91403" bIns="45703" rtlCol="0"/>
          <a:lstStyle>
            <a:lvl1pPr algn="r">
              <a:defRPr sz="1200"/>
            </a:lvl1pPr>
          </a:lstStyle>
          <a:p>
            <a:fld id="{211F0FA8-3EDB-4921-AD54-652311CA2FD7}" type="datetimeFigureOut">
              <a:rPr kumimoji="1" lang="ja-JP" altLang="en-US" smtClean="0"/>
              <a:t>2026/4/17</a:t>
            </a:fld>
            <a:endParaRPr kumimoji="1" lang="ja-JP" altLang="en-US"/>
          </a:p>
        </p:txBody>
      </p:sp>
      <p:sp>
        <p:nvSpPr>
          <p:cNvPr id="4" name="フッター プレースホルダー 3"/>
          <p:cNvSpPr>
            <a:spLocks noGrp="1"/>
          </p:cNvSpPr>
          <p:nvPr>
            <p:ph type="ftr" sz="quarter" idx="2"/>
          </p:nvPr>
        </p:nvSpPr>
        <p:spPr>
          <a:xfrm>
            <a:off x="5" y="9440867"/>
            <a:ext cx="2948887" cy="496887"/>
          </a:xfrm>
          <a:prstGeom prst="rect">
            <a:avLst/>
          </a:prstGeom>
        </p:spPr>
        <p:txBody>
          <a:bodyPr vert="horz" lIns="91403" tIns="45703" rIns="91403"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3" y="9440867"/>
            <a:ext cx="2948887" cy="496887"/>
          </a:xfrm>
          <a:prstGeom prst="rect">
            <a:avLst/>
          </a:prstGeom>
        </p:spPr>
        <p:txBody>
          <a:bodyPr vert="horz" lIns="91403" tIns="45703" rIns="91403" bIns="45703" rtlCol="0" anchor="b"/>
          <a:lstStyle>
            <a:lvl1pPr algn="r">
              <a:defRPr sz="1200"/>
            </a:lvl1pPr>
          </a:lstStyle>
          <a:p>
            <a:fld id="{19A9AC34-C617-4323-ACE8-A39A3FA3E997}" type="slidenum">
              <a:rPr kumimoji="1" lang="ja-JP" altLang="en-US" smtClean="0"/>
              <a:t>‹#›</a:t>
            </a:fld>
            <a:endParaRPr kumimoji="1" lang="ja-JP" altLang="en-US"/>
          </a:p>
        </p:txBody>
      </p:sp>
    </p:spTree>
    <p:extLst>
      <p:ext uri="{BB962C8B-B14F-4D97-AF65-F5344CB8AC3E}">
        <p14:creationId xmlns:p14="http://schemas.microsoft.com/office/powerpoint/2010/main" val="40502971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099" cy="496967"/>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3" y="0"/>
            <a:ext cx="2949099" cy="496967"/>
          </a:xfrm>
          <a:prstGeom prst="rect">
            <a:avLst/>
          </a:prstGeom>
        </p:spPr>
        <p:txBody>
          <a:bodyPr vert="horz" lIns="91403" tIns="45703" rIns="91403" bIns="45703" rtlCol="0"/>
          <a:lstStyle>
            <a:lvl1pPr algn="r">
              <a:defRPr sz="1200"/>
            </a:lvl1pPr>
          </a:lstStyle>
          <a:p>
            <a:fld id="{A1935617-DF10-474D-B629-37479700C7E4}" type="datetimeFigureOut">
              <a:rPr kumimoji="1" lang="ja-JP" altLang="en-US" smtClean="0"/>
              <a:t>2026/4/17</a:t>
            </a:fld>
            <a:endParaRPr kumimoji="1" lang="ja-JP" altLang="en-US"/>
          </a:p>
        </p:txBody>
      </p:sp>
      <p:sp>
        <p:nvSpPr>
          <p:cNvPr id="4" name="スライド イメージ プレースホルダー 3"/>
          <p:cNvSpPr>
            <a:spLocks noGrp="1" noRot="1" noChangeAspect="1"/>
          </p:cNvSpPr>
          <p:nvPr>
            <p:ph type="sldImg" idx="2"/>
          </p:nvPr>
        </p:nvSpPr>
        <p:spPr>
          <a:xfrm>
            <a:off x="92075" y="746125"/>
            <a:ext cx="6621463" cy="3725863"/>
          </a:xfrm>
          <a:prstGeom prst="rect">
            <a:avLst/>
          </a:prstGeom>
          <a:noFill/>
          <a:ln w="12700">
            <a:solidFill>
              <a:prstClr val="black"/>
            </a:solidFill>
          </a:ln>
        </p:spPr>
        <p:txBody>
          <a:bodyPr vert="horz" lIns="91403" tIns="45703" rIns="91403" bIns="45703" rtlCol="0" anchor="ctr"/>
          <a:lstStyle/>
          <a:p>
            <a:endParaRPr lang="ja-JP" altLang="en-US"/>
          </a:p>
        </p:txBody>
      </p:sp>
      <p:sp>
        <p:nvSpPr>
          <p:cNvPr id="5" name="ノート プレースホルダー 4"/>
          <p:cNvSpPr>
            <a:spLocks noGrp="1"/>
          </p:cNvSpPr>
          <p:nvPr>
            <p:ph type="body" sz="quarter" idx="3"/>
          </p:nvPr>
        </p:nvSpPr>
        <p:spPr>
          <a:xfrm>
            <a:off x="680562" y="4721190"/>
            <a:ext cx="5444490" cy="4472702"/>
          </a:xfrm>
          <a:prstGeom prst="rect">
            <a:avLst/>
          </a:prstGeom>
        </p:spPr>
        <p:txBody>
          <a:bodyPr vert="horz" lIns="91403" tIns="45703" rIns="91403"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46"/>
            <a:ext cx="2949099" cy="496967"/>
          </a:xfrm>
          <a:prstGeom prst="rect">
            <a:avLst/>
          </a:prstGeom>
        </p:spPr>
        <p:txBody>
          <a:bodyPr vert="horz" lIns="91403" tIns="45703" rIns="91403"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3" y="9440646"/>
            <a:ext cx="2949099" cy="496967"/>
          </a:xfrm>
          <a:prstGeom prst="rect">
            <a:avLst/>
          </a:prstGeom>
        </p:spPr>
        <p:txBody>
          <a:bodyPr vert="horz" lIns="91403" tIns="45703" rIns="91403" bIns="45703" rtlCol="0" anchor="b"/>
          <a:lstStyle>
            <a:lvl1pPr algn="r">
              <a:defRPr sz="1200"/>
            </a:lvl1pPr>
          </a:lstStyle>
          <a:p>
            <a:fld id="{8F48F15E-31D5-4E48-B7DC-2B1B7BD109E5}" type="slidenum">
              <a:rPr kumimoji="1" lang="ja-JP" altLang="en-US" smtClean="0"/>
              <a:t>‹#›</a:t>
            </a:fld>
            <a:endParaRPr kumimoji="1" lang="ja-JP" altLang="en-US"/>
          </a:p>
        </p:txBody>
      </p:sp>
    </p:spTree>
    <p:extLst>
      <p:ext uri="{BB962C8B-B14F-4D97-AF65-F5344CB8AC3E}">
        <p14:creationId xmlns:p14="http://schemas.microsoft.com/office/powerpoint/2010/main" val="36093617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1</a:t>
            </a:fld>
            <a:endParaRPr kumimoji="1" lang="ja-JP" altLang="en-US"/>
          </a:p>
        </p:txBody>
      </p:sp>
    </p:spTree>
    <p:extLst>
      <p:ext uri="{BB962C8B-B14F-4D97-AF65-F5344CB8AC3E}">
        <p14:creationId xmlns:p14="http://schemas.microsoft.com/office/powerpoint/2010/main" val="3088941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2</a:t>
            </a:fld>
            <a:endParaRPr kumimoji="1" lang="ja-JP" altLang="en-US"/>
          </a:p>
        </p:txBody>
      </p:sp>
    </p:spTree>
    <p:extLst>
      <p:ext uri="{BB962C8B-B14F-4D97-AF65-F5344CB8AC3E}">
        <p14:creationId xmlns:p14="http://schemas.microsoft.com/office/powerpoint/2010/main" val="308062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3</a:t>
            </a:fld>
            <a:endParaRPr kumimoji="1" lang="ja-JP" altLang="en-US"/>
          </a:p>
        </p:txBody>
      </p:sp>
    </p:spTree>
    <p:extLst>
      <p:ext uri="{BB962C8B-B14F-4D97-AF65-F5344CB8AC3E}">
        <p14:creationId xmlns:p14="http://schemas.microsoft.com/office/powerpoint/2010/main" val="1946396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5</a:t>
            </a:fld>
            <a:endParaRPr kumimoji="1" lang="ja-JP" altLang="en-US"/>
          </a:p>
        </p:txBody>
      </p:sp>
    </p:spTree>
    <p:extLst>
      <p:ext uri="{BB962C8B-B14F-4D97-AF65-F5344CB8AC3E}">
        <p14:creationId xmlns:p14="http://schemas.microsoft.com/office/powerpoint/2010/main" val="1190942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6</a:t>
            </a:fld>
            <a:endParaRPr kumimoji="1" lang="ja-JP" altLang="en-US"/>
          </a:p>
        </p:txBody>
      </p:sp>
    </p:spTree>
    <p:extLst>
      <p:ext uri="{BB962C8B-B14F-4D97-AF65-F5344CB8AC3E}">
        <p14:creationId xmlns:p14="http://schemas.microsoft.com/office/powerpoint/2010/main" val="286719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7</a:t>
            </a:fld>
            <a:endParaRPr kumimoji="1" lang="ja-JP" altLang="en-US"/>
          </a:p>
        </p:txBody>
      </p:sp>
    </p:spTree>
    <p:extLst>
      <p:ext uri="{BB962C8B-B14F-4D97-AF65-F5344CB8AC3E}">
        <p14:creationId xmlns:p14="http://schemas.microsoft.com/office/powerpoint/2010/main" val="2370845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10</a:t>
            </a:fld>
            <a:endParaRPr kumimoji="1" lang="ja-JP" altLang="en-US"/>
          </a:p>
        </p:txBody>
      </p:sp>
    </p:spTree>
    <p:extLst>
      <p:ext uri="{BB962C8B-B14F-4D97-AF65-F5344CB8AC3E}">
        <p14:creationId xmlns:p14="http://schemas.microsoft.com/office/powerpoint/2010/main" val="3186072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11</a:t>
            </a:fld>
            <a:endParaRPr kumimoji="1" lang="ja-JP" altLang="en-US"/>
          </a:p>
        </p:txBody>
      </p:sp>
    </p:spTree>
    <p:extLst>
      <p:ext uri="{BB962C8B-B14F-4D97-AF65-F5344CB8AC3E}">
        <p14:creationId xmlns:p14="http://schemas.microsoft.com/office/powerpoint/2010/main" val="324458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25FB0FE-C5E8-4E70-A85F-F59D6106CADC}"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67E0D2B-2721-4E8C-B499-146B2229A657}"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6D58B4C-3A28-4C8A-892C-0A467A1CE0AE}"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F5BFE6D-9BA2-4835-9A56-922191DC2C90}"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A79EB298-2F3C-419B-B898-AF4B3BA1CE41}"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20ACA353-FB8A-480C-A1C1-82ABB1FA0069}"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70A6E9DF-1773-40B9-8C97-1F781B3DC4F1}" type="datetime1">
              <a:rPr kumimoji="1" lang="ja-JP" altLang="en-US" smtClean="0"/>
              <a:t>2026/4/17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A2CAB0CD-8BC2-4E71-A274-5EEB6EDCA4FB}" type="datetime1">
              <a:rPr kumimoji="1" lang="ja-JP" altLang="en-US" smtClean="0"/>
              <a:t>2026/4/17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EA547F5-D282-4EA3-8281-E1F28AF2E8EB}" type="datetime1">
              <a:rPr kumimoji="1" lang="ja-JP" altLang="en-US" smtClean="0"/>
              <a:t>2026/4/17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7589B001-40BD-40E4-B4BE-1254C0607DD6}"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247F089-8AB8-4046-B5DE-BC74AD70E257}"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2211B-A292-46B4-BC25-E89ABE8EB56F}" type="datetime1">
              <a:rPr kumimoji="1" lang="ja-JP" altLang="en-US" smtClean="0"/>
              <a:t>2026/4/17</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7584" y="1772816"/>
            <a:ext cx="11364416" cy="1296144"/>
          </a:xfrm>
        </p:spPr>
        <p:txBody>
          <a:bodyPr>
            <a:noAutofit/>
          </a:bodyPr>
          <a:lstStyle/>
          <a:p>
            <a:r>
              <a:rPr lang="en-US" altLang="ja-JP" sz="3200" b="1">
                <a:latin typeface="ＭＳ Ｐゴシック"/>
                <a:ea typeface="ＭＳ Ｐゴシック"/>
              </a:rPr>
              <a:t>2026</a:t>
            </a:r>
            <a:r>
              <a:rPr lang="ja-JP" altLang="en-US" sz="3200" b="1">
                <a:latin typeface="ＭＳ Ｐゴシック"/>
                <a:ea typeface="ＭＳ Ｐゴシック"/>
              </a:rPr>
              <a:t>年度</a:t>
            </a:r>
            <a:br>
              <a:rPr lang="ja-JP" altLang="en-US" sz="3200" b="1">
                <a:latin typeface="ＭＳ Ｐゴシック"/>
                <a:ea typeface="ＭＳ Ｐゴシック"/>
              </a:rPr>
            </a:br>
            <a:r>
              <a:rPr lang="ja-JP" altLang="en-US" sz="3200" b="1" kern="100">
                <a:latin typeface="ＭＳ Ｐゴシック"/>
                <a:ea typeface="ＭＳ Ｐゴシック"/>
              </a:rPr>
              <a:t>ビジネス環境改善調査</a:t>
            </a:r>
            <a:r>
              <a:rPr lang="ja-JP" altLang="en-US" sz="3200" b="1">
                <a:latin typeface="ＭＳ Ｐゴシック"/>
                <a:ea typeface="ＭＳ Ｐゴシック"/>
              </a:rPr>
              <a:t>事業</a:t>
            </a:r>
            <a:br>
              <a:rPr lang="en-US" altLang="ja-JP" sz="3200" b="1">
                <a:latin typeface="ＭＳ Ｐゴシック"/>
                <a:ea typeface="ＭＳ Ｐゴシック"/>
              </a:rPr>
            </a:br>
            <a:r>
              <a:rPr lang="ja-JP" altLang="en-US" sz="3200" b="1">
                <a:latin typeface="ＭＳ Ｐゴシック"/>
                <a:ea typeface="ＭＳ Ｐゴシック"/>
              </a:rPr>
              <a:t>企画提案書</a:t>
            </a:r>
            <a:br>
              <a:rPr lang="ja-JP" altLang="en-US" sz="3600" b="1">
                <a:latin typeface="ＭＳ Ｐゴシック"/>
                <a:ea typeface="ＭＳ Ｐゴシック"/>
              </a:rPr>
            </a:br>
            <a:endParaRPr lang="ja-JP" altLang="en-US" sz="3600" b="1">
              <a:latin typeface="ＭＳ Ｐゴシック"/>
              <a:ea typeface="ＭＳ Ｐゴシック"/>
            </a:endParaRPr>
          </a:p>
        </p:txBody>
      </p:sp>
      <p:sp>
        <p:nvSpPr>
          <p:cNvPr id="5" name="テキスト ボックス 4"/>
          <p:cNvSpPr txBox="1"/>
          <p:nvPr/>
        </p:nvSpPr>
        <p:spPr>
          <a:xfrm>
            <a:off x="1191491" y="5433020"/>
            <a:ext cx="10640291" cy="923330"/>
          </a:xfrm>
          <a:prstGeom prst="rect">
            <a:avLst/>
          </a:prstGeom>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r>
              <a:rPr lang="ja-JP" altLang="en-US" b="1" u="sng">
                <a:latin typeface="+mn-ea"/>
              </a:rPr>
              <a:t>応募プロジェクト名：　　　　　　　　　　　　　　　　　　　　　　　　　　　　　　　　　　　　　</a:t>
            </a:r>
            <a:endParaRPr lang="en-US" altLang="ja-JP" b="1" u="sng">
              <a:latin typeface="+mn-ea"/>
            </a:endParaRPr>
          </a:p>
          <a:p>
            <a:endParaRPr lang="en-US" altLang="ja-JP" b="1" u="sng">
              <a:latin typeface="+mn-ea"/>
            </a:endParaRPr>
          </a:p>
          <a:p>
            <a:r>
              <a:rPr lang="ja-JP" altLang="en-US" b="1" u="sng">
                <a:latin typeface="ＭＳ Ｐゴシック"/>
                <a:ea typeface="ＭＳ Ｐゴシック"/>
              </a:rPr>
              <a:t>事務所名：</a:t>
            </a:r>
            <a:r>
              <a:rPr lang="ja-JP" altLang="en-US" b="1">
                <a:ea typeface="ＭＳ Ｐゴシック"/>
              </a:rPr>
              <a:t>　　　　　　　　　　　　　　　　　</a:t>
            </a:r>
            <a:endParaRPr lang="en-US" altLang="ja-JP" b="1">
              <a:ea typeface="ＭＳ Ｐゴシック"/>
            </a:endParaRPr>
          </a:p>
        </p:txBody>
      </p:sp>
      <p:sp>
        <p:nvSpPr>
          <p:cNvPr id="6" name="タイトル 1"/>
          <p:cNvSpPr txBox="1">
            <a:spLocks/>
          </p:cNvSpPr>
          <p:nvPr/>
        </p:nvSpPr>
        <p:spPr>
          <a:xfrm>
            <a:off x="9599534" y="4204508"/>
            <a:ext cx="2232248" cy="508759"/>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2400">
                <a:latin typeface="ＭＳ Ｐゴシック"/>
                <a:ea typeface="ＭＳ Ｐゴシック"/>
              </a:rPr>
              <a:t>2026</a:t>
            </a:r>
            <a:r>
              <a:rPr lang="ja-JP" altLang="en-US" sz="2400">
                <a:latin typeface="ＭＳ Ｐゴシック"/>
                <a:ea typeface="ＭＳ Ｐゴシック"/>
              </a:rPr>
              <a:t>年●月●日</a:t>
            </a:r>
          </a:p>
        </p:txBody>
      </p:sp>
      <p:sp>
        <p:nvSpPr>
          <p:cNvPr id="12" name="正方形/長方形 11"/>
          <p:cNvSpPr/>
          <p:nvPr/>
        </p:nvSpPr>
        <p:spPr>
          <a:xfrm>
            <a:off x="0" y="0"/>
            <a:ext cx="827584" cy="6866334"/>
          </a:xfrm>
          <a:prstGeom prst="rect">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solidFill>
                <a:srgbClr val="045CEC"/>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74851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a:ea typeface="ＭＳ Ｐゴシック"/>
              </a:rPr>
              <a:t>６．域内への情報共有</a:t>
            </a:r>
          </a:p>
        </p:txBody>
      </p:sp>
      <p:sp>
        <p:nvSpPr>
          <p:cNvPr id="6" name="正方形/長方形 5"/>
          <p:cNvSpPr/>
          <p:nvPr/>
        </p:nvSpPr>
        <p:spPr>
          <a:xfrm>
            <a:off x="0" y="187128"/>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701964" y="900001"/>
            <a:ext cx="9386496" cy="887523"/>
          </a:xfrm>
        </p:spPr>
        <p:txBody>
          <a:bodyPr vert="horz" lIns="91440" tIns="45720" rIns="91440" bIns="45720" rtlCol="0" anchor="t">
            <a:normAutofit/>
          </a:bodyPr>
          <a:lstStyle/>
          <a:p>
            <a:pPr marL="0" indent="0">
              <a:buNone/>
            </a:pPr>
            <a:r>
              <a:rPr lang="ja-JP" altLang="en-US" sz="1800">
                <a:ea typeface="ＭＳ Ｐゴシック"/>
              </a:rPr>
              <a:t>プロジェクト実施後に想定している域内への情報共有について記入してください。</a:t>
            </a:r>
            <a:endParaRPr lang="en-US" altLang="ja-JP" sz="1800">
              <a:ea typeface="ＭＳ Ｐゴシック"/>
            </a:endParaRPr>
          </a:p>
          <a:p>
            <a:pPr marL="0" indent="0">
              <a:buNone/>
            </a:pPr>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3367652742"/>
              </p:ext>
            </p:extLst>
          </p:nvPr>
        </p:nvGraphicFramePr>
        <p:xfrm>
          <a:off x="701964" y="1311568"/>
          <a:ext cx="10898909" cy="5329726"/>
        </p:xfrm>
        <a:graphic>
          <a:graphicData uri="http://schemas.openxmlformats.org/drawingml/2006/table">
            <a:tbl>
              <a:tblPr firstRow="1" bandRow="1">
                <a:tableStyleId>{5C22544A-7EE6-4342-B048-85BDC9FD1C3A}</a:tableStyleId>
              </a:tblPr>
              <a:tblGrid>
                <a:gridCol w="10898909">
                  <a:extLst>
                    <a:ext uri="{9D8B030D-6E8A-4147-A177-3AD203B41FA5}">
                      <a16:colId xmlns:a16="http://schemas.microsoft.com/office/drawing/2014/main" val="243893872"/>
                    </a:ext>
                  </a:extLst>
                </a:gridCol>
              </a:tblGrid>
              <a:tr h="621900">
                <a:tc>
                  <a:txBody>
                    <a:bodyPr/>
                    <a:lstStyle/>
                    <a:p>
                      <a:pPr algn="ctr"/>
                      <a:r>
                        <a:rPr lang="ja-JP" altLang="en-US">
                          <a:solidFill>
                            <a:schemeClr val="bg1"/>
                          </a:solidFill>
                        </a:rPr>
                        <a:t>域内への</a:t>
                      </a:r>
                      <a:r>
                        <a:rPr kumimoji="1" lang="ja-JP" altLang="en-US">
                          <a:solidFill>
                            <a:schemeClr val="bg1"/>
                          </a:solidFill>
                        </a:rPr>
                        <a:t>情報共有</a:t>
                      </a:r>
                    </a:p>
                  </a:txBody>
                  <a:tcPr anchor="ctr"/>
                </a:tc>
                <a:extLst>
                  <a:ext uri="{0D108BD9-81ED-4DB2-BD59-A6C34878D82A}">
                    <a16:rowId xmlns:a16="http://schemas.microsoft.com/office/drawing/2014/main" val="402123984"/>
                  </a:ext>
                </a:extLst>
              </a:tr>
              <a:tr h="4707826">
                <a:tc>
                  <a:txBody>
                    <a:bodyPr/>
                    <a:lstStyle/>
                    <a:p>
                      <a:pPr algn="l"/>
                      <a:r>
                        <a:rPr kumimoji="1" lang="en-US" altLang="ja-JP" dirty="0"/>
                        <a:t>[</a:t>
                      </a:r>
                      <a:r>
                        <a:rPr kumimoji="1" lang="ja-JP" altLang="en-US" dirty="0"/>
                        <a:t>時期</a:t>
                      </a:r>
                      <a:r>
                        <a:rPr kumimoji="1" lang="en-US" altLang="ja-JP" dirty="0"/>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a:lnSpc>
                          <a:spcPct val="100000"/>
                        </a:lnSpc>
                        <a:spcBef>
                          <a:spcPts val="0"/>
                        </a:spcBef>
                        <a:spcAft>
                          <a:spcPts val="0"/>
                        </a:spcAft>
                        <a:buClrTx/>
                        <a:buSzTx/>
                        <a:buFontTx/>
                        <a:buNone/>
                      </a:pPr>
                      <a:endParaRPr lang="en-US" altLang="ja-JP"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MS PGothic"/>
                        </a:rPr>
                        <a:t>[</a:t>
                      </a:r>
                      <a:r>
                        <a:rPr lang="en-US" altLang="ja-JP" dirty="0" err="1">
                          <a:latin typeface="MS PGothic"/>
                        </a:rPr>
                        <a:t>共有先と共有先の選定理由</a:t>
                      </a:r>
                      <a:r>
                        <a:rPr lang="en-US" altLang="ja-JP" dirty="0">
                          <a:latin typeface="MS PGothic"/>
                        </a:rPr>
                        <a:t>]</a:t>
                      </a:r>
                      <a:endParaRPr kumimoji="1" lang="ja-JP" altLang="en-US" dirty="0">
                        <a:latin typeface="MS PGothic"/>
                      </a:endParaRPr>
                    </a:p>
                    <a:p>
                      <a:pPr marL="0" marR="0" lvl="0" indent="0" algn="l">
                        <a:lnSpc>
                          <a:spcPct val="100000"/>
                        </a:lnSpc>
                        <a:spcBef>
                          <a:spcPts val="0"/>
                        </a:spcBef>
                        <a:spcAft>
                          <a:spcPts val="0"/>
                        </a:spcAft>
                        <a:buNone/>
                      </a:pPr>
                      <a:r>
                        <a:rPr lang="en-US" sz="1400" b="0" i="0" u="none" strike="noStrike" noProof="0" dirty="0">
                          <a:solidFill>
                            <a:srgbClr val="000000"/>
                          </a:solidFill>
                          <a:latin typeface="MS PGothic"/>
                        </a:rPr>
                        <a:t>例：○○市：○○</a:t>
                      </a:r>
                      <a:r>
                        <a:rPr lang="en-US" sz="1400" b="0" i="0" u="none" strike="noStrike" noProof="0" dirty="0" err="1">
                          <a:solidFill>
                            <a:srgbClr val="000000"/>
                          </a:solidFill>
                          <a:latin typeface="MS PGothic"/>
                        </a:rPr>
                        <a:t>政策の実施主体のため</a:t>
                      </a:r>
                      <a:endParaRPr lang="en-US" sz="1400" b="0" i="0" u="none" strike="noStrike" noProof="0" dirty="0">
                        <a:solidFill>
                          <a:srgbClr val="000000"/>
                        </a:solidFill>
                        <a:latin typeface="MS PGothic"/>
                      </a:endParaRPr>
                    </a:p>
                    <a:p>
                      <a:pPr marL="0" marR="0" lvl="0" indent="0" algn="l">
                        <a:lnSpc>
                          <a:spcPct val="100000"/>
                        </a:lnSpc>
                        <a:spcBef>
                          <a:spcPts val="0"/>
                        </a:spcBef>
                        <a:spcAft>
                          <a:spcPts val="0"/>
                        </a:spcAft>
                        <a:buNone/>
                      </a:pPr>
                      <a:r>
                        <a:rPr lang="en-US" sz="1400" b="0" i="0" u="none" strike="noStrike" noProof="0" dirty="0">
                          <a:solidFill>
                            <a:srgbClr val="000000"/>
                          </a:solidFill>
                          <a:latin typeface="MS PGothic"/>
                        </a:rPr>
                        <a:t>××</a:t>
                      </a:r>
                      <a:r>
                        <a:rPr lang="en-US" sz="1400" b="0" i="0" u="none" strike="noStrike" noProof="0" dirty="0" err="1">
                          <a:solidFill>
                            <a:srgbClr val="000000"/>
                          </a:solidFill>
                          <a:latin typeface="MS PGothic"/>
                        </a:rPr>
                        <a:t>推進機構</a:t>
                      </a:r>
                      <a:r>
                        <a:rPr lang="en-US" sz="1400" b="0" i="0" u="none" strike="noStrike" noProof="0" dirty="0">
                          <a:solidFill>
                            <a:srgbClr val="000000"/>
                          </a:solidFill>
                          <a:latin typeface="MS PGothic"/>
                        </a:rPr>
                        <a:t>：</a:t>
                      </a:r>
                    </a:p>
                    <a:p>
                      <a:pPr marL="0" marR="0" lvl="0" indent="0" algn="l" defTabSz="914400">
                        <a:lnSpc>
                          <a:spcPct val="100000"/>
                        </a:lnSpc>
                        <a:spcBef>
                          <a:spcPts val="0"/>
                        </a:spcBef>
                        <a:spcAft>
                          <a:spcPts val="0"/>
                        </a:spcAft>
                        <a:buNone/>
                        <a:tabLst/>
                        <a:defRPr/>
                      </a:pPr>
                      <a:r>
                        <a:rPr lang="en-US" sz="1400" b="0" i="0" u="none" strike="noStrike" noProof="0" dirty="0">
                          <a:solidFill>
                            <a:srgbClr val="000000"/>
                          </a:solidFill>
                          <a:latin typeface="MS PGothic"/>
                        </a:rPr>
                        <a:t>△△</a:t>
                      </a:r>
                      <a:r>
                        <a:rPr lang="en-US" sz="1400" b="0" i="0" u="none" strike="noStrike" noProof="0" dirty="0" err="1">
                          <a:solidFill>
                            <a:srgbClr val="000000"/>
                          </a:solidFill>
                          <a:latin typeface="MS PGothic"/>
                        </a:rPr>
                        <a:t>大学</a:t>
                      </a:r>
                      <a:r>
                        <a:rPr lang="en-US" sz="1400" b="0" i="0" u="none" strike="noStrike" noProof="0" dirty="0">
                          <a:solidFill>
                            <a:srgbClr val="000000"/>
                          </a:solidFill>
                          <a:latin typeface="MS PGothic"/>
                        </a:rPr>
                        <a:t>：</a:t>
                      </a:r>
                      <a:endParaRPr kumimoji="1" lang="en-US" dirty="0"/>
                    </a:p>
                    <a:p>
                      <a:pPr marL="0" marR="0" lvl="0" indent="0" algn="l">
                        <a:lnSpc>
                          <a:spcPct val="100000"/>
                        </a:lnSpc>
                        <a:spcBef>
                          <a:spcPts val="0"/>
                        </a:spcBef>
                        <a:spcAft>
                          <a:spcPts val="0"/>
                        </a:spcAft>
                        <a:buClrTx/>
                        <a:buSzTx/>
                        <a:buFontTx/>
                        <a:buNone/>
                      </a:pPr>
                      <a:endParaRPr lang="en-US" altLang="ja-JP" dirty="0"/>
                    </a:p>
                    <a:p>
                      <a:pPr marL="0" marR="0" lvl="0" indent="0" algn="l">
                        <a:lnSpc>
                          <a:spcPct val="100000"/>
                        </a:lnSpc>
                        <a:spcBef>
                          <a:spcPts val="0"/>
                        </a:spcBef>
                        <a:spcAft>
                          <a:spcPts val="0"/>
                        </a:spcAft>
                        <a:buClrTx/>
                        <a:buSzTx/>
                        <a:buFontTx/>
                        <a:buNone/>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方法</a:t>
                      </a:r>
                      <a:r>
                        <a:rPr kumimoji="1" lang="en-US" altLang="ja-JP" dirty="0"/>
                        <a:t>]</a:t>
                      </a:r>
                    </a:p>
                    <a:p>
                      <a:pPr marL="0" marR="0" lvl="0" indent="0" algn="l">
                        <a:lnSpc>
                          <a:spcPct val="100000"/>
                        </a:lnSpc>
                        <a:spcBef>
                          <a:spcPts val="0"/>
                        </a:spcBef>
                        <a:spcAft>
                          <a:spcPts val="0"/>
                        </a:spcAft>
                        <a:buNone/>
                      </a:pPr>
                      <a:r>
                        <a:rPr lang="en-US" sz="1400" b="0" i="0" u="none" strike="noStrike" noProof="0" dirty="0">
                          <a:solidFill>
                            <a:srgbClr val="000000"/>
                          </a:solidFill>
                          <a:latin typeface="MS PGothic"/>
                        </a:rPr>
                        <a:t>例：</a:t>
                      </a:r>
                      <a:r>
                        <a:rPr lang="ja-JP" altLang="en-US" sz="1400" b="0" i="0" u="none" strike="noStrike" noProof="0" dirty="0">
                          <a:solidFill>
                            <a:srgbClr val="000000"/>
                          </a:solidFill>
                          <a:latin typeface="MS PGothic"/>
                        </a:rPr>
                        <a:t>各共有先へメールで調査レポートとその概要を送付する</a:t>
                      </a:r>
                      <a:r>
                        <a:rPr lang="en-US" sz="1400" b="0" i="0" u="none" strike="noStrike" noProof="0" dirty="0">
                          <a:solidFill>
                            <a:srgbClr val="000000"/>
                          </a:solidFill>
                          <a:latin typeface="MS PGothic"/>
                        </a:rPr>
                        <a:t>。202</a:t>
                      </a:r>
                      <a:r>
                        <a:rPr lang="en-US" altLang="ja-JP" sz="1400" b="0" i="0" u="none" strike="noStrike" noProof="0" dirty="0">
                          <a:solidFill>
                            <a:srgbClr val="000000"/>
                          </a:solidFill>
                          <a:latin typeface="MS PGothic"/>
                        </a:rPr>
                        <a:t>7</a:t>
                      </a:r>
                      <a:r>
                        <a:rPr lang="en-US" sz="1400" b="0" i="0" u="none" strike="noStrike" noProof="0" dirty="0">
                          <a:solidFill>
                            <a:srgbClr val="000000"/>
                          </a:solidFill>
                          <a:latin typeface="MS PGothic"/>
                        </a:rPr>
                        <a:t>年〇月〇日、××</a:t>
                      </a:r>
                      <a:r>
                        <a:rPr lang="ja-JP" altLang="en-US" sz="1400" b="0" i="0" u="none" strike="noStrike" noProof="0" dirty="0">
                          <a:solidFill>
                            <a:srgbClr val="000000"/>
                          </a:solidFill>
                          <a:latin typeface="MS PGothic"/>
                        </a:rPr>
                        <a:t>にて調査報告会を開催する</a:t>
                      </a:r>
                      <a:r>
                        <a:rPr lang="en-US" sz="1400" b="0" i="0" u="none" strike="noStrike" noProof="0" dirty="0">
                          <a:solidFill>
                            <a:srgbClr val="000000"/>
                          </a:solidFill>
                          <a:latin typeface="MS PGothic"/>
                        </a:rPr>
                        <a:t>。</a:t>
                      </a:r>
                      <a:endParaRPr lang="en-US" dirty="0"/>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E6EB1CCA-BC08-99E6-3BBE-CBC69A1AEE35}"/>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17091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a:ea typeface="ＭＳ Ｐゴシック"/>
              </a:rPr>
              <a:t>７．調査結果の活用（投資誘致施策等）</a:t>
            </a:r>
          </a:p>
        </p:txBody>
      </p:sp>
      <p:sp>
        <p:nvSpPr>
          <p:cNvPr id="6" name="正方形/長方形 5"/>
          <p:cNvSpPr/>
          <p:nvPr/>
        </p:nvSpPr>
        <p:spPr>
          <a:xfrm>
            <a:off x="0" y="185355"/>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600" y="900001"/>
            <a:ext cx="10972800" cy="887523"/>
          </a:xfrm>
        </p:spPr>
        <p:txBody>
          <a:bodyPr vert="horz" lIns="91440" tIns="45720" rIns="91440" bIns="45720" rtlCol="0" anchor="t">
            <a:normAutofit/>
          </a:bodyPr>
          <a:lstStyle/>
          <a:p>
            <a:pPr marL="0" indent="0">
              <a:buNone/>
            </a:pPr>
            <a:r>
              <a:rPr lang="ja-JP" altLang="en-US" sz="1800">
                <a:ea typeface="ＭＳ Ｐゴシック"/>
              </a:rPr>
              <a:t>調査実施後に調査結果をどのように活用するか（投資誘致施策、制度の変更、エコシステム関係者への働きかけ等</a:t>
            </a:r>
            <a:r>
              <a:rPr lang="ja-JP" altLang="en-US" sz="1100">
                <a:ea typeface="ＭＳ Ｐゴシック"/>
              </a:rPr>
              <a:t>）</a:t>
            </a:r>
            <a:r>
              <a:rPr lang="ja-JP" altLang="en-US" sz="1800">
                <a:ea typeface="ＭＳ Ｐゴシック"/>
              </a:rPr>
              <a:t>具体的な数値を用いて記入してください。</a:t>
            </a:r>
            <a:endParaRPr lang="en-US" altLang="ja-JP" sz="1800">
              <a:ea typeface="ＭＳ Ｐゴシック"/>
            </a:endParaRPr>
          </a:p>
          <a:p>
            <a:pPr marL="0" indent="0">
              <a:buNone/>
            </a:pPr>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1922518639"/>
              </p:ext>
            </p:extLst>
          </p:nvPr>
        </p:nvGraphicFramePr>
        <p:xfrm>
          <a:off x="609600" y="1628801"/>
          <a:ext cx="10991273" cy="5012493"/>
        </p:xfrm>
        <a:graphic>
          <a:graphicData uri="http://schemas.openxmlformats.org/drawingml/2006/table">
            <a:tbl>
              <a:tblPr firstRow="1" bandRow="1">
                <a:tableStyleId>{5C22544A-7EE6-4342-B048-85BDC9FD1C3A}</a:tableStyleId>
              </a:tblPr>
              <a:tblGrid>
                <a:gridCol w="10991273">
                  <a:extLst>
                    <a:ext uri="{9D8B030D-6E8A-4147-A177-3AD203B41FA5}">
                      <a16:colId xmlns:a16="http://schemas.microsoft.com/office/drawing/2014/main" val="243893872"/>
                    </a:ext>
                  </a:extLst>
                </a:gridCol>
              </a:tblGrid>
              <a:tr h="584884">
                <a:tc>
                  <a:txBody>
                    <a:bodyPr/>
                    <a:lstStyle/>
                    <a:p>
                      <a:pPr algn="ctr"/>
                      <a:r>
                        <a:rPr kumimoji="1" lang="ja-JP" altLang="en-US">
                          <a:solidFill>
                            <a:schemeClr val="bg1"/>
                          </a:solidFill>
                        </a:rPr>
                        <a:t>調査結果の活用</a:t>
                      </a:r>
                    </a:p>
                  </a:txBody>
                  <a:tcPr anchor="ctr"/>
                </a:tc>
                <a:extLst>
                  <a:ext uri="{0D108BD9-81ED-4DB2-BD59-A6C34878D82A}">
                    <a16:rowId xmlns:a16="http://schemas.microsoft.com/office/drawing/2014/main" val="402123984"/>
                  </a:ext>
                </a:extLst>
              </a:tr>
              <a:tr h="4427609">
                <a:tc>
                  <a:txBody>
                    <a:bodyPr/>
                    <a:lstStyle/>
                    <a:p>
                      <a:pPr algn="l"/>
                      <a:r>
                        <a:rPr kumimoji="1" lang="ja-JP" altLang="en-US" sz="1400" dirty="0">
                          <a:solidFill>
                            <a:schemeClr val="tx1"/>
                          </a:solidFill>
                        </a:rPr>
                        <a:t>（例：調査結果により、投資誘致施策の変更が必要となった場合は、県庁○○課と協力して〇年以内の変更を目指すことで</a:t>
                      </a:r>
                      <a:r>
                        <a:rPr kumimoji="1" lang="en-US" altLang="ja-JP" sz="1400" dirty="0">
                          <a:solidFill>
                            <a:schemeClr val="tx1"/>
                          </a:solidFill>
                        </a:rPr>
                        <a:t>××</a:t>
                      </a:r>
                      <a:r>
                        <a:rPr kumimoji="1" lang="ja-JP" altLang="en-US" sz="1400" dirty="0">
                          <a:solidFill>
                            <a:schemeClr val="tx1"/>
                          </a:solidFill>
                        </a:rPr>
                        <a:t>年までに〇件以上の外国・外資系企業の誘致に繋げる。</a:t>
                      </a:r>
                      <a:endParaRPr kumimoji="1" lang="en-US" altLang="ja-JP" sz="1400" dirty="0">
                        <a:solidFill>
                          <a:schemeClr val="tx1"/>
                        </a:solidFill>
                      </a:endParaRPr>
                    </a:p>
                    <a:p>
                      <a:pPr algn="l"/>
                      <a:r>
                        <a:rPr kumimoji="1" lang="ja-JP" altLang="en-US" sz="1400" dirty="0">
                          <a:solidFill>
                            <a:schemeClr val="tx1"/>
                          </a:solidFill>
                        </a:rPr>
                        <a:t>また、企業誘致における域内のキープレイヤーである○○、</a:t>
                      </a:r>
                      <a:r>
                        <a:rPr kumimoji="1" lang="en-US" altLang="ja-JP" sz="1400" dirty="0">
                          <a:solidFill>
                            <a:schemeClr val="tx1"/>
                          </a:solidFill>
                        </a:rPr>
                        <a:t>××</a:t>
                      </a:r>
                      <a:r>
                        <a:rPr kumimoji="1" lang="ja-JP" altLang="en-US" sz="1400" dirty="0">
                          <a:solidFill>
                            <a:schemeClr val="tx1"/>
                          </a:solidFill>
                        </a:rPr>
                        <a:t>、△△等には調査結果を共有して引き続き協力して企業誘致に取り組むとともに、今まで取り込めていなかった△△に対しても今回の調査結果を活用してアプローチをかけることで、○○の課題に対応できる体制を整える。</a:t>
                      </a:r>
                      <a:r>
                        <a:rPr lang="ja-JP" altLang="en-US" sz="1400" dirty="0">
                          <a:solidFill>
                            <a:schemeClr val="tx1"/>
                          </a:solidFill>
                        </a:rPr>
                        <a:t>）</a:t>
                      </a:r>
                      <a:endParaRPr kumimoji="1" lang="ja-JP" altLang="en-US" sz="1400" dirty="0">
                        <a:solidFill>
                          <a:schemeClr val="tx1"/>
                        </a:solidFill>
                      </a:endParaRPr>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9EF0BE09-FCF4-106D-B732-B1625DF44BAE}"/>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6982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Autofit/>
          </a:bodyPr>
          <a:lstStyle/>
          <a:p>
            <a:pPr algn="l"/>
            <a:r>
              <a:rPr lang="ja-JP" altLang="en-US" sz="2400" b="1">
                <a:ea typeface="ＭＳ Ｐゴシック"/>
              </a:rPr>
              <a:t>８．これまでの取り組み実績</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コンテンツ プレースホルダー 4"/>
          <p:cNvSpPr>
            <a:spLocks noGrp="1"/>
          </p:cNvSpPr>
          <p:nvPr>
            <p:ph idx="1"/>
          </p:nvPr>
        </p:nvSpPr>
        <p:spPr>
          <a:xfrm>
            <a:off x="655781" y="900000"/>
            <a:ext cx="10945091" cy="1031540"/>
          </a:xfrm>
        </p:spPr>
        <p:txBody>
          <a:bodyPr vert="horz" lIns="91440" tIns="45720" rIns="91440" bIns="45720" rtlCol="0" anchor="t">
            <a:normAutofit fontScale="25000" lnSpcReduction="20000"/>
          </a:bodyPr>
          <a:lstStyle/>
          <a:p>
            <a:pPr marL="0" indent="0">
              <a:buNone/>
            </a:pPr>
            <a:r>
              <a:rPr lang="ja-JP" altLang="en-US" sz="7200">
                <a:latin typeface="ＭＳ Ｐゴシック"/>
                <a:ea typeface="ＭＳ Ｐゴシック"/>
              </a:rPr>
              <a:t>外国からの投資を呼び込むにあたって、対日投資環境改善のためにこれまで（過去３年程度）の取り組んだ実績（調査を含む）について記入してください。</a:t>
            </a:r>
            <a:endParaRPr lang="en-US" altLang="ja-JP" sz="7200">
              <a:latin typeface="ＭＳ Ｐゴシック"/>
              <a:ea typeface="ＭＳ Ｐゴシック"/>
            </a:endParaRPr>
          </a:p>
          <a:p>
            <a:pPr marL="0" indent="0">
              <a:buNone/>
            </a:pPr>
            <a:r>
              <a:rPr lang="ja-JP" altLang="en-US" sz="1800"/>
              <a:t>　</a:t>
            </a: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endParaRPr lang="en-US" altLang="ja-JP" sz="1800"/>
          </a:p>
          <a:p>
            <a:endParaRPr lang="en-US" altLang="ja-JP" sz="1800"/>
          </a:p>
          <a:p>
            <a:endParaRPr lang="en-US" altLang="ja-JP" sz="1800"/>
          </a:p>
          <a:p>
            <a:pPr marL="0" indent="0">
              <a:buNone/>
            </a:pPr>
            <a:endParaRPr lang="en-US" altLang="ja-JP" sz="1800"/>
          </a:p>
          <a:p>
            <a:endParaRPr lang="en-US" altLang="ja-JP" sz="1800"/>
          </a:p>
          <a:p>
            <a:pPr marL="0" indent="0">
              <a:buNone/>
            </a:pPr>
            <a:endParaRPr lang="en-US" altLang="ja-JP" sz="1800"/>
          </a:p>
          <a:p>
            <a:endParaRPr lang="en-US" altLang="ja-JP" sz="1800"/>
          </a:p>
          <a:p>
            <a:pPr marL="0" indent="0">
              <a:buNone/>
            </a:pPr>
            <a:r>
              <a:rPr lang="ja-JP" altLang="en-US" sz="1800"/>
              <a:t>　　</a:t>
            </a:r>
            <a:endParaRPr lang="en-US" altLang="ja-JP" sz="1800"/>
          </a:p>
          <a:p>
            <a:endParaRPr lang="en-US" altLang="ja-JP" sz="1800"/>
          </a:p>
          <a:p>
            <a:endParaRPr lang="en-US" altLang="ja-JP" sz="1800"/>
          </a:p>
          <a:p>
            <a:endParaRPr lang="en-US" altLang="ja-JP" sz="1800"/>
          </a:p>
          <a:p>
            <a:endParaRPr lang="en-US" altLang="ja-JP" sz="1800"/>
          </a:p>
          <a:p>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A493F437-473B-DFC2-C104-24190E0FDB8E}"/>
              </a:ext>
            </a:extLst>
          </p:cNvPr>
          <p:cNvGraphicFramePr>
            <a:graphicFrameLocks noGrp="1"/>
          </p:cNvGraphicFramePr>
          <p:nvPr>
            <p:extLst>
              <p:ext uri="{D42A27DB-BD31-4B8C-83A1-F6EECF244321}">
                <p14:modId xmlns:p14="http://schemas.microsoft.com/office/powerpoint/2010/main" val="2252404862"/>
              </p:ext>
            </p:extLst>
          </p:nvPr>
        </p:nvGraphicFramePr>
        <p:xfrm>
          <a:off x="655782" y="1510560"/>
          <a:ext cx="10945092" cy="5164195"/>
        </p:xfrm>
        <a:graphic>
          <a:graphicData uri="http://schemas.openxmlformats.org/drawingml/2006/table">
            <a:tbl>
              <a:tblPr firstRow="1" bandRow="1">
                <a:tableStyleId>{5C22544A-7EE6-4342-B048-85BDC9FD1C3A}</a:tableStyleId>
              </a:tblPr>
              <a:tblGrid>
                <a:gridCol w="10945092">
                  <a:extLst>
                    <a:ext uri="{9D8B030D-6E8A-4147-A177-3AD203B41FA5}">
                      <a16:colId xmlns:a16="http://schemas.microsoft.com/office/drawing/2014/main" val="243893872"/>
                    </a:ext>
                  </a:extLst>
                </a:gridCol>
              </a:tblGrid>
              <a:tr h="606475">
                <a:tc>
                  <a:txBody>
                    <a:bodyPr/>
                    <a:lstStyle/>
                    <a:p>
                      <a:pPr algn="ctr"/>
                      <a:r>
                        <a:rPr kumimoji="1" lang="ja-JP" altLang="en-US" b="1">
                          <a:solidFill>
                            <a:schemeClr val="bg1"/>
                          </a:solidFill>
                        </a:rPr>
                        <a:t>これまでの取り組み実績</a:t>
                      </a:r>
                    </a:p>
                  </a:txBody>
                  <a:tcPr anchor="ctr"/>
                </a:tc>
                <a:extLst>
                  <a:ext uri="{0D108BD9-81ED-4DB2-BD59-A6C34878D82A}">
                    <a16:rowId xmlns:a16="http://schemas.microsoft.com/office/drawing/2014/main" val="402123984"/>
                  </a:ext>
                </a:extLst>
              </a:tr>
              <a:tr h="4557720">
                <a:tc>
                  <a:txBody>
                    <a:bodyPr/>
                    <a:lstStyle/>
                    <a:p>
                      <a:pPr algn="l"/>
                      <a:r>
                        <a:rPr kumimoji="1" lang="en-US" altLang="ja-JP" dirty="0"/>
                        <a:t>[</a:t>
                      </a:r>
                      <a:r>
                        <a:rPr lang="en-US" altLang="ja-JP" dirty="0"/>
                        <a:t>2023</a:t>
                      </a:r>
                      <a:r>
                        <a:rPr kumimoji="1" lang="ja-JP" altLang="en-US" dirty="0"/>
                        <a:t>年度</a:t>
                      </a:r>
                      <a:r>
                        <a:rPr kumimoji="1" lang="en-US" altLang="ja-JP" dirty="0"/>
                        <a:t>/</a:t>
                      </a:r>
                      <a:r>
                        <a:rPr kumimoji="1" lang="ja-JP" altLang="en-US" dirty="0"/>
                        <a:t>以前</a:t>
                      </a:r>
                      <a:r>
                        <a:rPr kumimoji="1" lang="en-US" altLang="ja-JP" dirty="0"/>
                        <a:t>]</a:t>
                      </a:r>
                    </a:p>
                    <a:p>
                      <a:pPr algn="l"/>
                      <a:r>
                        <a:rPr kumimoji="1" lang="ja-JP" altLang="en-US" sz="1400" dirty="0"/>
                        <a:t>（例：地域の外資系企業で働く外国人社員の子女教育のため</a:t>
                      </a:r>
                      <a:r>
                        <a:rPr lang="ja-JP" altLang="en-US" sz="1400" dirty="0"/>
                        <a:t>定員〇名の</a:t>
                      </a:r>
                      <a:r>
                        <a:rPr kumimoji="1" lang="ja-JP" altLang="en-US" sz="1400" dirty="0"/>
                        <a:t>インターナショナルスクール</a:t>
                      </a:r>
                      <a:r>
                        <a:rPr lang="ja-JP" altLang="en-US" sz="1400" dirty="0"/>
                        <a:t>××を</a:t>
                      </a:r>
                      <a:r>
                        <a:rPr kumimoji="1" lang="ja-JP" altLang="en-US" sz="1400" dirty="0"/>
                        <a:t>誘致した。</a:t>
                      </a:r>
                      <a:r>
                        <a:rPr lang="ja-JP" altLang="en-US" sz="1400" dirty="0"/>
                        <a:t>また域内にこれまでに立地した外資系企業からヒアリングした結果判明した××の課題に関する調査を行った。○○という施策を実行した。</a:t>
                      </a:r>
                      <a:r>
                        <a:rPr kumimoji="1" lang="ja-JP" altLang="en-US" sz="1400" dirty="0"/>
                        <a:t>）</a:t>
                      </a:r>
                    </a:p>
                    <a:p>
                      <a:pPr algn="l"/>
                      <a:endParaRPr kumimoji="1" lang="en-US" altLang="ja-JP" dirty="0"/>
                    </a:p>
                    <a:p>
                      <a:pPr algn="l"/>
                      <a:endParaRPr kumimoji="1" lang="en-US" altLang="ja-JP" dirty="0"/>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rtl="0" eaLnBrk="1" fontAlgn="auto" latinLnBrk="0" hangingPunct="1">
                        <a:lnSpc>
                          <a:spcPct val="100000"/>
                        </a:lnSpc>
                        <a:spcBef>
                          <a:spcPts val="0"/>
                        </a:spcBef>
                        <a:spcAft>
                          <a:spcPts val="0"/>
                        </a:spcAft>
                        <a:buClrTx/>
                        <a:buSzTx/>
                        <a:buFontTx/>
                        <a:buNone/>
                      </a:pPr>
                      <a:r>
                        <a:rPr kumimoji="1" lang="en-US" altLang="ja-JP" dirty="0"/>
                        <a:t>[</a:t>
                      </a:r>
                      <a:r>
                        <a:rPr lang="en-US" altLang="ja-JP" dirty="0"/>
                        <a:t>2024</a:t>
                      </a:r>
                      <a:r>
                        <a:rPr kumimoji="1" lang="ja-JP" altLang="en-US" dirty="0"/>
                        <a:t>年度</a:t>
                      </a:r>
                      <a:r>
                        <a:rPr kumimoji="1" lang="en-US" altLang="ja-JP" dirty="0"/>
                        <a:t>]</a:t>
                      </a:r>
                      <a:endParaRPr kumimoji="1" lang="en-US" dirty="0"/>
                    </a:p>
                    <a:p>
                      <a:pPr algn="l"/>
                      <a:endParaRPr kumimoji="1" lang="en-US" altLang="ja-JP" dirty="0"/>
                    </a:p>
                    <a:p>
                      <a:pPr algn="l"/>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lang="en-US" altLang="ja-JP" dirty="0"/>
                        <a:t>2025</a:t>
                      </a:r>
                      <a:r>
                        <a:rPr kumimoji="1" lang="ja-JP" altLang="en-US" dirty="0"/>
                        <a:t>年度</a:t>
                      </a:r>
                      <a:r>
                        <a:rPr kumimoji="1" lang="en-US" altLang="ja-JP" dirty="0"/>
                        <a:t>]</a:t>
                      </a:r>
                      <a:endParaRPr kumimoji="1" lang="ja-JP" altLang="en-US" dirty="0"/>
                    </a:p>
                    <a:p>
                      <a:pPr algn="l"/>
                      <a:endParaRPr kumimoji="1" lang="ja-JP" altLang="en-US" dirty="0"/>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17D5762D-6761-C5A5-FEF1-F0427F6B68FA}"/>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7957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8" name="正方形/長方形 7"/>
          <p:cNvSpPr/>
          <p:nvPr/>
        </p:nvSpPr>
        <p:spPr>
          <a:xfrm>
            <a:off x="0" y="187200"/>
            <a:ext cx="360000" cy="6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タイトル 1"/>
          <p:cNvSpPr txBox="1">
            <a:spLocks/>
          </p:cNvSpPr>
          <p:nvPr/>
        </p:nvSpPr>
        <p:spPr>
          <a:xfrm>
            <a:off x="360000" y="216000"/>
            <a:ext cx="83640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600" b="1"/>
              <a:t>企画提案書提出前チェックリスト</a:t>
            </a:r>
          </a:p>
        </p:txBody>
      </p:sp>
      <p:sp>
        <p:nvSpPr>
          <p:cNvPr id="2" name="テキスト ボックス 1">
            <a:extLst>
              <a:ext uri="{FF2B5EF4-FFF2-40B4-BE49-F238E27FC236}">
                <a16:creationId xmlns:a16="http://schemas.microsoft.com/office/drawing/2014/main" id="{DDAD4B2C-7DE4-E1EC-E7E1-BE9CBF0B2D2A}"/>
              </a:ext>
            </a:extLst>
          </p:cNvPr>
          <p:cNvSpPr txBox="1"/>
          <p:nvPr/>
        </p:nvSpPr>
        <p:spPr>
          <a:xfrm>
            <a:off x="646546" y="900001"/>
            <a:ext cx="10954328" cy="646331"/>
          </a:xfrm>
          <a:prstGeom prst="rect">
            <a:avLst/>
          </a:prstGeom>
          <a:noFill/>
        </p:spPr>
        <p:txBody>
          <a:bodyPr wrap="square" lIns="91440" tIns="45720" rIns="91440" bIns="45720" rtlCol="0" anchor="t">
            <a:spAutoFit/>
          </a:bodyPr>
          <a:lstStyle/>
          <a:p>
            <a:r>
              <a:rPr lang="ja-JP" altLang="en-US">
                <a:ea typeface="ＭＳ Ｐゴシック"/>
              </a:rPr>
              <a:t>募集要項「２．実施要領」内の以下の項目に該当しているか、応募前に確認の上チェックマークを入れて提出ください。</a:t>
            </a:r>
          </a:p>
        </p:txBody>
      </p:sp>
      <p:graphicFrame>
        <p:nvGraphicFramePr>
          <p:cNvPr id="10" name="コンテンツ プレースホルダー 9">
            <a:extLst>
              <a:ext uri="{FF2B5EF4-FFF2-40B4-BE49-F238E27FC236}">
                <a16:creationId xmlns:a16="http://schemas.microsoft.com/office/drawing/2014/main" id="{99912451-39DC-939B-50DF-58B383584742}"/>
              </a:ext>
            </a:extLst>
          </p:cNvPr>
          <p:cNvGraphicFramePr>
            <a:graphicFrameLocks noGrp="1"/>
          </p:cNvGraphicFramePr>
          <p:nvPr>
            <p:ph idx="1"/>
            <p:extLst>
              <p:ext uri="{D42A27DB-BD31-4B8C-83A1-F6EECF244321}">
                <p14:modId xmlns:p14="http://schemas.microsoft.com/office/powerpoint/2010/main" val="1338860092"/>
              </p:ext>
            </p:extLst>
          </p:nvPr>
        </p:nvGraphicFramePr>
        <p:xfrm>
          <a:off x="299357" y="1551214"/>
          <a:ext cx="11657893" cy="5125215"/>
        </p:xfrm>
        <a:graphic>
          <a:graphicData uri="http://schemas.openxmlformats.org/drawingml/2006/table">
            <a:tbl>
              <a:tblPr/>
              <a:tblGrid>
                <a:gridCol w="1054690">
                  <a:extLst>
                    <a:ext uri="{9D8B030D-6E8A-4147-A177-3AD203B41FA5}">
                      <a16:colId xmlns:a16="http://schemas.microsoft.com/office/drawing/2014/main" val="1435653748"/>
                    </a:ext>
                  </a:extLst>
                </a:gridCol>
                <a:gridCol w="10603203">
                  <a:extLst>
                    <a:ext uri="{9D8B030D-6E8A-4147-A177-3AD203B41FA5}">
                      <a16:colId xmlns:a16="http://schemas.microsoft.com/office/drawing/2014/main" val="1498424033"/>
                    </a:ext>
                  </a:extLst>
                </a:gridCol>
              </a:tblGrid>
              <a:tr h="351560">
                <a:tc>
                  <a:txBody>
                    <a:bodyPr/>
                    <a:lstStyle/>
                    <a:p>
                      <a:pPr algn="l" fontAlgn="auto">
                        <a:lnSpc>
                          <a:spcPts val="2175"/>
                        </a:lnSpc>
                      </a:pPr>
                      <a:endParaRPr lang="ja-JP" altLang="en-US" sz="1700" b="1" i="0">
                        <a:solidFill>
                          <a:srgbClr val="FFFFFF"/>
                        </a:solidFill>
                        <a:effectLst/>
                        <a:ea typeface="ＭＳ Ｐゴシック"/>
                      </a:endParaRPr>
                    </a:p>
                  </a:txBody>
                  <a:tcPr marL="85028" marR="85028" marT="42514" marB="42514">
                    <a:lnL w="12268">
                      <a:solidFill>
                        <a:srgbClr val="FFFFFF"/>
                      </a:solidFill>
                    </a:lnL>
                    <a:lnR w="12268">
                      <a:solidFill>
                        <a:srgbClr val="FFFFFF"/>
                      </a:solidFill>
                    </a:lnR>
                    <a:lnT w="12268">
                      <a:solidFill>
                        <a:srgbClr val="FFFFFF"/>
                      </a:solidFill>
                    </a:lnT>
                    <a:lnB w="36824">
                      <a:solidFill>
                        <a:srgbClr val="FFFFFF"/>
                      </a:solidFill>
                    </a:lnB>
                    <a:solidFill>
                      <a:srgbClr val="94B6D2"/>
                    </a:solidFill>
                  </a:tcPr>
                </a:tc>
                <a:tc>
                  <a:txBody>
                    <a:bodyPr/>
                    <a:lstStyle/>
                    <a:p>
                      <a:pPr algn="l" fontAlgn="base">
                        <a:lnSpc>
                          <a:spcPts val="2175"/>
                        </a:lnSpc>
                      </a:pPr>
                      <a:r>
                        <a:rPr lang="ja-JP" altLang="en-US" sz="1700" b="1" i="0">
                          <a:solidFill>
                            <a:srgbClr val="FFFFFF"/>
                          </a:solidFill>
                          <a:effectLst/>
                          <a:ea typeface="ＭＳ Ｐゴシック"/>
                        </a:rPr>
                        <a:t>チェックポイント</a:t>
                      </a:r>
                    </a:p>
                  </a:txBody>
                  <a:tcPr marL="85028" marR="85028" marT="42514" marB="42514">
                    <a:lnL w="12268">
                      <a:solidFill>
                        <a:srgbClr val="FFFFFF"/>
                      </a:solidFill>
                    </a:lnL>
                    <a:lnR w="12268">
                      <a:solidFill>
                        <a:srgbClr val="FFFFFF"/>
                      </a:solidFill>
                    </a:lnR>
                    <a:lnT w="12268">
                      <a:solidFill>
                        <a:srgbClr val="FFFFFF"/>
                      </a:solidFill>
                    </a:lnT>
                    <a:lnB w="36824">
                      <a:solidFill>
                        <a:srgbClr val="FFFFFF"/>
                      </a:solidFill>
                    </a:lnB>
                    <a:solidFill>
                      <a:srgbClr val="94B6D2"/>
                    </a:solidFill>
                  </a:tcPr>
                </a:tc>
                <a:extLst>
                  <a:ext uri="{0D108BD9-81ED-4DB2-BD59-A6C34878D82A}">
                    <a16:rowId xmlns:a16="http://schemas.microsoft.com/office/drawing/2014/main" val="1307146975"/>
                  </a:ext>
                </a:extLst>
              </a:tr>
              <a:tr h="674130">
                <a:tc>
                  <a:txBody>
                    <a:bodyPr/>
                    <a:lstStyle/>
                    <a:p>
                      <a:pPr algn="l" fontAlgn="base">
                        <a:lnSpc>
                          <a:spcPts val="2175"/>
                        </a:lnSpc>
                      </a:pPr>
                      <a:r>
                        <a:rPr lang="ja-JP" altLang="en-US" sz="1700" b="0" i="0">
                          <a:solidFill>
                            <a:srgbClr val="000000"/>
                          </a:solidFill>
                          <a:effectLst/>
                        </a:rPr>
                        <a:t>☐</a:t>
                      </a:r>
                    </a:p>
                  </a:txBody>
                  <a:tcPr marL="85028" marR="85028" marT="42514" marB="42514">
                    <a:lnL w="12268">
                      <a:solidFill>
                        <a:srgbClr val="FFFFFF"/>
                      </a:solidFill>
                    </a:lnL>
                    <a:lnR w="12268">
                      <a:solidFill>
                        <a:srgbClr val="FFFFFF"/>
                      </a:solidFill>
                    </a:lnR>
                    <a:lnT w="36824">
                      <a:solidFill>
                        <a:srgbClr val="FFFFFF"/>
                      </a:solidFill>
                    </a:lnT>
                    <a:lnB w="12268">
                      <a:solidFill>
                        <a:srgbClr val="FFFFFF"/>
                      </a:solidFill>
                    </a:lnB>
                    <a:solidFill>
                      <a:srgbClr val="DCE5EE"/>
                    </a:solidFill>
                  </a:tcPr>
                </a:tc>
                <a:tc>
                  <a:txBody>
                    <a:bodyPr/>
                    <a:lstStyle/>
                    <a:p>
                      <a:pPr algn="l" fontAlgn="base">
                        <a:lnSpc>
                          <a:spcPts val="2175"/>
                        </a:lnSpc>
                      </a:pPr>
                      <a:r>
                        <a:rPr lang="ja-JP" altLang="en-US" sz="1700" b="0" i="0">
                          <a:solidFill>
                            <a:srgbClr val="000000"/>
                          </a:solidFill>
                          <a:effectLst/>
                          <a:ea typeface="ＭＳ Ｐゴシック"/>
                        </a:rPr>
                        <a:t>ジェトロ国内事務所と</a:t>
                      </a:r>
                      <a:r>
                        <a:rPr lang="en-US" altLang="ja-JP" sz="1700" b="0" i="0">
                          <a:solidFill>
                            <a:srgbClr val="000000"/>
                          </a:solidFill>
                          <a:effectLst/>
                          <a:latin typeface="Calibri"/>
                        </a:rPr>
                        <a:t>2</a:t>
                      </a:r>
                      <a:r>
                        <a:rPr lang="ja-JP" altLang="en-US" sz="1700" b="0" i="0">
                          <a:solidFill>
                            <a:srgbClr val="000000"/>
                          </a:solidFill>
                          <a:effectLst/>
                          <a:ea typeface="ＭＳ Ｐゴシック"/>
                        </a:rPr>
                        <a:t>者以上のエコシステム関係者による共同申請を原則とする。事業実施者の多様性を担保するため、共同申請者には少なくとも</a:t>
                      </a:r>
                      <a:r>
                        <a:rPr lang="en-US" altLang="ja-JP" sz="1700" b="0" i="0">
                          <a:solidFill>
                            <a:srgbClr val="000000"/>
                          </a:solidFill>
                          <a:effectLst/>
                          <a:latin typeface="Calibri"/>
                        </a:rPr>
                        <a:t>1</a:t>
                      </a:r>
                      <a:r>
                        <a:rPr lang="ja-JP" altLang="en-US" sz="1700" b="0" i="0">
                          <a:solidFill>
                            <a:srgbClr val="000000"/>
                          </a:solidFill>
                          <a:effectLst/>
                          <a:ea typeface="ＭＳ Ｐゴシック"/>
                        </a:rPr>
                        <a:t>者以上の自治体以外の者を含めること。</a:t>
                      </a:r>
                    </a:p>
                  </a:txBody>
                  <a:tcPr marL="85028" marR="85028" marT="42514" marB="42514">
                    <a:lnL w="12268">
                      <a:solidFill>
                        <a:srgbClr val="FFFFFF"/>
                      </a:solidFill>
                    </a:lnL>
                    <a:lnR w="12268">
                      <a:solidFill>
                        <a:srgbClr val="FFFFFF"/>
                      </a:solidFill>
                    </a:lnR>
                    <a:lnT w="36824">
                      <a:solidFill>
                        <a:srgbClr val="FFFFFF"/>
                      </a:solidFill>
                    </a:lnT>
                    <a:lnB w="12268">
                      <a:solidFill>
                        <a:srgbClr val="FFFFFF"/>
                      </a:solidFill>
                    </a:lnB>
                    <a:solidFill>
                      <a:srgbClr val="DCE5EE"/>
                    </a:solidFill>
                  </a:tcPr>
                </a:tc>
                <a:extLst>
                  <a:ext uri="{0D108BD9-81ED-4DB2-BD59-A6C34878D82A}">
                    <a16:rowId xmlns:a16="http://schemas.microsoft.com/office/drawing/2014/main" val="4216395740"/>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algn="l" fontAlgn="base">
                        <a:lnSpc>
                          <a:spcPts val="2175"/>
                        </a:lnSpc>
                      </a:pPr>
                      <a:r>
                        <a:rPr lang="ja-JP" altLang="en-US" sz="1700" b="0" i="0">
                          <a:solidFill>
                            <a:srgbClr val="000000"/>
                          </a:solidFill>
                          <a:effectLst/>
                          <a:ea typeface="ＭＳ Ｐゴシック"/>
                        </a:rPr>
                        <a:t>本事業の趣旨を理解し、ジェトロ国内事務所を含む地域のエコシステム関係者が共同して調査の仕様を作成すること。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818184888"/>
                  </a:ext>
                </a:extLst>
              </a:tr>
              <a:tr h="373434">
                <a:tc>
                  <a:txBody>
                    <a:bodyPr/>
                    <a:lstStyle/>
                    <a:p>
                      <a:pPr algn="l" fontAlgn="base">
                        <a:lnSpc>
                          <a:spcPts val="2175"/>
                        </a:lnSpc>
                      </a:pPr>
                      <a:r>
                        <a:rPr lang="ja-JP" altLang="en-US" sz="1700" b="0" i="0">
                          <a:solidFill>
                            <a:srgbClr val="000000"/>
                          </a:solidFill>
                          <a:effectLst/>
                          <a:ea typeface="ＭＳ Ｐゴシック"/>
                        </a:rPr>
                        <a:t>☐</a:t>
                      </a:r>
                      <a:endParaRPr lang="en-US" altLang="ja-JP" sz="1700" b="0" i="0">
                        <a:solidFill>
                          <a:srgbClr val="000000"/>
                        </a:solidFill>
                        <a:effectLst/>
                        <a:ea typeface="ＭＳ Ｐゴシック"/>
                      </a:endParaRP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algn="l" fontAlgn="base">
                        <a:lnSpc>
                          <a:spcPts val="2175"/>
                        </a:lnSpc>
                      </a:pPr>
                      <a:r>
                        <a:rPr lang="ja-JP" altLang="en-US" sz="1700" b="0" i="0">
                          <a:solidFill>
                            <a:srgbClr val="000000"/>
                          </a:solidFill>
                          <a:effectLst/>
                          <a:ea typeface="ＭＳ Ｐゴシック"/>
                        </a:rPr>
                        <a:t>事業実施者が既存に調査を行っている場合、その調査項目と同一または類似でないこと。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1132549376"/>
                  </a:ext>
                </a:extLst>
              </a:tr>
              <a:tr h="409698">
                <a:tc>
                  <a:txBody>
                    <a:bodyPr/>
                    <a:lstStyle/>
                    <a:p>
                      <a:pPr lvl="0" algn="l">
                        <a:lnSpc>
                          <a:spcPts val="2175"/>
                        </a:lnSpc>
                        <a:buNone/>
                      </a:pPr>
                      <a:r>
                        <a:rPr lang="ja-JP" altLang="en-US" sz="1700" b="0" i="0">
                          <a:solidFill>
                            <a:srgbClr val="000000"/>
                          </a:solidFill>
                          <a:effectLst/>
                        </a:rPr>
                        <a:t>☐</a:t>
                      </a:r>
                    </a:p>
                  </a:txBody>
                  <a:tcPr marL="85027" marR="85027" marT="42513" marB="42513">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lvl="0" algn="l">
                        <a:lnSpc>
                          <a:spcPts val="2175"/>
                        </a:lnSpc>
                        <a:buNone/>
                      </a:pPr>
                      <a:r>
                        <a:rPr lang="ja-JP" altLang="en-US" sz="1700" b="0" i="0">
                          <a:solidFill>
                            <a:srgbClr val="000000"/>
                          </a:solidFill>
                          <a:effectLst/>
                          <a:ea typeface="ＭＳ Ｐゴシック"/>
                        </a:rPr>
                        <a:t>海外都市のビジネス環境や支援策等の比較を含めた調査・分析の企画提案を行うこと。</a:t>
                      </a:r>
                      <a:r>
                        <a:rPr lang="en-US" altLang="ja-JP" sz="1700" b="0" i="0">
                          <a:solidFill>
                            <a:srgbClr val="000000"/>
                          </a:solidFill>
                          <a:effectLst/>
                          <a:ea typeface="ＭＳ Ｐゴシック"/>
                        </a:rPr>
                        <a:t>※</a:t>
                      </a:r>
                      <a:r>
                        <a:rPr lang="ja-JP" altLang="en-US" sz="1700" b="0" i="0">
                          <a:solidFill>
                            <a:srgbClr val="000000"/>
                          </a:solidFill>
                          <a:effectLst/>
                          <a:ea typeface="ＭＳ Ｐゴシック"/>
                        </a:rPr>
                        <a:t>国内地域の比較は任意</a:t>
                      </a:r>
                    </a:p>
                  </a:txBody>
                  <a:tcPr marL="85027" marR="85027" marT="42513" marB="42513">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4013011209"/>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algn="l" fontAlgn="base">
                        <a:lnSpc>
                          <a:spcPts val="2175"/>
                        </a:lnSpc>
                      </a:pPr>
                      <a:r>
                        <a:rPr lang="en-US" altLang="ja-JP" sz="1700" b="0" i="0" u="none" strike="noStrike">
                          <a:solidFill>
                            <a:srgbClr val="000000"/>
                          </a:solidFill>
                          <a:effectLst/>
                          <a:latin typeface="ＭＳ Ｐゴシック"/>
                        </a:rPr>
                        <a:t>2026</a:t>
                      </a:r>
                      <a:r>
                        <a:rPr lang="ja-JP" altLang="en-US" sz="1700" b="0" i="0" u="none" strike="noStrike">
                          <a:solidFill>
                            <a:srgbClr val="000000"/>
                          </a:solidFill>
                          <a:effectLst/>
                          <a:latin typeface="ＭＳ Ｐゴシック"/>
                        </a:rPr>
                        <a:t>年</a:t>
                      </a:r>
                      <a:r>
                        <a:rPr lang="en-US" altLang="ja-JP" sz="1700" b="0" i="0" u="none" strike="noStrike">
                          <a:solidFill>
                            <a:srgbClr val="000000"/>
                          </a:solidFill>
                          <a:effectLst/>
                          <a:latin typeface="ＭＳ Ｐゴシック"/>
                        </a:rPr>
                        <a:t>9</a:t>
                      </a:r>
                      <a:r>
                        <a:rPr lang="ja-JP" altLang="en-US" sz="1700" b="0" i="0" u="none" strike="noStrike">
                          <a:solidFill>
                            <a:srgbClr val="000000"/>
                          </a:solidFill>
                          <a:effectLst/>
                          <a:ea typeface="ＭＳ Ｐゴシック"/>
                        </a:rPr>
                        <a:t>月</a:t>
                      </a:r>
                      <a:r>
                        <a:rPr lang="en-US" altLang="ja-JP" sz="1700" b="0" i="0" u="none" strike="noStrike">
                          <a:solidFill>
                            <a:srgbClr val="000000"/>
                          </a:solidFill>
                          <a:effectLst/>
                          <a:latin typeface="ＭＳ Ｐゴシック"/>
                        </a:rPr>
                        <a:t>30</a:t>
                      </a:r>
                      <a:r>
                        <a:rPr lang="ja-JP" altLang="en-US" sz="1700" b="0" i="0" u="none" strike="noStrike">
                          <a:solidFill>
                            <a:srgbClr val="000000"/>
                          </a:solidFill>
                          <a:effectLst/>
                          <a:latin typeface="ＭＳ Ｐゴシック"/>
                        </a:rPr>
                        <a:t>日（水）まで</a:t>
                      </a:r>
                      <a:r>
                        <a:rPr lang="ja-JP" altLang="en-US" sz="1700" b="0" i="0" u="none" strike="noStrike">
                          <a:solidFill>
                            <a:srgbClr val="000000"/>
                          </a:solidFill>
                          <a:effectLst/>
                          <a:ea typeface="ＭＳ Ｐゴシック"/>
                        </a:rPr>
                        <a:t>に調査の中間報告、2027年</a:t>
                      </a:r>
                      <a:r>
                        <a:rPr lang="en-US" altLang="ja-JP" sz="1700" b="0" i="0" u="none" strike="noStrike">
                          <a:solidFill>
                            <a:srgbClr val="000000"/>
                          </a:solidFill>
                          <a:effectLst/>
                          <a:ea typeface="ＭＳ Ｐゴシック"/>
                        </a:rPr>
                        <a:t>2</a:t>
                      </a:r>
                      <a:r>
                        <a:rPr lang="ja-JP" altLang="en-US" sz="1700" b="0" i="0" u="none" strike="noStrike">
                          <a:solidFill>
                            <a:srgbClr val="000000"/>
                          </a:solidFill>
                          <a:effectLst/>
                          <a:ea typeface="ＭＳ Ｐゴシック"/>
                        </a:rPr>
                        <a:t>月2</a:t>
                      </a:r>
                      <a:r>
                        <a:rPr lang="en-US" altLang="ja-JP" sz="1700" b="0" i="0" u="none" strike="noStrike">
                          <a:solidFill>
                            <a:srgbClr val="000000"/>
                          </a:solidFill>
                          <a:effectLst/>
                          <a:ea typeface="ＭＳ Ｐゴシック"/>
                        </a:rPr>
                        <a:t>6</a:t>
                      </a:r>
                      <a:r>
                        <a:rPr lang="ja-JP" altLang="en-US" sz="1700" b="0" i="0" u="none" strike="noStrike">
                          <a:solidFill>
                            <a:srgbClr val="000000"/>
                          </a:solidFill>
                          <a:effectLst/>
                          <a:ea typeface="ＭＳ Ｐゴシック"/>
                        </a:rPr>
                        <a:t>日（金）までに最終報告をMETIおよびジェトロ本部に対して行うこと。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3300119685"/>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algn="l" fontAlgn="base">
                        <a:lnSpc>
                          <a:spcPts val="2175"/>
                        </a:lnSpc>
                      </a:pPr>
                      <a:r>
                        <a:rPr lang="ja-JP" altLang="en-US" sz="1700" b="0" i="0">
                          <a:solidFill>
                            <a:srgbClr val="000000"/>
                          </a:solidFill>
                          <a:effectLst/>
                          <a:ea typeface="ＭＳ Ｐゴシック"/>
                        </a:rPr>
                        <a:t>本調査で得られた結果をもとに当該地域の投資誘致戦略の策定・ブラッシュアップおよび誘致施策に反映させるべく、具体的な提言を調査に盛り込むこと。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424816184"/>
                  </a:ext>
                </a:extLst>
              </a:tr>
              <a:tr h="403009">
                <a:tc>
                  <a:txBody>
                    <a:bodyPr/>
                    <a:lstStyle/>
                    <a:p>
                      <a:pPr lvl="0" algn="l">
                        <a:lnSpc>
                          <a:spcPts val="2175"/>
                        </a:lnSpc>
                        <a:buNone/>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lvl="0" algn="l">
                        <a:lnSpc>
                          <a:spcPts val="2175"/>
                        </a:lnSpc>
                        <a:buNone/>
                      </a:pPr>
                      <a:r>
                        <a:rPr lang="ja-JP" altLang="en-US" sz="1700" b="0" i="0">
                          <a:solidFill>
                            <a:srgbClr val="000000"/>
                          </a:solidFill>
                          <a:effectLst/>
                          <a:ea typeface="ＭＳ Ｐゴシック"/>
                        </a:rPr>
                        <a:t>調査実施後、提言に基づき投資誘致施策へ反映すること。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50926973"/>
                  </a:ext>
                </a:extLst>
              </a:tr>
              <a:tr h="415539">
                <a:tc>
                  <a:txBody>
                    <a:bodyPr/>
                    <a:lstStyle/>
                    <a:p>
                      <a:pPr lvl="0" algn="l">
                        <a:lnSpc>
                          <a:spcPts val="2175"/>
                        </a:lnSpc>
                        <a:buNone/>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cap="flat" cmpd="sng" algn="ctr">
                      <a:solidFill>
                        <a:srgbClr val="FFFFFF"/>
                      </a:solidFill>
                      <a:prstDash val="solid"/>
                      <a:round/>
                      <a:headEnd type="none" w="med" len="med"/>
                      <a:tailEnd type="none" w="med" len="med"/>
                    </a:lnB>
                    <a:solidFill>
                      <a:srgbClr val="EFF3F7"/>
                    </a:solidFill>
                  </a:tcPr>
                </a:tc>
                <a:tc>
                  <a:txBody>
                    <a:bodyPr/>
                    <a:lstStyle/>
                    <a:p>
                      <a:pPr lvl="0" algn="l">
                        <a:lnSpc>
                          <a:spcPts val="2175"/>
                        </a:lnSpc>
                        <a:buNone/>
                      </a:pPr>
                      <a:r>
                        <a:rPr lang="ja-JP" altLang="en-US" sz="1700" b="0" i="0">
                          <a:solidFill>
                            <a:srgbClr val="000000"/>
                          </a:solidFill>
                          <a:effectLst/>
                          <a:ea typeface="ＭＳ Ｐゴシック"/>
                        </a:rPr>
                        <a:t>自治体等に情報提供等を実施した際は、補正予算事業の成果把握の観点から、ジェトロ本部に内容を報告すること。</a:t>
                      </a:r>
                    </a:p>
                  </a:txBody>
                  <a:tcPr marL="85028" marR="85028" marT="42514" marB="42514">
                    <a:lnL w="12268">
                      <a:solidFill>
                        <a:srgbClr val="FFFFFF"/>
                      </a:solidFill>
                    </a:lnL>
                    <a:lnR w="12268">
                      <a:solidFill>
                        <a:srgbClr val="FFFFFF"/>
                      </a:solidFill>
                    </a:lnR>
                    <a:lnT w="12268">
                      <a:solidFill>
                        <a:srgbClr val="FFFFFF"/>
                      </a:solidFill>
                    </a:lnT>
                    <a:lnB w="12268"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2314513209"/>
                  </a:ext>
                </a:extLst>
              </a:tr>
              <a:tr h="617374">
                <a:tc>
                  <a:txBody>
                    <a:bodyPr/>
                    <a:lstStyle/>
                    <a:p>
                      <a:pPr marL="0" marR="0" lvl="0" indent="0" algn="l" defTabSz="914400" rtl="0" eaLnBrk="1" fontAlgn="auto" latinLnBrk="0" hangingPunct="1">
                        <a:lnSpc>
                          <a:spcPts val="2175"/>
                        </a:lnSpc>
                        <a:spcBef>
                          <a:spcPts val="0"/>
                        </a:spcBef>
                        <a:spcAft>
                          <a:spcPts val="0"/>
                        </a:spcAft>
                        <a:buClrTx/>
                        <a:buSzTx/>
                        <a:buFontTx/>
                        <a:buNone/>
                        <a:tabLst/>
                        <a:defRPr/>
                      </a:pPr>
                      <a:r>
                        <a:rPr lang="ja-JP" altLang="en-US" sz="1700" b="0" i="0">
                          <a:solidFill>
                            <a:srgbClr val="000000"/>
                          </a:solidFill>
                          <a:effectLst/>
                          <a:ea typeface="ＭＳ Ｐゴシック"/>
                        </a:rPr>
                        <a:t>☐</a:t>
                      </a:r>
                    </a:p>
                  </a:txBody>
                  <a:tcPr marL="85028" marR="85028" marT="42514" marB="42514">
                    <a:lnL w="12268">
                      <a:solidFill>
                        <a:srgbClr val="FFFFFF"/>
                      </a:solidFill>
                    </a:lnL>
                    <a:lnR w="12268" cap="flat" cmpd="sng" algn="ctr">
                      <a:solidFill>
                        <a:srgbClr val="FFFFFF"/>
                      </a:solidFill>
                      <a:prstDash val="solid"/>
                      <a:round/>
                      <a:headEnd type="none" w="med" len="med"/>
                      <a:tailEnd type="none" w="med" len="med"/>
                    </a:lnR>
                    <a:lnT w="12268">
                      <a:solidFill>
                        <a:srgbClr val="FFFFFF"/>
                      </a:solidFill>
                    </a:lnT>
                    <a:lnB w="12268">
                      <a:solidFill>
                        <a:srgbClr val="FFFFFF"/>
                      </a:solidFill>
                    </a:lnB>
                    <a:solidFill>
                      <a:srgbClr val="EFF3F7"/>
                    </a:solidFill>
                  </a:tcPr>
                </a:tc>
                <a:tc>
                  <a:txBody>
                    <a:bodyPr/>
                    <a:lstStyle/>
                    <a:p>
                      <a:pPr lvl="0" algn="l">
                        <a:lnSpc>
                          <a:spcPts val="2175"/>
                        </a:lnSpc>
                        <a:buNone/>
                      </a:pPr>
                      <a:r>
                        <a:rPr lang="ja-JP" altLang="en-US" sz="1700" b="0" i="0" dirty="0">
                          <a:solidFill>
                            <a:srgbClr val="000000"/>
                          </a:solidFill>
                          <a:effectLst/>
                          <a:ea typeface="ＭＳ Ｐゴシック"/>
                        </a:rPr>
                        <a:t>調査結果についてジェトロ</a:t>
                      </a:r>
                      <a:r>
                        <a:rPr lang="en-US" altLang="ja-JP" sz="1700" b="0" i="0" dirty="0">
                          <a:solidFill>
                            <a:srgbClr val="000000"/>
                          </a:solidFill>
                          <a:effectLst/>
                          <a:ea typeface="ＭＳ Ｐゴシック"/>
                        </a:rPr>
                        <a:t>HP</a:t>
                      </a:r>
                      <a:r>
                        <a:rPr lang="ja-JP" altLang="en-US" sz="1700" b="0" i="0" dirty="0">
                          <a:solidFill>
                            <a:srgbClr val="000000"/>
                          </a:solidFill>
                          <a:effectLst/>
                          <a:ea typeface="ＭＳ Ｐゴシック"/>
                        </a:rPr>
                        <a:t>にて公開予定（公開可能な情報に限る）であることを理解していること。</a:t>
                      </a:r>
                    </a:p>
                  </a:txBody>
                  <a:tcPr marL="85028" marR="85028" marT="42514" marB="42514">
                    <a:lnL w="12268" cap="flat" cmpd="sng" algn="ctr">
                      <a:solidFill>
                        <a:srgbClr val="FFFFFF"/>
                      </a:solidFill>
                      <a:prstDash val="solid"/>
                      <a:round/>
                      <a:headEnd type="none" w="med" len="med"/>
                      <a:tailEnd type="none" w="med" len="med"/>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30152384"/>
                  </a:ext>
                </a:extLst>
              </a:tr>
            </a:tbl>
          </a:graphicData>
        </a:graphic>
      </p:graphicFrame>
      <p:sp>
        <p:nvSpPr>
          <p:cNvPr id="12" name="Rectangle 1">
            <a:extLst>
              <a:ext uri="{FF2B5EF4-FFF2-40B4-BE49-F238E27FC236}">
                <a16:creationId xmlns:a16="http://schemas.microsoft.com/office/drawing/2014/main" id="{8172B0F9-DE6A-8F98-57B8-0C3AE0C07EF3}"/>
              </a:ext>
            </a:extLst>
          </p:cNvPr>
          <p:cNvSpPr>
            <a:spLocks noChangeArrowheads="1"/>
          </p:cNvSpPr>
          <p:nvPr/>
        </p:nvSpPr>
        <p:spPr bwMode="auto">
          <a:xfrm>
            <a:off x="1794953" y="1299894"/>
            <a:ext cx="1040232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Tree>
    <p:extLst>
      <p:ext uri="{BB962C8B-B14F-4D97-AF65-F5344CB8AC3E}">
        <p14:creationId xmlns:p14="http://schemas.microsoft.com/office/powerpoint/2010/main" val="80774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087969529"/>
              </p:ext>
            </p:extLst>
          </p:nvPr>
        </p:nvGraphicFramePr>
        <p:xfrm>
          <a:off x="535709" y="1131455"/>
          <a:ext cx="11065166" cy="5116437"/>
        </p:xfrm>
        <a:graphic>
          <a:graphicData uri="http://schemas.openxmlformats.org/drawingml/2006/table">
            <a:tbl>
              <a:tblPr firstRow="1" bandRow="1">
                <a:tableStyleId>{5C22544A-7EE6-4342-B048-85BDC9FD1C3A}</a:tableStyleId>
              </a:tblPr>
              <a:tblGrid>
                <a:gridCol w="1895742">
                  <a:extLst>
                    <a:ext uri="{9D8B030D-6E8A-4147-A177-3AD203B41FA5}">
                      <a16:colId xmlns:a16="http://schemas.microsoft.com/office/drawing/2014/main" val="20000"/>
                    </a:ext>
                  </a:extLst>
                </a:gridCol>
                <a:gridCol w="9169424">
                  <a:extLst>
                    <a:ext uri="{9D8B030D-6E8A-4147-A177-3AD203B41FA5}">
                      <a16:colId xmlns:a16="http://schemas.microsoft.com/office/drawing/2014/main" val="20001"/>
                    </a:ext>
                  </a:extLst>
                </a:gridCol>
              </a:tblGrid>
              <a:tr h="568493">
                <a:tc>
                  <a:txBody>
                    <a:bodyPr/>
                    <a:lstStyle/>
                    <a:p>
                      <a:pPr algn="l"/>
                      <a:r>
                        <a:rPr kumimoji="1" lang="ja-JP" altLang="en-US"/>
                        <a:t>スライド頁</a:t>
                      </a:r>
                      <a:endParaRPr kumimoji="1" lang="en-US" altLang="ja-JP"/>
                    </a:p>
                  </a:txBody>
                  <a:tcPr/>
                </a:tc>
                <a:tc>
                  <a:txBody>
                    <a:bodyPr/>
                    <a:lstStyle/>
                    <a:p>
                      <a:r>
                        <a:rPr kumimoji="1" lang="ja-JP" altLang="en-US"/>
                        <a:t>タイトル</a:t>
                      </a:r>
                    </a:p>
                  </a:txBody>
                  <a:tcPr/>
                </a:tc>
                <a:extLst>
                  <a:ext uri="{0D108BD9-81ED-4DB2-BD59-A6C34878D82A}">
                    <a16:rowId xmlns:a16="http://schemas.microsoft.com/office/drawing/2014/main" val="10000"/>
                  </a:ext>
                </a:extLst>
              </a:tr>
              <a:tr h="568493">
                <a:tc>
                  <a:txBody>
                    <a:bodyPr/>
                    <a:lstStyle/>
                    <a:p>
                      <a:pPr algn="l"/>
                      <a:r>
                        <a:rPr kumimoji="1" lang="en-US" altLang="ja-JP"/>
                        <a:t>4</a:t>
                      </a:r>
                    </a:p>
                  </a:txBody>
                  <a:tcPr/>
                </a:tc>
                <a:tc>
                  <a:txBody>
                    <a:bodyPr/>
                    <a:lstStyle/>
                    <a:p>
                      <a:r>
                        <a:rPr kumimoji="1" lang="ja-JP" altLang="en-US">
                          <a:highlight>
                            <a:srgbClr val="DCE5EE"/>
                          </a:highlight>
                        </a:rPr>
                        <a:t>１．プロジェク</a:t>
                      </a:r>
                      <a:r>
                        <a:rPr lang="ja-JP" altLang="en-US">
                          <a:highlight>
                            <a:srgbClr val="DCE5EE"/>
                          </a:highlight>
                        </a:rPr>
                        <a:t>トの狙い</a:t>
                      </a:r>
                      <a:endParaRPr kumimoji="1" lang="ja-JP" altLang="en-US">
                        <a:highlight>
                          <a:srgbClr val="DCE5EE"/>
                        </a:highlight>
                      </a:endParaRPr>
                    </a:p>
                  </a:txBody>
                  <a:tcPr/>
                </a:tc>
                <a:extLst>
                  <a:ext uri="{0D108BD9-81ED-4DB2-BD59-A6C34878D82A}">
                    <a16:rowId xmlns:a16="http://schemas.microsoft.com/office/drawing/2014/main" val="10001"/>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5-6</a:t>
                      </a:r>
                      <a:endParaRPr kumimoji="1" lang="en-US" altLang="ja-JP"/>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２．調査内容</a:t>
                      </a:r>
                      <a:endParaRPr kumimoji="1" lang="ja-JP" altLang="en-US"/>
                    </a:p>
                  </a:txBody>
                  <a:tcPr/>
                </a:tc>
                <a:extLst>
                  <a:ext uri="{0D108BD9-81ED-4DB2-BD59-A6C34878D82A}">
                    <a16:rowId xmlns:a16="http://schemas.microsoft.com/office/drawing/2014/main" val="10002"/>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7</a:t>
                      </a:r>
                    </a:p>
                  </a:txBody>
                  <a:tcPr/>
                </a:tc>
                <a:tc>
                  <a:txBody>
                    <a:bodyPr/>
                    <a:lstStyle/>
                    <a:p>
                      <a:r>
                        <a:rPr kumimoji="1" lang="ja-JP" altLang="en-US"/>
                        <a:t>３．</a:t>
                      </a:r>
                      <a:r>
                        <a:rPr lang="ja-JP" altLang="en-US"/>
                        <a:t>スケジュール</a:t>
                      </a:r>
                      <a:endParaRPr kumimoji="1" lang="ja-JP" altLang="en-US"/>
                    </a:p>
                  </a:txBody>
                  <a:tcPr/>
                </a:tc>
                <a:extLst>
                  <a:ext uri="{0D108BD9-81ED-4DB2-BD59-A6C34878D82A}">
                    <a16:rowId xmlns:a16="http://schemas.microsoft.com/office/drawing/2014/main" val="3171303030"/>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8</a:t>
                      </a:r>
                    </a:p>
                  </a:txBody>
                  <a:tcPr/>
                </a:tc>
                <a:tc>
                  <a:txBody>
                    <a:bodyPr/>
                    <a:lstStyle/>
                    <a:p>
                      <a:r>
                        <a:rPr kumimoji="1" lang="ja-JP" altLang="en-US"/>
                        <a:t>４．実施体制</a:t>
                      </a:r>
                    </a:p>
                  </a:txBody>
                  <a:tcPr/>
                </a:tc>
                <a:extLst>
                  <a:ext uri="{0D108BD9-81ED-4DB2-BD59-A6C34878D82A}">
                    <a16:rowId xmlns:a16="http://schemas.microsoft.com/office/drawing/2014/main" val="10005"/>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9</a:t>
                      </a:r>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５．</a:t>
                      </a:r>
                      <a:r>
                        <a:rPr lang="ja-JP" altLang="en-US"/>
                        <a:t>経費概算</a:t>
                      </a:r>
                      <a:endParaRPr kumimoji="1" lang="ja-JP" altLang="en-US"/>
                    </a:p>
                  </a:txBody>
                  <a:tcPr/>
                </a:tc>
                <a:extLst>
                  <a:ext uri="{0D108BD9-81ED-4DB2-BD59-A6C34878D82A}">
                    <a16:rowId xmlns:a16="http://schemas.microsoft.com/office/drawing/2014/main" val="10009"/>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10</a:t>
                      </a:r>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６．フォローアップ</a:t>
                      </a:r>
                    </a:p>
                  </a:txBody>
                  <a:tcPr/>
                </a:tc>
                <a:extLst>
                  <a:ext uri="{0D108BD9-81ED-4DB2-BD59-A6C34878D82A}">
                    <a16:rowId xmlns:a16="http://schemas.microsoft.com/office/drawing/2014/main" val="3962751928"/>
                  </a:ext>
                </a:extLst>
              </a:tr>
              <a:tr h="568493">
                <a:tc>
                  <a:txBody>
                    <a:bodyPr/>
                    <a:lstStyle/>
                    <a:p>
                      <a:pPr marL="0" lvl="0" indent="0" algn="l" defTabSz="914400">
                        <a:lnSpc>
                          <a:spcPct val="100000"/>
                        </a:lnSpc>
                        <a:spcBef>
                          <a:spcPts val="0"/>
                        </a:spcBef>
                        <a:spcAft>
                          <a:spcPts val="0"/>
                        </a:spcAft>
                        <a:buNone/>
                        <a:tabLst/>
                        <a:defRPr/>
                      </a:pPr>
                      <a:r>
                        <a:rPr lang="en-US" altLang="ja-JP"/>
                        <a:t>11</a:t>
                      </a:r>
                      <a:endParaRPr kumimoji="1" lang="en-US" altLang="ja-JP"/>
                    </a:p>
                  </a:txBody>
                  <a:tcPr/>
                </a:tc>
                <a:tc>
                  <a:txBody>
                    <a:bodyPr/>
                    <a:lstStyle/>
                    <a:p>
                      <a:pPr marL="0" lvl="0" indent="0" algn="l" defTabSz="914400">
                        <a:lnSpc>
                          <a:spcPct val="100000"/>
                        </a:lnSpc>
                        <a:spcBef>
                          <a:spcPts val="0"/>
                        </a:spcBef>
                        <a:spcAft>
                          <a:spcPts val="0"/>
                        </a:spcAft>
                        <a:buNone/>
                        <a:tabLst/>
                        <a:defRPr/>
                      </a:pPr>
                      <a:r>
                        <a:rPr lang="ja-JP" altLang="en-US"/>
                        <a:t>７．調査結果の活用（投資誘致施策等）</a:t>
                      </a:r>
                      <a:endParaRPr kumimoji="1" lang="ja-JP" altLang="en-US"/>
                    </a:p>
                  </a:txBody>
                  <a:tcPr/>
                </a:tc>
                <a:extLst>
                  <a:ext uri="{0D108BD9-81ED-4DB2-BD59-A6C34878D82A}">
                    <a16:rowId xmlns:a16="http://schemas.microsoft.com/office/drawing/2014/main" val="2646801285"/>
                  </a:ext>
                </a:extLst>
              </a:tr>
              <a:tr h="568493">
                <a:tc>
                  <a:txBody>
                    <a:bodyPr/>
                    <a:lstStyle/>
                    <a:p>
                      <a:pPr marL="0" lvl="0" indent="0" algn="l" defTabSz="914400">
                        <a:lnSpc>
                          <a:spcPct val="100000"/>
                        </a:lnSpc>
                        <a:spcBef>
                          <a:spcPts val="0"/>
                        </a:spcBef>
                        <a:spcAft>
                          <a:spcPts val="0"/>
                        </a:spcAft>
                        <a:buNone/>
                        <a:tabLst/>
                        <a:defRPr/>
                      </a:pPr>
                      <a:r>
                        <a:rPr lang="en-US" altLang="ja-JP"/>
                        <a:t>12</a:t>
                      </a:r>
                      <a:endParaRPr kumimoji="1" lang="en-US" altLang="ja-JP"/>
                    </a:p>
                  </a:txBody>
                  <a:tcPr/>
                </a:tc>
                <a:tc>
                  <a:txBody>
                    <a:bodyPr/>
                    <a:lstStyle/>
                    <a:p>
                      <a:pPr marL="0" lvl="0" indent="0" algn="l" defTabSz="914400">
                        <a:lnSpc>
                          <a:spcPct val="100000"/>
                        </a:lnSpc>
                        <a:spcBef>
                          <a:spcPts val="0"/>
                        </a:spcBef>
                        <a:spcAft>
                          <a:spcPts val="0"/>
                        </a:spcAft>
                        <a:buNone/>
                        <a:tabLst/>
                        <a:defRPr/>
                      </a:pPr>
                      <a:r>
                        <a:rPr lang="ja-JP" altLang="en-US" dirty="0"/>
                        <a:t>８．これまでの取り組み実績</a:t>
                      </a:r>
                      <a:endParaRPr kumimoji="1" lang="ja-JP" altLang="en-US" dirty="0"/>
                    </a:p>
                  </a:txBody>
                  <a:tcPr/>
                </a:tc>
                <a:extLst>
                  <a:ext uri="{0D108BD9-81ED-4DB2-BD59-A6C34878D82A}">
                    <a16:rowId xmlns:a16="http://schemas.microsoft.com/office/drawing/2014/main" val="1882607768"/>
                  </a:ext>
                </a:extLst>
              </a:tr>
            </a:tbl>
          </a:graphicData>
        </a:graphic>
      </p:graphicFrame>
      <p:sp>
        <p:nvSpPr>
          <p:cNvPr id="8" name="正方形/長方形 7"/>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タイトル 1"/>
          <p:cNvSpPr txBox="1">
            <a:spLocks/>
          </p:cNvSpPr>
          <p:nvPr/>
        </p:nvSpPr>
        <p:spPr>
          <a:xfrm>
            <a:off x="360040" y="216000"/>
            <a:ext cx="836396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a:t>目次</a:t>
            </a:r>
          </a:p>
        </p:txBody>
      </p:sp>
      <p:cxnSp>
        <p:nvCxnSpPr>
          <p:cNvPr id="3" name="直線コネクタ 2">
            <a:extLst>
              <a:ext uri="{FF2B5EF4-FFF2-40B4-BE49-F238E27FC236}">
                <a16:creationId xmlns:a16="http://schemas.microsoft.com/office/drawing/2014/main" id="{9B4B00A5-9310-2125-9ACF-E34EED9AC91C}"/>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77100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rmAutofit/>
          </a:bodyPr>
          <a:lstStyle/>
          <a:p>
            <a:pPr algn="l"/>
            <a:r>
              <a:rPr lang="en-US" altLang="ja-JP" sz="2400" b="1">
                <a:latin typeface="ＭＳ Ｐゴシック"/>
                <a:ea typeface="ＭＳ Ｐゴシック"/>
              </a:rPr>
              <a:t>1.</a:t>
            </a:r>
            <a:r>
              <a:rPr lang="ja-JP" altLang="en-US" sz="2400" b="1">
                <a:latin typeface="ＭＳ Ｐゴシック"/>
                <a:ea typeface="ＭＳ Ｐゴシック"/>
              </a:rPr>
              <a:t>　プロジェクトの狙い</a:t>
            </a:r>
          </a:p>
        </p:txBody>
      </p:sp>
      <p:sp>
        <p:nvSpPr>
          <p:cNvPr id="6" name="正方形/長方形 5"/>
          <p:cNvSpPr/>
          <p:nvPr/>
        </p:nvSpPr>
        <p:spPr>
          <a:xfrm>
            <a:off x="-18691"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3" name="表 2"/>
          <p:cNvGraphicFramePr>
            <a:graphicFrameLocks noGrp="1"/>
          </p:cNvGraphicFramePr>
          <p:nvPr>
            <p:extLst>
              <p:ext uri="{D42A27DB-BD31-4B8C-83A1-F6EECF244321}">
                <p14:modId xmlns:p14="http://schemas.microsoft.com/office/powerpoint/2010/main" val="3600798143"/>
              </p:ext>
            </p:extLst>
          </p:nvPr>
        </p:nvGraphicFramePr>
        <p:xfrm>
          <a:off x="600365" y="1628801"/>
          <a:ext cx="11000510" cy="4998467"/>
        </p:xfrm>
        <a:graphic>
          <a:graphicData uri="http://schemas.openxmlformats.org/drawingml/2006/table">
            <a:tbl>
              <a:tblPr firstRow="1" bandRow="1">
                <a:tableStyleId>{5C22544A-7EE6-4342-B048-85BDC9FD1C3A}</a:tableStyleId>
              </a:tblPr>
              <a:tblGrid>
                <a:gridCol w="11000510">
                  <a:extLst>
                    <a:ext uri="{9D8B030D-6E8A-4147-A177-3AD203B41FA5}">
                      <a16:colId xmlns:a16="http://schemas.microsoft.com/office/drawing/2014/main" val="243893872"/>
                    </a:ext>
                  </a:extLst>
                </a:gridCol>
              </a:tblGrid>
              <a:tr h="420246">
                <a:tc>
                  <a:txBody>
                    <a:bodyPr/>
                    <a:lstStyle/>
                    <a:p>
                      <a:pPr algn="ctr"/>
                      <a:r>
                        <a:rPr kumimoji="1" lang="ja-JP" altLang="en-US"/>
                        <a:t>プロジェクト</a:t>
                      </a:r>
                      <a:r>
                        <a:rPr lang="ja-JP" altLang="en-US"/>
                        <a:t>の</a:t>
                      </a:r>
                      <a:r>
                        <a:rPr kumimoji="1" lang="ja-JP" altLang="en-US"/>
                        <a:t>狙い</a:t>
                      </a:r>
                    </a:p>
                  </a:txBody>
                  <a:tcPr/>
                </a:tc>
                <a:extLst>
                  <a:ext uri="{0D108BD9-81ED-4DB2-BD59-A6C34878D82A}">
                    <a16:rowId xmlns:a16="http://schemas.microsoft.com/office/drawing/2014/main" val="402123984"/>
                  </a:ext>
                </a:extLst>
              </a:tr>
              <a:tr h="4578221">
                <a:tc>
                  <a:txBody>
                    <a:bodyPr/>
                    <a:lstStyle/>
                    <a:p>
                      <a:pPr algn="l"/>
                      <a:r>
                        <a:rPr kumimoji="1" lang="ja-JP" altLang="en-US" sz="1400" dirty="0"/>
                        <a:t>（例：○○地域は外国からの投資を呼び込むにあたって、</a:t>
                      </a:r>
                      <a:r>
                        <a:rPr lang="ja-JP" altLang="en-US" sz="1400" dirty="0"/>
                        <a:t>□□</a:t>
                      </a:r>
                      <a:r>
                        <a:rPr kumimoji="1" lang="ja-JP" altLang="en-US" sz="1400" dirty="0"/>
                        <a:t>分野で高い技術力を持つ中小企業が集積している、安価かつ広い工業用地がある、自治体による</a:t>
                      </a:r>
                      <a:r>
                        <a:rPr lang="ja-JP" altLang="en-US" sz="1400" dirty="0"/>
                        <a:t>△△</a:t>
                      </a:r>
                      <a:r>
                        <a:rPr kumimoji="1" lang="ja-JP" altLang="en-US" sz="1400" dirty="0"/>
                        <a:t>といった支援策がある等の強みを持つ。</a:t>
                      </a:r>
                      <a:r>
                        <a:rPr lang="ja-JP" altLang="en-US" sz="1400" dirty="0"/>
                        <a:t>一方、○○という課題に直面している。こ</a:t>
                      </a:r>
                      <a:r>
                        <a:rPr kumimoji="1" lang="ja-JP" altLang="en-US" sz="1400" dirty="0"/>
                        <a:t>れらの課題を解決するため、競合している海外都市のビジネス環境や支援策等の比較などを交えた</a:t>
                      </a:r>
                      <a:r>
                        <a:rPr lang="ja-JP" altLang="en-US" sz="1400" dirty="0"/>
                        <a:t>ベンチマーク</a:t>
                      </a:r>
                      <a:r>
                        <a:rPr kumimoji="1" lang="ja-JP" altLang="en-US" sz="1400" dirty="0"/>
                        <a:t>調査を実施することで、</a:t>
                      </a:r>
                      <a:r>
                        <a:rPr lang="ja-JP" altLang="en-US" sz="1400" dirty="0"/>
                        <a:t>当該エコシステム</a:t>
                      </a:r>
                      <a:r>
                        <a:rPr kumimoji="1" lang="ja-JP" altLang="en-US" sz="1400" dirty="0"/>
                        <a:t>における国際的な競争力を高め</a:t>
                      </a:r>
                      <a:r>
                        <a:rPr lang="ja-JP" altLang="en-US" sz="1400" dirty="0"/>
                        <a:t>ることができる</a:t>
                      </a:r>
                      <a:r>
                        <a:rPr kumimoji="1" lang="ja-JP" altLang="en-US" sz="1400" dirty="0"/>
                        <a:t>。</a:t>
                      </a:r>
                      <a:r>
                        <a:rPr lang="ja-JP" altLang="en-US" sz="1400" dirty="0"/>
                        <a:t>本調査結果を将来的な□□分野に係る対日投資施策や関連事業組成の際の参考にすることで、○○地域におけるさらなるエコシステムの活性化を図ることを目指す。</a:t>
                      </a:r>
                      <a:r>
                        <a:rPr kumimoji="1" lang="ja-JP" altLang="en-US" sz="1400" dirty="0"/>
                        <a:t>）</a:t>
                      </a:r>
                    </a:p>
                  </a:txBody>
                  <a:tcPr/>
                </a:tc>
                <a:extLst>
                  <a:ext uri="{0D108BD9-81ED-4DB2-BD59-A6C34878D82A}">
                    <a16:rowId xmlns:a16="http://schemas.microsoft.com/office/drawing/2014/main" val="2679883058"/>
                  </a:ext>
                </a:extLst>
              </a:tr>
            </a:tbl>
          </a:graphicData>
        </a:graphic>
      </p:graphicFrame>
      <p:sp>
        <p:nvSpPr>
          <p:cNvPr id="5" name="コンテンツ プレースホルダー 4">
            <a:extLst>
              <a:ext uri="{FF2B5EF4-FFF2-40B4-BE49-F238E27FC236}">
                <a16:creationId xmlns:a16="http://schemas.microsoft.com/office/drawing/2014/main" id="{EE2725A7-844E-3653-32D0-E845B15A9AD6}"/>
              </a:ext>
            </a:extLst>
          </p:cNvPr>
          <p:cNvSpPr>
            <a:spLocks noGrp="1"/>
          </p:cNvSpPr>
          <p:nvPr>
            <p:ph idx="1"/>
          </p:nvPr>
        </p:nvSpPr>
        <p:spPr>
          <a:xfrm>
            <a:off x="600365" y="900001"/>
            <a:ext cx="10991270" cy="887523"/>
          </a:xfrm>
        </p:spPr>
        <p:txBody>
          <a:bodyPr vert="horz" lIns="91440" tIns="45720" rIns="91440" bIns="45720" rtlCol="0" anchor="t">
            <a:normAutofit/>
          </a:bodyPr>
          <a:lstStyle/>
          <a:p>
            <a:pPr marL="0" indent="0">
              <a:buNone/>
            </a:pPr>
            <a:r>
              <a:rPr lang="ja-JP" altLang="en-US" sz="1800"/>
              <a:t>当該地域に進出する外国・外資系企業のビジネス環境の特性や課題を踏まえ、プロジェクトの狙いを記入してください。</a:t>
            </a:r>
            <a:endParaRPr lang="en-US" altLang="ja-JP" sz="1800"/>
          </a:p>
          <a:p>
            <a:endParaRPr lang="en-US" altLang="ja-JP" sz="1800">
              <a:highlight>
                <a:srgbClr val="FFFF00"/>
              </a:highlight>
            </a:endParaRPr>
          </a:p>
          <a:p>
            <a:pPr marL="0" indent="0">
              <a:buNone/>
            </a:pPr>
            <a:endParaRPr lang="en-US" altLang="ja-JP" sz="1800">
              <a:cs typeface="Calibri"/>
            </a:endParaRPr>
          </a:p>
        </p:txBody>
      </p:sp>
      <p:cxnSp>
        <p:nvCxnSpPr>
          <p:cNvPr id="7" name="直線コネクタ 6">
            <a:extLst>
              <a:ext uri="{FF2B5EF4-FFF2-40B4-BE49-F238E27FC236}">
                <a16:creationId xmlns:a16="http://schemas.microsoft.com/office/drawing/2014/main" id="{58CB4DB8-7D30-7207-850D-73B6E7960C0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303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２</a:t>
            </a:r>
            <a:r>
              <a:rPr lang="en-US" altLang="ja-JP" sz="2400" b="1">
                <a:latin typeface="+mn-ea"/>
                <a:ea typeface="+mn-ea"/>
              </a:rPr>
              <a:t>.</a:t>
            </a:r>
            <a:r>
              <a:rPr lang="ja-JP" altLang="en-US" sz="2400" b="1">
                <a:latin typeface="+mn-ea"/>
                <a:ea typeface="+mn-ea"/>
              </a:rPr>
              <a:t>　調査内容</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コンテンツ プレースホルダー 4"/>
          <p:cNvSpPr>
            <a:spLocks noGrp="1"/>
          </p:cNvSpPr>
          <p:nvPr>
            <p:ph idx="1"/>
          </p:nvPr>
        </p:nvSpPr>
        <p:spPr>
          <a:xfrm>
            <a:off x="572654" y="957437"/>
            <a:ext cx="11028219" cy="331972"/>
          </a:xfrm>
        </p:spPr>
        <p:txBody>
          <a:bodyPr vert="horz" lIns="91440" tIns="45720" rIns="91440" bIns="45720" rtlCol="0" anchor="t">
            <a:normAutofit fontScale="25000" lnSpcReduction="20000"/>
          </a:bodyPr>
          <a:lstStyle/>
          <a:p>
            <a:pPr marL="0" indent="0">
              <a:buNone/>
            </a:pPr>
            <a:r>
              <a:rPr lang="ja-JP" altLang="en-US" sz="7200">
                <a:ea typeface="ＭＳ Ｐゴシック"/>
              </a:rPr>
              <a:t>調査内容（委託する場合は委託内容）の詳細を記入してください。記入に関しては募集要項の「企画提案書作成上の留意点」を踏まえ記載願います。</a:t>
            </a:r>
            <a:endParaRPr lang="ja-JP" altLang="en-US" sz="7200">
              <a:latin typeface="Calibri"/>
              <a:ea typeface="ＭＳ Ｐゴシック" panose="020B0600070205080204" pitchFamily="34" charset="-128"/>
              <a:cs typeface="Calibri"/>
            </a:endParaRPr>
          </a:p>
          <a:p>
            <a:pPr marL="0" indent="0">
              <a:buNone/>
            </a:pPr>
            <a:endParaRPr lang="en-US" altLang="ja-JP" sz="2000"/>
          </a:p>
          <a:p>
            <a:endParaRPr lang="en-US" altLang="ja-JP" sz="2000"/>
          </a:p>
          <a:p>
            <a:endParaRPr lang="en-US" altLang="ja-JP" sz="2000"/>
          </a:p>
          <a:p>
            <a:pPr marL="0" indent="0">
              <a:buNone/>
            </a:pPr>
            <a:endParaRPr lang="en-US" altLang="ja-JP" sz="2000"/>
          </a:p>
          <a:p>
            <a:endParaRPr lang="en-US" altLang="ja-JP" sz="2000"/>
          </a:p>
          <a:p>
            <a:pPr marL="0" indent="0">
              <a:buNone/>
            </a:pPr>
            <a:r>
              <a:rPr lang="ja-JP" altLang="en-US" sz="2000">
                <a:ea typeface="ＭＳ Ｐゴシック"/>
              </a:rPr>
              <a:t>　　</a:t>
            </a:r>
            <a:endParaRPr lang="en-US" altLang="ja-JP" sz="2000">
              <a:ea typeface="ＭＳ Ｐゴシック"/>
            </a:endParaRPr>
          </a:p>
          <a:p>
            <a:endParaRPr lang="en-US" altLang="ja-JP" sz="2000"/>
          </a:p>
          <a:p>
            <a:endParaRPr lang="en-US" altLang="ja-JP" sz="2000"/>
          </a:p>
          <a:p>
            <a:endParaRPr lang="en-US" altLang="ja-JP" sz="2000"/>
          </a:p>
          <a:p>
            <a:endParaRPr lang="en-US" altLang="ja-JP" sz="2000"/>
          </a:p>
          <a:p>
            <a:endParaRPr lang="en-US" altLang="ja-JP" sz="2000"/>
          </a:p>
          <a:p>
            <a:endParaRPr lang="en-US" altLang="ja-JP" sz="2000"/>
          </a:p>
          <a:p>
            <a:endParaRPr lang="en-US" altLang="ja-JP" sz="2000"/>
          </a:p>
          <a:p>
            <a:pPr marL="0" indent="0">
              <a:buNone/>
            </a:pPr>
            <a:endParaRPr lang="en-US" altLang="ja-JP" sz="2000"/>
          </a:p>
        </p:txBody>
      </p:sp>
      <p:graphicFrame>
        <p:nvGraphicFramePr>
          <p:cNvPr id="16" name="表 15">
            <a:extLst>
              <a:ext uri="{FF2B5EF4-FFF2-40B4-BE49-F238E27FC236}">
                <a16:creationId xmlns:a16="http://schemas.microsoft.com/office/drawing/2014/main" id="{C57864FF-419F-0A62-CF34-335DA967FCBF}"/>
              </a:ext>
            </a:extLst>
          </p:cNvPr>
          <p:cNvGraphicFramePr>
            <a:graphicFrameLocks noGrp="1"/>
          </p:cNvGraphicFramePr>
          <p:nvPr>
            <p:extLst>
              <p:ext uri="{D42A27DB-BD31-4B8C-83A1-F6EECF244321}">
                <p14:modId xmlns:p14="http://schemas.microsoft.com/office/powerpoint/2010/main" val="479398849"/>
              </p:ext>
            </p:extLst>
          </p:nvPr>
        </p:nvGraphicFramePr>
        <p:xfrm>
          <a:off x="572655" y="1564741"/>
          <a:ext cx="11028219" cy="4888021"/>
        </p:xfrm>
        <a:graphic>
          <a:graphicData uri="http://schemas.openxmlformats.org/drawingml/2006/table">
            <a:tbl>
              <a:tblPr firstRow="1" bandRow="1">
                <a:tableStyleId>{5C22544A-7EE6-4342-B048-85BDC9FD1C3A}</a:tableStyleId>
              </a:tblPr>
              <a:tblGrid>
                <a:gridCol w="11028219">
                  <a:extLst>
                    <a:ext uri="{9D8B030D-6E8A-4147-A177-3AD203B41FA5}">
                      <a16:colId xmlns:a16="http://schemas.microsoft.com/office/drawing/2014/main" val="243893872"/>
                    </a:ext>
                  </a:extLst>
                </a:gridCol>
              </a:tblGrid>
              <a:tr h="407461">
                <a:tc>
                  <a:txBody>
                    <a:bodyPr/>
                    <a:lstStyle/>
                    <a:p>
                      <a:pPr algn="ctr"/>
                      <a:r>
                        <a:rPr kumimoji="1" lang="ja-JP" altLang="en-US">
                          <a:solidFill>
                            <a:schemeClr val="bg1"/>
                          </a:solidFill>
                        </a:rPr>
                        <a:t>調査内容（委託する場合は委託内容）</a:t>
                      </a:r>
                    </a:p>
                  </a:txBody>
                  <a:tcPr anchor="ctr"/>
                </a:tc>
                <a:extLst>
                  <a:ext uri="{0D108BD9-81ED-4DB2-BD59-A6C34878D82A}">
                    <a16:rowId xmlns:a16="http://schemas.microsoft.com/office/drawing/2014/main" val="402123984"/>
                  </a:ext>
                </a:extLst>
              </a:tr>
              <a:tr h="4294029">
                <a:tc>
                  <a:txBody>
                    <a:bodyPr/>
                    <a:lstStyle/>
                    <a:p>
                      <a:pPr lvl="0" algn="l">
                        <a:buNone/>
                      </a:pPr>
                      <a:r>
                        <a:rPr lang="ja-JP" sz="1800" b="0" i="0" u="none" strike="noStrike" noProof="0" dirty="0">
                          <a:solidFill>
                            <a:srgbClr val="000000"/>
                          </a:solidFill>
                          <a:latin typeface="MS PGothic"/>
                          <a:ea typeface="MS PGothic"/>
                        </a:rPr>
                        <a:t>調査項目は以下の通り。</a:t>
                      </a:r>
                      <a:endParaRPr lang="en-US" altLang="ja-JP" sz="1800" b="0" i="0" u="none" strike="noStrike" noProof="0" dirty="0">
                        <a:solidFill>
                          <a:srgbClr val="000000"/>
                        </a:solidFill>
                        <a:latin typeface="MS PGothic"/>
                      </a:endParaRPr>
                    </a:p>
                    <a:p>
                      <a:pPr marL="285750" lvl="0" indent="-285750" algn="l">
                        <a:buClr>
                          <a:srgbClr val="000000"/>
                        </a:buClr>
                        <a:buFont typeface="Arial,Sans-Serif" panose="020B0604020202020204" pitchFamily="34" charset="0"/>
                        <a:buChar char="•"/>
                      </a:pPr>
                      <a:r>
                        <a:rPr lang="ja-JP" sz="1800" b="0" i="0" u="none" strike="noStrike" noProof="0" dirty="0">
                          <a:solidFill>
                            <a:srgbClr val="000000"/>
                          </a:solidFill>
                          <a:latin typeface="MS PGothic"/>
                          <a:ea typeface="MS PGothic"/>
                        </a:rPr>
                        <a:t>（例</a:t>
                      </a:r>
                      <a:r>
                        <a:rPr lang="ja-JP" altLang="en-US" sz="1800" b="0" i="0" u="none" strike="noStrike" noProof="0" dirty="0">
                          <a:solidFill>
                            <a:srgbClr val="000000"/>
                          </a:solidFill>
                          <a:latin typeface="MS PGothic"/>
                          <a:ea typeface="MS PGothic"/>
                        </a:rPr>
                        <a:t>）</a:t>
                      </a:r>
                      <a:r>
                        <a:rPr lang="ja-JP" sz="1800" b="0" i="0" u="none" strike="noStrike" noProof="0" dirty="0">
                          <a:solidFill>
                            <a:srgbClr val="000000"/>
                          </a:solidFill>
                          <a:latin typeface="MS PGothic"/>
                          <a:ea typeface="MS PGothic"/>
                        </a:rPr>
                        <a:t>調査内容</a:t>
                      </a:r>
                      <a:endParaRPr lang="ja-JP" altLang="en-US" sz="1800" b="0" i="0" u="none" strike="noStrike" noProof="0" dirty="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r>
                        <a:rPr lang="ja-JP" sz="1800" b="0" i="0" u="none" strike="noStrike" noProof="0" dirty="0">
                          <a:solidFill>
                            <a:srgbClr val="000000"/>
                          </a:solidFill>
                          <a:latin typeface="MS PGothic"/>
                          <a:ea typeface="MS PGothic"/>
                        </a:rPr>
                        <a:t>有識者ヒアリング・アンケート</a:t>
                      </a:r>
                      <a:r>
                        <a:rPr lang="ja-JP" altLang="en-US" sz="1800" b="0" i="0" u="none" strike="noStrike" noProof="0" dirty="0">
                          <a:solidFill>
                            <a:srgbClr val="000000"/>
                          </a:solidFill>
                          <a:latin typeface="MS PGothic"/>
                          <a:ea typeface="MS PGothic"/>
                        </a:rPr>
                        <a:t>実施</a:t>
                      </a:r>
                      <a:endParaRPr lang="ja-JP" dirty="0"/>
                    </a:p>
                    <a:p>
                      <a:pPr marL="285750" lvl="0" indent="-285750" algn="l">
                        <a:buClr>
                          <a:srgbClr val="000000"/>
                        </a:buClr>
                        <a:buFont typeface="Wingdings,Sans-Serif" panose="020B0604020202020204" pitchFamily="34" charset="0"/>
                        <a:buChar char="Ø"/>
                      </a:pPr>
                      <a:r>
                        <a:rPr lang="ja-JP" sz="1800" b="0" i="0" u="none" strike="noStrike" noProof="0" dirty="0">
                          <a:solidFill>
                            <a:srgbClr val="000000"/>
                          </a:solidFill>
                          <a:latin typeface="MS PGothic"/>
                          <a:ea typeface="MS PGothic"/>
                        </a:rPr>
                        <a:t>国内地域</a:t>
                      </a:r>
                      <a:r>
                        <a:rPr lang="ja-JP" altLang="en-US" sz="1800" b="0" i="0" u="none" strike="noStrike" noProof="0" dirty="0">
                          <a:solidFill>
                            <a:srgbClr val="000000"/>
                          </a:solidFill>
                          <a:latin typeface="MS PGothic"/>
                          <a:ea typeface="MS PGothic"/>
                        </a:rPr>
                        <a:t>の施策</a:t>
                      </a:r>
                      <a:r>
                        <a:rPr lang="ja-JP" sz="1800" b="0" i="0" u="none" strike="noStrike" noProof="0" dirty="0">
                          <a:solidFill>
                            <a:srgbClr val="000000"/>
                          </a:solidFill>
                          <a:latin typeface="MS PGothic"/>
                          <a:ea typeface="MS PGothic"/>
                        </a:rPr>
                        <a:t>比較</a:t>
                      </a:r>
                      <a:endParaRPr lang="ja-JP" altLang="en-US" sz="1800" b="0" i="0" u="none" strike="noStrike" noProof="0" dirty="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dirty="0">
                          <a:solidFill>
                            <a:srgbClr val="000000"/>
                          </a:solidFill>
                          <a:latin typeface="MS PGothic"/>
                          <a:ea typeface="MS PGothic"/>
                        </a:rPr>
                        <a:t>国内地域の誘致事例比較</a:t>
                      </a:r>
                    </a:p>
                    <a:p>
                      <a:pPr marL="285750" lvl="0" indent="-285750" algn="l">
                        <a:buClr>
                          <a:srgbClr val="000000"/>
                        </a:buClr>
                        <a:buFont typeface="Wingdings,Sans-Serif" panose="020B0604020202020204" pitchFamily="34" charset="0"/>
                        <a:buChar char="Ø"/>
                      </a:pPr>
                      <a:r>
                        <a:rPr lang="ja-JP" sz="1800" b="0" i="0" u="none" strike="noStrike" noProof="0" dirty="0">
                          <a:solidFill>
                            <a:srgbClr val="000000"/>
                          </a:solidFill>
                          <a:latin typeface="MS PGothic"/>
                          <a:ea typeface="MS PGothic"/>
                        </a:rPr>
                        <a:t>海外地域の</a:t>
                      </a:r>
                      <a:r>
                        <a:rPr lang="ja-JP" altLang="en-US" sz="1800" b="0" i="0" u="none" strike="noStrike" noProof="0" dirty="0">
                          <a:solidFill>
                            <a:srgbClr val="000000"/>
                          </a:solidFill>
                          <a:latin typeface="MS PGothic"/>
                          <a:ea typeface="MS PGothic"/>
                        </a:rPr>
                        <a:t>施策</a:t>
                      </a:r>
                      <a:r>
                        <a:rPr lang="ja-JP" sz="1800" b="0" i="0" u="none" strike="noStrike" noProof="0" dirty="0">
                          <a:solidFill>
                            <a:srgbClr val="000000"/>
                          </a:solidFill>
                          <a:latin typeface="MS PGothic"/>
                          <a:ea typeface="MS PGothic"/>
                        </a:rPr>
                        <a:t>比較</a:t>
                      </a:r>
                      <a:r>
                        <a:rPr lang="en-US" altLang="ja-JP" sz="1800" b="0" i="0" u="none" strike="noStrike" noProof="0" dirty="0">
                          <a:solidFill>
                            <a:srgbClr val="000000"/>
                          </a:solidFill>
                          <a:latin typeface="MS PGothic"/>
                          <a:ea typeface="MS PGothic"/>
                        </a:rPr>
                        <a:t>※</a:t>
                      </a:r>
                      <a:r>
                        <a:rPr lang="en-US" altLang="ja-JP" sz="1800" b="0" i="0" u="none" strike="noStrike" noProof="0" dirty="0" err="1">
                          <a:solidFill>
                            <a:srgbClr val="000000"/>
                          </a:solidFill>
                          <a:latin typeface="MS PGothic"/>
                          <a:ea typeface="MS PGothic"/>
                        </a:rPr>
                        <a:t>文化および言語的側面の影響についても着目</a:t>
                      </a:r>
                      <a:endParaRPr lang="en-US" altLang="ja-JP" sz="1800" b="0" i="0" u="none" strike="noStrike" noProof="0" dirty="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dirty="0">
                          <a:solidFill>
                            <a:srgbClr val="000000"/>
                          </a:solidFill>
                          <a:latin typeface="MS PGothic"/>
                          <a:ea typeface="MS PGothic"/>
                        </a:rPr>
                        <a:t>海外地域の誘致事例比較※文化および言語的側面の影響についても着目</a:t>
                      </a:r>
                      <a:endParaRPr lang="en-US" altLang="ja-JP" sz="1800" b="0" i="0" u="none" strike="noStrike" noProof="0" dirty="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sz="1800" b="0" i="0" u="none" strike="noStrike" noProof="0" dirty="0">
                          <a:solidFill>
                            <a:srgbClr val="000000"/>
                          </a:solidFill>
                          <a:latin typeface="MS PGothic"/>
                          <a:ea typeface="MS PGothic"/>
                        </a:rPr>
                        <a:t>当該地域に立地関心を持つ可能性のある外国・外資系企業のリストアップ</a:t>
                      </a:r>
                      <a:endParaRPr lang="en-US" altLang="ja-JP" sz="1800" b="0" i="0" u="none" strike="noStrike" noProof="0" dirty="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dirty="0">
                          <a:solidFill>
                            <a:srgbClr val="000000"/>
                          </a:solidFill>
                          <a:latin typeface="MS PGothic"/>
                          <a:ea typeface="MS PGothic"/>
                        </a:rPr>
                        <a:t>上記リストアップ企業への将来的な立地に関するニーズヒアリング（インセンティブ情報等）・アンケート実施</a:t>
                      </a:r>
                      <a:r>
                        <a:rPr lang="en-US" altLang="en-US" sz="1800" b="0" i="0" u="none" strike="noStrike" noProof="0" dirty="0">
                          <a:solidFill>
                            <a:srgbClr val="000000"/>
                          </a:solidFill>
                          <a:latin typeface="MS PGothic"/>
                          <a:ea typeface="MS PGothic"/>
                        </a:rPr>
                        <a:t>※</a:t>
                      </a:r>
                      <a:r>
                        <a:rPr lang="ja-JP" sz="1800" b="0" i="0" u="none" strike="noStrike" noProof="0" dirty="0">
                          <a:solidFill>
                            <a:srgbClr val="000000"/>
                          </a:solidFill>
                          <a:latin typeface="MS PGothic"/>
                          <a:ea typeface="MS PGothic"/>
                        </a:rPr>
                        <a:t>ジェトロ本部とも連携し、対日投資案件化されていない企業の調査を実施）</a:t>
                      </a:r>
                      <a:endParaRPr lang="en-US" altLang="ja-JP" sz="1800" b="0" i="0" u="none" strike="noStrike" noProof="0" dirty="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sz="1800" b="0" i="0" u="none" strike="noStrike" noProof="0" dirty="0">
                          <a:solidFill>
                            <a:srgbClr val="000000"/>
                          </a:solidFill>
                          <a:latin typeface="MS PGothic"/>
                          <a:ea typeface="MS PGothic"/>
                        </a:rPr>
                        <a:t>今後の施策のための提言</a:t>
                      </a:r>
                      <a:endParaRPr lang="ja-JP" altLang="en-US" sz="1800" b="0" i="0" u="none" strike="noStrike" noProof="0" dirty="0">
                        <a:solidFill>
                          <a:srgbClr val="000000"/>
                        </a:solidFill>
                        <a:latin typeface="MS PGothic"/>
                        <a:ea typeface="MS PGothic"/>
                      </a:endParaRPr>
                    </a:p>
                    <a:p>
                      <a:pPr marL="0" lvl="0" indent="0" algn="l">
                        <a:buClr>
                          <a:srgbClr val="000000"/>
                        </a:buClr>
                        <a:buNone/>
                      </a:pPr>
                      <a:endParaRPr lang="en-US" altLang="ja-JP" sz="1800" b="0" i="0" u="none" strike="noStrike" noProof="0" dirty="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endParaRPr lang="ja-JP" sz="1800" b="0" i="0" u="none" strike="noStrike" noProof="0" dirty="0">
                        <a:solidFill>
                          <a:srgbClr val="000000"/>
                        </a:solidFill>
                        <a:highlight>
                          <a:srgbClr val="FFFF00"/>
                        </a:highlight>
                        <a:latin typeface="MS PGothic"/>
                        <a:ea typeface="MS PGothic"/>
                      </a:endParaRPr>
                    </a:p>
                    <a:p>
                      <a:pPr lvl="0" algn="l">
                        <a:buNone/>
                      </a:pPr>
                      <a:endParaRPr kumimoji="1" lang="ja-JP" altLang="en-US" dirty="0"/>
                    </a:p>
                    <a:p>
                      <a:pPr lvl="0" algn="l">
                        <a:buNone/>
                      </a:pPr>
                      <a:endParaRPr lang="ja-JP" altLang="en-US" dirty="0"/>
                    </a:p>
                    <a:p>
                      <a:pPr algn="l"/>
                      <a:endParaRPr lang="en-US" altLang="ja-JP" dirty="0"/>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BB38D2E6-45D1-8F80-B83A-55C3EF3281F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35176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２．調査内容　</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16" name="表 15">
            <a:extLst>
              <a:ext uri="{FF2B5EF4-FFF2-40B4-BE49-F238E27FC236}">
                <a16:creationId xmlns:a16="http://schemas.microsoft.com/office/drawing/2014/main" id="{C57864FF-419F-0A62-CF34-335DA967FCBF}"/>
              </a:ext>
            </a:extLst>
          </p:cNvPr>
          <p:cNvGraphicFramePr>
            <a:graphicFrameLocks noGrp="1"/>
          </p:cNvGraphicFramePr>
          <p:nvPr>
            <p:extLst>
              <p:ext uri="{D42A27DB-BD31-4B8C-83A1-F6EECF244321}">
                <p14:modId xmlns:p14="http://schemas.microsoft.com/office/powerpoint/2010/main" val="1395360740"/>
              </p:ext>
            </p:extLst>
          </p:nvPr>
        </p:nvGraphicFramePr>
        <p:xfrm>
          <a:off x="581891" y="1124748"/>
          <a:ext cx="11018983" cy="5539670"/>
        </p:xfrm>
        <a:graphic>
          <a:graphicData uri="http://schemas.openxmlformats.org/drawingml/2006/table">
            <a:tbl>
              <a:tblPr firstRow="1" bandRow="1">
                <a:tableStyleId>{5C22544A-7EE6-4342-B048-85BDC9FD1C3A}</a:tableStyleId>
              </a:tblPr>
              <a:tblGrid>
                <a:gridCol w="11018983">
                  <a:extLst>
                    <a:ext uri="{9D8B030D-6E8A-4147-A177-3AD203B41FA5}">
                      <a16:colId xmlns:a16="http://schemas.microsoft.com/office/drawing/2014/main" val="243893872"/>
                    </a:ext>
                  </a:extLst>
                </a:gridCol>
              </a:tblGrid>
              <a:tr h="616956">
                <a:tc>
                  <a:txBody>
                    <a:bodyPr/>
                    <a:lstStyle/>
                    <a:p>
                      <a:pPr algn="ctr"/>
                      <a:r>
                        <a:rPr kumimoji="1" lang="ja-JP" altLang="en-US">
                          <a:solidFill>
                            <a:schemeClr val="bg1"/>
                          </a:solidFill>
                        </a:rPr>
                        <a:t>調査内容（委託する場合は委託内容）</a:t>
                      </a:r>
                      <a:endParaRPr kumimoji="1" lang="en-US" altLang="ja-JP">
                        <a:solidFill>
                          <a:schemeClr val="bg1"/>
                        </a:solidFill>
                      </a:endParaRPr>
                    </a:p>
                    <a:p>
                      <a:pPr algn="ctr"/>
                      <a:r>
                        <a:rPr kumimoji="1" lang="ja-JP" altLang="en-US">
                          <a:solidFill>
                            <a:schemeClr val="bg1"/>
                          </a:solidFill>
                        </a:rPr>
                        <a:t>続き</a:t>
                      </a:r>
                    </a:p>
                  </a:txBody>
                  <a:tcPr anchor="ctr"/>
                </a:tc>
                <a:extLst>
                  <a:ext uri="{0D108BD9-81ED-4DB2-BD59-A6C34878D82A}">
                    <a16:rowId xmlns:a16="http://schemas.microsoft.com/office/drawing/2014/main" val="402123984"/>
                  </a:ext>
                </a:extLst>
              </a:tr>
              <a:tr h="4899590">
                <a:tc>
                  <a:txBody>
                    <a:bodyPr/>
                    <a:lstStyle/>
                    <a:p>
                      <a:pPr lvl="0" algn="l">
                        <a:buNone/>
                      </a:pPr>
                      <a:endParaRPr lang="en-US" altLang="ja-JP" sz="1800" b="0" i="0" u="none" strike="noStrike" noProof="0" dirty="0">
                        <a:latin typeface="MS PGothic"/>
                        <a:ea typeface="MS PGothic"/>
                      </a:endParaRPr>
                    </a:p>
                    <a:p>
                      <a:pPr marL="285750" lvl="0" indent="-285750" algn="l">
                        <a:buFont typeface="Arial" panose="020B0604020202020204" pitchFamily="34" charset="0"/>
                        <a:buChar char="•"/>
                      </a:pPr>
                      <a:endParaRPr lang="ja-JP" altLang="en-US" dirty="0"/>
                    </a:p>
                    <a:p>
                      <a:pPr lvl="0" algn="l">
                        <a:buNone/>
                      </a:pPr>
                      <a:endParaRPr lang="ja-JP" altLang="en-US" dirty="0"/>
                    </a:p>
                    <a:p>
                      <a:pPr lvl="0" algn="l">
                        <a:buNone/>
                      </a:pPr>
                      <a:endParaRPr lang="ja-JP" altLang="en-US" dirty="0"/>
                    </a:p>
                    <a:p>
                      <a:pPr algn="l"/>
                      <a:endParaRPr kumimoji="1" lang="en-US" altLang="ja-JP" dirty="0"/>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647CBE0F-1469-CA7F-BDC1-5A389863093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576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３．スケジュール</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コンテンツ プレースホルダー 4">
            <a:extLst>
              <a:ext uri="{FF2B5EF4-FFF2-40B4-BE49-F238E27FC236}">
                <a16:creationId xmlns:a16="http://schemas.microsoft.com/office/drawing/2014/main" id="{E4C22CC5-19C2-18C1-EE30-854A8CC90D2F}"/>
              </a:ext>
            </a:extLst>
          </p:cNvPr>
          <p:cNvSpPr txBox="1">
            <a:spLocks/>
          </p:cNvSpPr>
          <p:nvPr/>
        </p:nvSpPr>
        <p:spPr>
          <a:xfrm>
            <a:off x="1981200" y="864708"/>
            <a:ext cx="8229600" cy="5261456"/>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Clr>
                <a:srgbClr val="F496CB">
                  <a:lumMod val="75000"/>
                </a:srgbClr>
              </a:buClr>
              <a:buNone/>
              <a:defRPr/>
            </a:pPr>
            <a:endParaRPr lang="en-US" altLang="ja-JP">
              <a:solidFill>
                <a:sysClr val="windowText" lastClr="000000"/>
              </a:solidFill>
              <a:latin typeface="メイリオ" panose="020B0604030504040204" pitchFamily="50" charset="-128"/>
              <a:ea typeface="メイリオ" panose="020B0604030504040204" pitchFamily="50" charset="-128"/>
            </a:endParaRPr>
          </a:p>
          <a:p>
            <a:pPr marL="0" indent="0">
              <a:buClr>
                <a:srgbClr val="F496CB">
                  <a:lumMod val="75000"/>
                </a:srgbClr>
              </a:buClr>
              <a:buNone/>
              <a:defRPr/>
            </a:pPr>
            <a:endParaRPr lang="en-US" altLang="ja-JP">
              <a:solidFill>
                <a:sysClr val="windowText" lastClr="000000"/>
              </a:solidFill>
              <a:latin typeface="メイリオ" panose="020B0604030504040204" pitchFamily="50" charset="-128"/>
              <a:ea typeface="メイリオ" panose="020B0604030504040204" pitchFamily="50" charset="-128"/>
            </a:endParaRPr>
          </a:p>
        </p:txBody>
      </p:sp>
      <p:graphicFrame>
        <p:nvGraphicFramePr>
          <p:cNvPr id="8" name="Table 11">
            <a:extLst>
              <a:ext uri="{FF2B5EF4-FFF2-40B4-BE49-F238E27FC236}">
                <a16:creationId xmlns:a16="http://schemas.microsoft.com/office/drawing/2014/main" id="{F7A6D70C-417C-BCC2-6CDD-07BC6A61D4A6}"/>
              </a:ext>
            </a:extLst>
          </p:cNvPr>
          <p:cNvGraphicFramePr>
            <a:graphicFrameLocks noGrp="1" noChangeAspect="1"/>
          </p:cNvGraphicFramePr>
          <p:nvPr>
            <p:extLst>
              <p:ext uri="{D42A27DB-BD31-4B8C-83A1-F6EECF244321}">
                <p14:modId xmlns:p14="http://schemas.microsoft.com/office/powerpoint/2010/main" val="4032341053"/>
              </p:ext>
            </p:extLst>
          </p:nvPr>
        </p:nvGraphicFramePr>
        <p:xfrm>
          <a:off x="230911" y="892774"/>
          <a:ext cx="11730178" cy="5826679"/>
        </p:xfrm>
        <a:graphic>
          <a:graphicData uri="http://schemas.openxmlformats.org/drawingml/2006/table">
            <a:tbl>
              <a:tblPr firstRow="1" bandRow="1">
                <a:tableStyleId>{5C22544A-7EE6-4342-B048-85BDC9FD1C3A}</a:tableStyleId>
              </a:tblPr>
              <a:tblGrid>
                <a:gridCol w="2466132">
                  <a:extLst>
                    <a:ext uri="{9D8B030D-6E8A-4147-A177-3AD203B41FA5}">
                      <a16:colId xmlns:a16="http://schemas.microsoft.com/office/drawing/2014/main" val="1726190581"/>
                    </a:ext>
                  </a:extLst>
                </a:gridCol>
                <a:gridCol w="842186">
                  <a:extLst>
                    <a:ext uri="{9D8B030D-6E8A-4147-A177-3AD203B41FA5}">
                      <a16:colId xmlns:a16="http://schemas.microsoft.com/office/drawing/2014/main" val="2690325982"/>
                    </a:ext>
                  </a:extLst>
                </a:gridCol>
                <a:gridCol w="842186">
                  <a:extLst>
                    <a:ext uri="{9D8B030D-6E8A-4147-A177-3AD203B41FA5}">
                      <a16:colId xmlns:a16="http://schemas.microsoft.com/office/drawing/2014/main" val="1321580412"/>
                    </a:ext>
                  </a:extLst>
                </a:gridCol>
                <a:gridCol w="842186">
                  <a:extLst>
                    <a:ext uri="{9D8B030D-6E8A-4147-A177-3AD203B41FA5}">
                      <a16:colId xmlns:a16="http://schemas.microsoft.com/office/drawing/2014/main" val="2229402605"/>
                    </a:ext>
                  </a:extLst>
                </a:gridCol>
                <a:gridCol w="842186">
                  <a:extLst>
                    <a:ext uri="{9D8B030D-6E8A-4147-A177-3AD203B41FA5}">
                      <a16:colId xmlns:a16="http://schemas.microsoft.com/office/drawing/2014/main" val="2660872269"/>
                    </a:ext>
                  </a:extLst>
                </a:gridCol>
                <a:gridCol w="842186">
                  <a:extLst>
                    <a:ext uri="{9D8B030D-6E8A-4147-A177-3AD203B41FA5}">
                      <a16:colId xmlns:a16="http://schemas.microsoft.com/office/drawing/2014/main" val="4222431638"/>
                    </a:ext>
                  </a:extLst>
                </a:gridCol>
                <a:gridCol w="842186">
                  <a:extLst>
                    <a:ext uri="{9D8B030D-6E8A-4147-A177-3AD203B41FA5}">
                      <a16:colId xmlns:a16="http://schemas.microsoft.com/office/drawing/2014/main" val="393901896"/>
                    </a:ext>
                  </a:extLst>
                </a:gridCol>
                <a:gridCol w="842186">
                  <a:extLst>
                    <a:ext uri="{9D8B030D-6E8A-4147-A177-3AD203B41FA5}">
                      <a16:colId xmlns:a16="http://schemas.microsoft.com/office/drawing/2014/main" val="2692492370"/>
                    </a:ext>
                  </a:extLst>
                </a:gridCol>
                <a:gridCol w="842186">
                  <a:extLst>
                    <a:ext uri="{9D8B030D-6E8A-4147-A177-3AD203B41FA5}">
                      <a16:colId xmlns:a16="http://schemas.microsoft.com/office/drawing/2014/main" val="3658439105"/>
                    </a:ext>
                  </a:extLst>
                </a:gridCol>
                <a:gridCol w="842186">
                  <a:extLst>
                    <a:ext uri="{9D8B030D-6E8A-4147-A177-3AD203B41FA5}">
                      <a16:colId xmlns:a16="http://schemas.microsoft.com/office/drawing/2014/main" val="2305631515"/>
                    </a:ext>
                  </a:extLst>
                </a:gridCol>
                <a:gridCol w="842186">
                  <a:extLst>
                    <a:ext uri="{9D8B030D-6E8A-4147-A177-3AD203B41FA5}">
                      <a16:colId xmlns:a16="http://schemas.microsoft.com/office/drawing/2014/main" val="1818981332"/>
                    </a:ext>
                  </a:extLst>
                </a:gridCol>
                <a:gridCol w="842186">
                  <a:extLst>
                    <a:ext uri="{9D8B030D-6E8A-4147-A177-3AD203B41FA5}">
                      <a16:colId xmlns:a16="http://schemas.microsoft.com/office/drawing/2014/main" val="638269899"/>
                    </a:ext>
                  </a:extLst>
                </a:gridCol>
              </a:tblGrid>
              <a:tr h="702225">
                <a:tc>
                  <a:txBody>
                    <a:bodyPr/>
                    <a:lstStyle/>
                    <a:p>
                      <a:endParaRPr lang="en-US"/>
                    </a:p>
                  </a:txBody>
                  <a:tcPr/>
                </a:tc>
                <a:tc>
                  <a:txBody>
                    <a:bodyPr/>
                    <a:lstStyle/>
                    <a:p>
                      <a:pPr lvl="0" algn="ctr"/>
                      <a:r>
                        <a:rPr lang="en-US" altLang="ja-JP" sz="1200"/>
                        <a:t>4</a:t>
                      </a:r>
                      <a:r>
                        <a:rPr lang="ja-JP" altLang="en-US" sz="1200"/>
                        <a:t>月</a:t>
                      </a:r>
                      <a:endParaRPr lang="en-US" sz="1200"/>
                    </a:p>
                  </a:txBody>
                  <a:tcPr anchor="ctr"/>
                </a:tc>
                <a:tc>
                  <a:txBody>
                    <a:bodyPr/>
                    <a:lstStyle/>
                    <a:p>
                      <a:pPr lvl="0" algn="ctr"/>
                      <a:r>
                        <a:rPr lang="en-US" altLang="ja-JP" sz="1200"/>
                        <a:t>5</a:t>
                      </a:r>
                      <a:r>
                        <a:rPr lang="ja-JP" altLang="en-US" sz="1200"/>
                        <a:t>月</a:t>
                      </a:r>
                      <a:endParaRPr lang="en-US" sz="1200"/>
                    </a:p>
                  </a:txBody>
                  <a:tcPr anchor="ctr"/>
                </a:tc>
                <a:tc>
                  <a:txBody>
                    <a:bodyPr/>
                    <a:lstStyle/>
                    <a:p>
                      <a:pPr lvl="0" algn="ctr"/>
                      <a:r>
                        <a:rPr lang="en-US" altLang="ja-JP" sz="1200"/>
                        <a:t>6</a:t>
                      </a:r>
                      <a:r>
                        <a:rPr lang="ja-JP" altLang="en-US" sz="1200"/>
                        <a:t>月</a:t>
                      </a:r>
                      <a:endParaRPr lang="en-US" sz="1200"/>
                    </a:p>
                  </a:txBody>
                  <a:tcPr anchor="ctr"/>
                </a:tc>
                <a:tc>
                  <a:txBody>
                    <a:bodyPr/>
                    <a:lstStyle/>
                    <a:p>
                      <a:pPr lvl="0" algn="ctr"/>
                      <a:r>
                        <a:rPr lang="en-US" altLang="ja-JP" sz="1200"/>
                        <a:t>7</a:t>
                      </a:r>
                      <a:r>
                        <a:rPr lang="ja-JP" altLang="en-US" sz="1200"/>
                        <a:t>月</a:t>
                      </a:r>
                      <a:endParaRPr lang="en-US" sz="1200"/>
                    </a:p>
                  </a:txBody>
                  <a:tcPr anchor="ctr"/>
                </a:tc>
                <a:tc>
                  <a:txBody>
                    <a:bodyPr/>
                    <a:lstStyle/>
                    <a:p>
                      <a:pPr lvl="0" algn="ctr"/>
                      <a:r>
                        <a:rPr lang="en-US" altLang="ja-JP" sz="1200"/>
                        <a:t>8</a:t>
                      </a:r>
                      <a:r>
                        <a:rPr lang="ja-JP" altLang="en-US" sz="1200"/>
                        <a:t>月</a:t>
                      </a:r>
                      <a:endParaRPr lang="en-US" sz="1200"/>
                    </a:p>
                  </a:txBody>
                  <a:tcPr anchor="ctr"/>
                </a:tc>
                <a:tc>
                  <a:txBody>
                    <a:bodyPr/>
                    <a:lstStyle/>
                    <a:p>
                      <a:pPr lvl="0" algn="ctr"/>
                      <a:r>
                        <a:rPr lang="en-US" altLang="ja-JP" sz="1200"/>
                        <a:t>9</a:t>
                      </a:r>
                      <a:r>
                        <a:rPr lang="ja-JP" altLang="en-US" sz="1200"/>
                        <a:t>月</a:t>
                      </a:r>
                      <a:endParaRPr lang="en-US" sz="1200"/>
                    </a:p>
                  </a:txBody>
                  <a:tcPr anchor="ctr"/>
                </a:tc>
                <a:tc>
                  <a:txBody>
                    <a:bodyPr/>
                    <a:lstStyle/>
                    <a:p>
                      <a:pPr lvl="0" algn="ctr"/>
                      <a:r>
                        <a:rPr lang="en-US" altLang="ja-JP" sz="1200"/>
                        <a:t>10</a:t>
                      </a:r>
                      <a:r>
                        <a:rPr lang="ja-JP" altLang="en-US" sz="1200"/>
                        <a:t>月</a:t>
                      </a:r>
                      <a:endParaRPr lang="en-US" sz="1200"/>
                    </a:p>
                  </a:txBody>
                  <a:tcPr anchor="ctr"/>
                </a:tc>
                <a:tc>
                  <a:txBody>
                    <a:bodyPr/>
                    <a:lstStyle/>
                    <a:p>
                      <a:pPr lvl="0" algn="ctr"/>
                      <a:r>
                        <a:rPr lang="en-US" altLang="ja-JP" sz="1200"/>
                        <a:t>11</a:t>
                      </a:r>
                      <a:r>
                        <a:rPr lang="ja-JP" altLang="en-US" sz="1200"/>
                        <a:t>月</a:t>
                      </a:r>
                      <a:endParaRPr lang="en-US" sz="1200"/>
                    </a:p>
                  </a:txBody>
                  <a:tcPr anchor="ctr"/>
                </a:tc>
                <a:tc>
                  <a:txBody>
                    <a:bodyPr/>
                    <a:lstStyle/>
                    <a:p>
                      <a:pPr lvl="0" algn="ctr"/>
                      <a:r>
                        <a:rPr lang="en-US" altLang="ja-JP" sz="1200"/>
                        <a:t>12</a:t>
                      </a:r>
                      <a:r>
                        <a:rPr lang="ja-JP" altLang="en-US" sz="1200"/>
                        <a:t>月</a:t>
                      </a:r>
                      <a:endParaRPr lang="en-US" sz="1200"/>
                    </a:p>
                  </a:txBody>
                  <a:tcPr anchor="ctr"/>
                </a:tc>
                <a:tc>
                  <a:txBody>
                    <a:bodyPr/>
                    <a:lstStyle/>
                    <a:p>
                      <a:pPr lvl="0" algn="ctr"/>
                      <a:r>
                        <a:rPr lang="en-US" altLang="ja-JP" sz="1200"/>
                        <a:t>1</a:t>
                      </a:r>
                      <a:r>
                        <a:rPr lang="ja-JP" altLang="en-US" sz="1200"/>
                        <a:t>月</a:t>
                      </a:r>
                      <a:endParaRPr lang="en-US" sz="1200"/>
                    </a:p>
                  </a:txBody>
                  <a:tcPr anchor="ctr"/>
                </a:tc>
                <a:tc>
                  <a:txBody>
                    <a:bodyPr/>
                    <a:lstStyle/>
                    <a:p>
                      <a:pPr lvl="0" algn="ctr"/>
                      <a:r>
                        <a:rPr lang="en-US" altLang="ja-JP" sz="1200"/>
                        <a:t>2</a:t>
                      </a:r>
                      <a:r>
                        <a:rPr lang="ja-JP" altLang="en-US" sz="1200"/>
                        <a:t>月</a:t>
                      </a:r>
                      <a:endParaRPr lang="en-US" sz="1200"/>
                    </a:p>
                  </a:txBody>
                  <a:tcPr anchor="ctr"/>
                </a:tc>
                <a:extLst>
                  <a:ext uri="{0D108BD9-81ED-4DB2-BD59-A6C34878D82A}">
                    <a16:rowId xmlns:a16="http://schemas.microsoft.com/office/drawing/2014/main" val="2822741520"/>
                  </a:ext>
                </a:extLst>
              </a:tr>
              <a:tr h="824829">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委託先選定・契約</a:t>
                      </a:r>
                      <a:endParaRPr lang="en-US" altLang="ja-JP" sz="1200" b="1" i="0">
                        <a:solidFill>
                          <a:srgbClr val="000000"/>
                        </a:solidFill>
                        <a:effectLst/>
                        <a:latin typeface="Meiryo UI" panose="020B0604030504040204" pitchFamily="50" charset="-128"/>
                        <a:ea typeface="Meiryo UI" panose="020B0604030504040204" pitchFamily="50" charset="-128"/>
                      </a:endParaRPr>
                    </a:p>
                  </a:txBody>
                  <a:tcPr anchor="ct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71059332"/>
                  </a:ext>
                </a:extLst>
              </a:tr>
              <a:tr h="702225">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調査実施</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solidFill>
                      <a:schemeClr val="accent1">
                        <a:lumMod val="20000"/>
                        <a:lumOff val="80000"/>
                      </a:schemeClr>
                    </a:solidFill>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584671416"/>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中間報告会の実施</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9</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30</a:t>
                      </a:r>
                      <a:r>
                        <a:rPr lang="ja-JP" altLang="en-US" sz="1200" b="1" i="0">
                          <a:solidFill>
                            <a:srgbClr val="000000"/>
                          </a:solidFill>
                          <a:effectLst/>
                          <a:latin typeface="Meiryo UI" panose="020B0604030504040204" pitchFamily="50" charset="-128"/>
                          <a:ea typeface="Meiryo UI" panose="020B0604030504040204" pitchFamily="50" charset="-128"/>
                        </a:rPr>
                        <a:t>日まで）</a:t>
                      </a:r>
                      <a:endParaRPr lang="en-US" altLang="ja-JP" sz="1200" b="1" i="0">
                        <a:solidFill>
                          <a:srgbClr val="000000"/>
                        </a:solidFill>
                        <a:effectLst/>
                        <a:latin typeface="Meiryo UI" panose="020B0604030504040204" pitchFamily="50" charset="-128"/>
                        <a:ea typeface="Meiryo UI" panose="020B0604030504040204" pitchFamily="50" charset="-128"/>
                      </a:endParaRP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967563701"/>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調査レポートの完成</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a:ea typeface="Meiryo UI"/>
                        </a:rPr>
                        <a:t>（</a:t>
                      </a:r>
                      <a:r>
                        <a:rPr lang="en-US" altLang="ja-JP" sz="1200" b="1" i="0">
                          <a:solidFill>
                            <a:srgbClr val="000000"/>
                          </a:solidFill>
                          <a:effectLst/>
                          <a:latin typeface="Meiryo UI"/>
                          <a:ea typeface="Meiryo UI"/>
                        </a:rPr>
                        <a:t>2027</a:t>
                      </a:r>
                      <a:r>
                        <a:rPr lang="ja-JP" altLang="en-US" sz="1200" b="1" i="0">
                          <a:solidFill>
                            <a:srgbClr val="000000"/>
                          </a:solidFill>
                          <a:effectLst/>
                          <a:latin typeface="Meiryo UI"/>
                          <a:ea typeface="Meiryo UI"/>
                        </a:rPr>
                        <a:t>年</a:t>
                      </a:r>
                      <a:r>
                        <a:rPr lang="en-US" altLang="ja-JP" sz="1200" b="1" i="0">
                          <a:solidFill>
                            <a:srgbClr val="000000"/>
                          </a:solidFill>
                          <a:effectLst/>
                          <a:latin typeface="Meiryo UI"/>
                          <a:ea typeface="Meiryo UI"/>
                        </a:rPr>
                        <a:t>1</a:t>
                      </a:r>
                      <a:r>
                        <a:rPr lang="ja-JP" altLang="en-US" sz="1200" b="1" i="0">
                          <a:solidFill>
                            <a:srgbClr val="000000"/>
                          </a:solidFill>
                          <a:effectLst/>
                          <a:latin typeface="Meiryo UI"/>
                          <a:ea typeface="Meiryo UI"/>
                        </a:rPr>
                        <a:t>月</a:t>
                      </a:r>
                      <a:r>
                        <a:rPr lang="en-US" altLang="ja-JP" sz="1200" b="1" i="0">
                          <a:solidFill>
                            <a:srgbClr val="000000"/>
                          </a:solidFill>
                          <a:effectLst/>
                          <a:latin typeface="Meiryo UI"/>
                          <a:ea typeface="Meiryo UI"/>
                        </a:rPr>
                        <a:t>29</a:t>
                      </a:r>
                      <a:r>
                        <a:rPr lang="ja-JP" altLang="en-US" sz="1200" b="1" i="0">
                          <a:solidFill>
                            <a:srgbClr val="000000"/>
                          </a:solidFill>
                          <a:effectLst/>
                          <a:latin typeface="Meiryo UI"/>
                          <a:ea typeface="Meiryo UI"/>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1681676100"/>
                  </a:ext>
                </a:extLst>
              </a:tr>
              <a:tr h="719480">
                <a:tc>
                  <a:txBody>
                    <a:bodyPr/>
                    <a:lstStyle/>
                    <a:p>
                      <a:pPr algn="l" rtl="0" fontAlgn="base"/>
                      <a:r>
                        <a:rPr lang="ja-JP" altLang="en-US" sz="1200" b="1" i="0">
                          <a:solidFill>
                            <a:srgbClr val="000000"/>
                          </a:solidFill>
                          <a:effectLst/>
                          <a:latin typeface="Meiryo UI"/>
                          <a:ea typeface="Meiryo UI"/>
                        </a:rPr>
                        <a:t>最終報告会の実施</a:t>
                      </a:r>
                      <a:endParaRPr lang="en-US" altLang="ja-JP" sz="1200" b="1" i="0">
                        <a:solidFill>
                          <a:srgbClr val="000000"/>
                        </a:solidFill>
                        <a:effectLst/>
                        <a:latin typeface="Meiryo UI"/>
                        <a:ea typeface="Meiryo UI"/>
                      </a:endParaRPr>
                    </a:p>
                    <a:p>
                      <a:pPr algn="l" rtl="0" fontAlgn="base"/>
                      <a:r>
                        <a:rPr lang="ja-JP" altLang="en-US" sz="1200" b="1" i="0">
                          <a:solidFill>
                            <a:srgbClr val="000000"/>
                          </a:solidFill>
                          <a:effectLst/>
                          <a:latin typeface="Meiryo UI"/>
                          <a:ea typeface="Meiryo UI"/>
                        </a:rPr>
                        <a:t>（</a:t>
                      </a:r>
                      <a:r>
                        <a:rPr lang="en-US" altLang="ja-JP" sz="1200" b="1" i="0">
                          <a:solidFill>
                            <a:srgbClr val="000000"/>
                          </a:solidFill>
                          <a:effectLst/>
                          <a:latin typeface="Meiryo UI"/>
                          <a:ea typeface="Meiryo UI"/>
                        </a:rPr>
                        <a:t>2027</a:t>
                      </a:r>
                      <a:r>
                        <a:rPr lang="ja-JP" altLang="en-US" sz="1200" b="1" i="0">
                          <a:solidFill>
                            <a:srgbClr val="000000"/>
                          </a:solidFill>
                          <a:effectLst/>
                          <a:latin typeface="Meiryo UI"/>
                          <a:ea typeface="Meiryo UI"/>
                        </a:rPr>
                        <a:t>年</a:t>
                      </a:r>
                      <a:r>
                        <a:rPr lang="en-US" altLang="ja-JP" sz="1200" b="1" i="0">
                          <a:solidFill>
                            <a:srgbClr val="000000"/>
                          </a:solidFill>
                          <a:effectLst/>
                          <a:latin typeface="Meiryo UI"/>
                          <a:ea typeface="Meiryo UI"/>
                        </a:rPr>
                        <a:t>2</a:t>
                      </a:r>
                      <a:r>
                        <a:rPr lang="ja-JP" altLang="en-US" sz="1200" b="1" i="0">
                          <a:solidFill>
                            <a:srgbClr val="000000"/>
                          </a:solidFill>
                          <a:effectLst/>
                          <a:latin typeface="Meiryo UI"/>
                          <a:ea typeface="Meiryo UI"/>
                        </a:rPr>
                        <a:t>月</a:t>
                      </a:r>
                      <a:r>
                        <a:rPr lang="en-US" altLang="ja-JP" sz="1200" b="1" i="0">
                          <a:solidFill>
                            <a:srgbClr val="000000"/>
                          </a:solidFill>
                          <a:effectLst/>
                          <a:latin typeface="Meiryo UI"/>
                          <a:ea typeface="Meiryo UI"/>
                        </a:rPr>
                        <a:t>26</a:t>
                      </a:r>
                      <a:r>
                        <a:rPr lang="ja-JP" altLang="en-US" sz="1200" b="1" i="0">
                          <a:solidFill>
                            <a:srgbClr val="000000"/>
                          </a:solidFill>
                          <a:effectLst/>
                          <a:latin typeface="Meiryo UI"/>
                          <a:ea typeface="Meiryo UI"/>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923308637"/>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域内での情報共有</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2027</a:t>
                      </a:r>
                      <a:r>
                        <a:rPr lang="ja-JP" altLang="en-US" sz="1200" b="1" i="0">
                          <a:solidFill>
                            <a:srgbClr val="000000"/>
                          </a:solidFill>
                          <a:effectLst/>
                          <a:latin typeface="Meiryo UI" panose="020B0604030504040204" pitchFamily="50" charset="-128"/>
                          <a:ea typeface="Meiryo UI" panose="020B0604030504040204" pitchFamily="50" charset="-128"/>
                        </a:rPr>
                        <a:t>年</a:t>
                      </a:r>
                      <a:r>
                        <a:rPr lang="en-US" altLang="ja-JP" sz="1200" b="1" i="0">
                          <a:solidFill>
                            <a:srgbClr val="000000"/>
                          </a:solidFill>
                          <a:effectLst/>
                          <a:latin typeface="Meiryo UI" panose="020B0604030504040204" pitchFamily="50" charset="-128"/>
                          <a:ea typeface="Meiryo UI" panose="020B0604030504040204" pitchFamily="50" charset="-128"/>
                        </a:rPr>
                        <a:t>2</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26</a:t>
                      </a:r>
                      <a:r>
                        <a:rPr lang="ja-JP" altLang="en-US" sz="1200" b="1" i="0">
                          <a:solidFill>
                            <a:srgbClr val="000000"/>
                          </a:solidFill>
                          <a:effectLst/>
                          <a:latin typeface="Meiryo UI" panose="020B0604030504040204" pitchFamily="50" charset="-128"/>
                          <a:ea typeface="Meiryo UI" panose="020B0604030504040204" pitchFamily="50" charset="-128"/>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1885314977"/>
                  </a:ext>
                </a:extLst>
              </a:tr>
              <a:tr h="71948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ja-JP" altLang="en-US" sz="1200" b="1" i="0">
                          <a:solidFill>
                            <a:srgbClr val="000000"/>
                          </a:solidFill>
                          <a:effectLst/>
                          <a:latin typeface="Meiryo UI" panose="020B0604030504040204" pitchFamily="50" charset="-128"/>
                          <a:ea typeface="Meiryo UI" panose="020B0604030504040204" pitchFamily="50" charset="-128"/>
                        </a:rPr>
                        <a:t>実施報告書の提出</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2</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26</a:t>
                      </a:r>
                      <a:r>
                        <a:rPr lang="ja-JP" altLang="en-US" sz="1200" b="1" i="0">
                          <a:solidFill>
                            <a:srgbClr val="000000"/>
                          </a:solidFill>
                          <a:effectLst/>
                          <a:latin typeface="Meiryo UI" panose="020B0604030504040204" pitchFamily="50" charset="-128"/>
                          <a:ea typeface="Meiryo UI" panose="020B0604030504040204" pitchFamily="50" charset="-128"/>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dirty="0"/>
                    </a:p>
                  </a:txBody>
                  <a:tcPr anchor="ctr"/>
                </a:tc>
                <a:extLst>
                  <a:ext uri="{0D108BD9-81ED-4DB2-BD59-A6C34878D82A}">
                    <a16:rowId xmlns:a16="http://schemas.microsoft.com/office/drawing/2014/main" val="685511387"/>
                  </a:ext>
                </a:extLst>
              </a:tr>
            </a:tbl>
          </a:graphicData>
        </a:graphic>
      </p:graphicFrame>
      <p:sp>
        <p:nvSpPr>
          <p:cNvPr id="3" name="矢印: 右 2">
            <a:extLst>
              <a:ext uri="{FF2B5EF4-FFF2-40B4-BE49-F238E27FC236}">
                <a16:creationId xmlns:a16="http://schemas.microsoft.com/office/drawing/2014/main" id="{CF0831AB-3ACD-FCB6-BAD4-EDFAE20B6B3D}"/>
              </a:ext>
            </a:extLst>
          </p:cNvPr>
          <p:cNvSpPr/>
          <p:nvPr/>
        </p:nvSpPr>
        <p:spPr>
          <a:xfrm>
            <a:off x="4020583" y="1857575"/>
            <a:ext cx="720080" cy="216024"/>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5" name="矢印: 右 4">
            <a:extLst>
              <a:ext uri="{FF2B5EF4-FFF2-40B4-BE49-F238E27FC236}">
                <a16:creationId xmlns:a16="http://schemas.microsoft.com/office/drawing/2014/main" id="{9313AEED-6566-F807-11E5-B503701C0D1D}"/>
              </a:ext>
            </a:extLst>
          </p:cNvPr>
          <p:cNvSpPr/>
          <p:nvPr/>
        </p:nvSpPr>
        <p:spPr>
          <a:xfrm>
            <a:off x="4207629" y="2613899"/>
            <a:ext cx="6878316" cy="27709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9" name="矢印: 右 8">
            <a:extLst>
              <a:ext uri="{FF2B5EF4-FFF2-40B4-BE49-F238E27FC236}">
                <a16:creationId xmlns:a16="http://schemas.microsoft.com/office/drawing/2014/main" id="{A2BDDA95-8872-9E8E-37D5-D3F14CC6A886}"/>
              </a:ext>
            </a:extLst>
          </p:cNvPr>
          <p:cNvSpPr/>
          <p:nvPr/>
        </p:nvSpPr>
        <p:spPr>
          <a:xfrm>
            <a:off x="10288332" y="4132858"/>
            <a:ext cx="720080" cy="216024"/>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0" name="矢印: 右 9">
            <a:extLst>
              <a:ext uri="{FF2B5EF4-FFF2-40B4-BE49-F238E27FC236}">
                <a16:creationId xmlns:a16="http://schemas.microsoft.com/office/drawing/2014/main" id="{08417A73-CFC3-E843-6021-FD02870B6635}"/>
              </a:ext>
            </a:extLst>
          </p:cNvPr>
          <p:cNvSpPr/>
          <p:nvPr/>
        </p:nvSpPr>
        <p:spPr>
          <a:xfrm>
            <a:off x="11085945" y="5500596"/>
            <a:ext cx="810492" cy="27709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cxnSp>
        <p:nvCxnSpPr>
          <p:cNvPr id="13" name="直線コネクタ 12">
            <a:extLst>
              <a:ext uri="{FF2B5EF4-FFF2-40B4-BE49-F238E27FC236}">
                <a16:creationId xmlns:a16="http://schemas.microsoft.com/office/drawing/2014/main" id="{BB67B506-7E71-556C-F005-24326E671F68}"/>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4" name="フローチャート: 結合子 13">
            <a:extLst>
              <a:ext uri="{FF2B5EF4-FFF2-40B4-BE49-F238E27FC236}">
                <a16:creationId xmlns:a16="http://schemas.microsoft.com/office/drawing/2014/main" id="{29B3A081-8B38-C4F4-5BA1-B5568940D3AA}"/>
              </a:ext>
            </a:extLst>
          </p:cNvPr>
          <p:cNvSpPr/>
          <p:nvPr/>
        </p:nvSpPr>
        <p:spPr>
          <a:xfrm>
            <a:off x="11608952" y="4770206"/>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フローチャート: 結合子 14">
            <a:extLst>
              <a:ext uri="{FF2B5EF4-FFF2-40B4-BE49-F238E27FC236}">
                <a16:creationId xmlns:a16="http://schemas.microsoft.com/office/drawing/2014/main" id="{A6A2CAB6-956A-53AB-7878-D115C86FC672}"/>
              </a:ext>
            </a:extLst>
          </p:cNvPr>
          <p:cNvSpPr/>
          <p:nvPr/>
        </p:nvSpPr>
        <p:spPr>
          <a:xfrm>
            <a:off x="11630309" y="6255199"/>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1E6BD48D-E014-665C-FE4B-B2A8D9458CC5}"/>
              </a:ext>
            </a:extLst>
          </p:cNvPr>
          <p:cNvSpPr/>
          <p:nvPr/>
        </p:nvSpPr>
        <p:spPr>
          <a:xfrm>
            <a:off x="7351224" y="3290455"/>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3703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rmAutofit/>
          </a:bodyPr>
          <a:lstStyle/>
          <a:p>
            <a:pPr algn="l"/>
            <a:r>
              <a:rPr lang="ja-JP" altLang="en-US" sz="2400" b="1">
                <a:ea typeface="ＭＳ Ｐゴシック"/>
              </a:rPr>
              <a:t>４．実施体制</a:t>
            </a:r>
          </a:p>
        </p:txBody>
      </p:sp>
      <p:sp>
        <p:nvSpPr>
          <p:cNvPr id="6" name="正方形/長方形 5"/>
          <p:cNvSpPr/>
          <p:nvPr/>
        </p:nvSpPr>
        <p:spPr>
          <a:xfrm>
            <a:off x="-10864"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14" name="表 13"/>
          <p:cNvGraphicFramePr>
            <a:graphicFrameLocks noGrp="1"/>
          </p:cNvGraphicFramePr>
          <p:nvPr>
            <p:extLst>
              <p:ext uri="{D42A27DB-BD31-4B8C-83A1-F6EECF244321}">
                <p14:modId xmlns:p14="http://schemas.microsoft.com/office/powerpoint/2010/main" val="3982792096"/>
              </p:ext>
            </p:extLst>
          </p:nvPr>
        </p:nvGraphicFramePr>
        <p:xfrm>
          <a:off x="748146" y="1772586"/>
          <a:ext cx="10852729" cy="4968782"/>
        </p:xfrm>
        <a:graphic>
          <a:graphicData uri="http://schemas.openxmlformats.org/drawingml/2006/table">
            <a:tbl>
              <a:tblPr firstRow="1" bandRow="1">
                <a:tableStyleId>{5C22544A-7EE6-4342-B048-85BDC9FD1C3A}</a:tableStyleId>
              </a:tblPr>
              <a:tblGrid>
                <a:gridCol w="1358654">
                  <a:extLst>
                    <a:ext uri="{9D8B030D-6E8A-4147-A177-3AD203B41FA5}">
                      <a16:colId xmlns:a16="http://schemas.microsoft.com/office/drawing/2014/main" val="3138120835"/>
                    </a:ext>
                  </a:extLst>
                </a:gridCol>
                <a:gridCol w="2621413">
                  <a:extLst>
                    <a:ext uri="{9D8B030D-6E8A-4147-A177-3AD203B41FA5}">
                      <a16:colId xmlns:a16="http://schemas.microsoft.com/office/drawing/2014/main" val="20000"/>
                    </a:ext>
                  </a:extLst>
                </a:gridCol>
                <a:gridCol w="2259840">
                  <a:extLst>
                    <a:ext uri="{9D8B030D-6E8A-4147-A177-3AD203B41FA5}">
                      <a16:colId xmlns:a16="http://schemas.microsoft.com/office/drawing/2014/main" val="20001"/>
                    </a:ext>
                  </a:extLst>
                </a:gridCol>
                <a:gridCol w="4612822">
                  <a:extLst>
                    <a:ext uri="{9D8B030D-6E8A-4147-A177-3AD203B41FA5}">
                      <a16:colId xmlns:a16="http://schemas.microsoft.com/office/drawing/2014/main" val="20002"/>
                    </a:ext>
                  </a:extLst>
                </a:gridCol>
              </a:tblGrid>
              <a:tr h="490509">
                <a:tc gridSpan="2">
                  <a:txBody>
                    <a:bodyPr/>
                    <a:lstStyle/>
                    <a:p>
                      <a:pPr algn="ctr"/>
                      <a:r>
                        <a:rPr kumimoji="1" lang="ja-JP" altLang="en-US"/>
                        <a:t>団体名</a:t>
                      </a:r>
                      <a:endParaRPr kumimoji="1" lang="en-US" altLang="ja-JP"/>
                    </a:p>
                  </a:txBody>
                  <a:tcPr/>
                </a:tc>
                <a:tc hMerge="1">
                  <a:txBody>
                    <a:bodyPr/>
                    <a:lstStyle/>
                    <a:p>
                      <a:endParaRPr kumimoji="1" lang="en-US" altLang="ja-JP"/>
                    </a:p>
                  </a:txBody>
                  <a:tcPr/>
                </a:tc>
                <a:tc>
                  <a:txBody>
                    <a:bodyPr/>
                    <a:lstStyle/>
                    <a:p>
                      <a:pPr algn="ctr"/>
                      <a:r>
                        <a:rPr kumimoji="1" lang="ja-JP" altLang="en-US"/>
                        <a:t>責任者名・肩書</a:t>
                      </a:r>
                    </a:p>
                  </a:txBody>
                  <a:tcPr/>
                </a:tc>
                <a:tc>
                  <a:txBody>
                    <a:bodyPr/>
                    <a:lstStyle/>
                    <a:p>
                      <a:pPr algn="ctr"/>
                      <a:r>
                        <a:rPr kumimoji="1" lang="ja-JP" altLang="en-US"/>
                        <a:t>役割分担</a:t>
                      </a:r>
                    </a:p>
                  </a:txBody>
                  <a:tcPr/>
                </a:tc>
                <a:extLst>
                  <a:ext uri="{0D108BD9-81ED-4DB2-BD59-A6C34878D82A}">
                    <a16:rowId xmlns:a16="http://schemas.microsoft.com/office/drawing/2014/main" val="10000"/>
                  </a:ext>
                </a:extLst>
              </a:tr>
              <a:tr h="1339467">
                <a:tc rowSpan="3">
                  <a:txBody>
                    <a:bodyPr/>
                    <a:lstStyle/>
                    <a:p>
                      <a:pPr algn="ctr"/>
                      <a:r>
                        <a:rPr lang="ja-JP" altLang="en-US"/>
                        <a:t>事業</a:t>
                      </a:r>
                      <a:r>
                        <a:rPr kumimoji="1" lang="ja-JP" altLang="en-US"/>
                        <a:t>実施者</a:t>
                      </a:r>
                    </a:p>
                  </a:txBody>
                  <a:tcPr vert="eaVert" anchor="ctr"/>
                </a:tc>
                <a:tc>
                  <a:txBody>
                    <a:bodyPr/>
                    <a:lstStyle/>
                    <a:p>
                      <a:pPr algn="ctr"/>
                      <a:r>
                        <a:rPr kumimoji="1" lang="ja-JP" altLang="en-US" sz="1800">
                          <a:solidFill>
                            <a:schemeClr val="tx1"/>
                          </a:solidFill>
                        </a:rPr>
                        <a:t>○○県</a:t>
                      </a:r>
                    </a:p>
                  </a:txBody>
                  <a:tcPr anchor="ctr"/>
                </a:tc>
                <a:tc>
                  <a:txBody>
                    <a:bodyPr/>
                    <a:lstStyle/>
                    <a:p>
                      <a:pPr algn="ctr"/>
                      <a:r>
                        <a:rPr kumimoji="1" lang="ja-JP" altLang="en-US">
                          <a:solidFill>
                            <a:schemeClr val="tx1"/>
                          </a:solidFill>
                        </a:rPr>
                        <a:t>○○課長</a:t>
                      </a:r>
                    </a:p>
                  </a:txBody>
                  <a:tcPr anchor="ctr"/>
                </a:tc>
                <a:tc>
                  <a:txBody>
                    <a:bodyPr/>
                    <a:lstStyle/>
                    <a:p>
                      <a:pPr marL="285750" indent="-285750">
                        <a:buFont typeface="Arial" panose="020B0604020202020204" pitchFamily="34" charset="0"/>
                        <a:buChar char="•"/>
                      </a:pPr>
                      <a:r>
                        <a:rPr lang="ja-JP" altLang="en-US">
                          <a:solidFill>
                            <a:schemeClr val="tx1"/>
                          </a:solidFill>
                        </a:rPr>
                        <a:t>調査実施における取組全体の観点からの助言（国内外競合都市の選定等）</a:t>
                      </a:r>
                      <a:endParaRPr lang="en-US" altLang="ja-JP">
                        <a:solidFill>
                          <a:schemeClr val="tx1"/>
                        </a:solidFill>
                      </a:endParaRPr>
                    </a:p>
                    <a:p>
                      <a:pPr marL="285750" indent="-285750">
                        <a:buFont typeface="Arial" panose="020B0604020202020204" pitchFamily="34" charset="0"/>
                        <a:buChar char="•"/>
                      </a:pPr>
                      <a:r>
                        <a:rPr lang="ja-JP" altLang="en-US">
                          <a:solidFill>
                            <a:schemeClr val="tx1"/>
                          </a:solidFill>
                        </a:rPr>
                        <a:t>県の投資誘致計画との連携等</a:t>
                      </a:r>
                    </a:p>
                  </a:txBody>
                  <a:tcPr anchor="ctr"/>
                </a:tc>
                <a:extLst>
                  <a:ext uri="{0D108BD9-81ED-4DB2-BD59-A6C34878D82A}">
                    <a16:rowId xmlns:a16="http://schemas.microsoft.com/office/drawing/2014/main" val="10001"/>
                  </a:ext>
                </a:extLst>
              </a:tr>
              <a:tr h="1459749">
                <a:tc vMerge="1">
                  <a:txBody>
                    <a:bodyPr/>
                    <a:lstStyle/>
                    <a:p>
                      <a:endParaRPr lang="en-US"/>
                    </a:p>
                  </a:txBody>
                  <a:tcPr/>
                </a:tc>
                <a:tc>
                  <a:txBody>
                    <a:bodyPr/>
                    <a:lstStyle/>
                    <a:p>
                      <a:pPr lvl="0" algn="ctr">
                        <a:lnSpc>
                          <a:spcPct val="100000"/>
                        </a:lnSpc>
                        <a:buNone/>
                      </a:pPr>
                      <a:r>
                        <a:rPr kumimoji="1" lang="ja-JP" altLang="en-US">
                          <a:solidFill>
                            <a:schemeClr val="tx1"/>
                          </a:solidFill>
                        </a:rPr>
                        <a:t>ジェトロ○○</a:t>
                      </a:r>
                      <a:endParaRPr kumimoji="1" lang="en-US" altLang="ja-JP">
                        <a:solidFill>
                          <a:schemeClr val="tx1"/>
                        </a:solidFill>
                      </a:endParaRPr>
                    </a:p>
                  </a:txBody>
                  <a:tcPr anchor="ctr">
                    <a:solidFill>
                      <a:srgbClr val="DCE5EE"/>
                    </a:solidFill>
                  </a:tcPr>
                </a:tc>
                <a:tc>
                  <a:txBody>
                    <a:bodyPr/>
                    <a:lstStyle/>
                    <a:p>
                      <a:pPr lvl="0" algn="ctr">
                        <a:buNone/>
                      </a:pPr>
                      <a:r>
                        <a:rPr kumimoji="1" lang="ja-JP" altLang="en-US">
                          <a:solidFill>
                            <a:schemeClr val="tx1"/>
                          </a:solidFill>
                        </a:rPr>
                        <a:t>○○所長</a:t>
                      </a:r>
                    </a:p>
                  </a:txBody>
                  <a:tcPr anchor="ctr">
                    <a:solidFill>
                      <a:srgbClr val="DCE5EE"/>
                    </a:solidFill>
                  </a:tcPr>
                </a:tc>
                <a:tc>
                  <a:txBody>
                    <a:bodyPr/>
                    <a:lstStyle/>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企画提案書</a:t>
                      </a:r>
                      <a:r>
                        <a:rPr kumimoji="1" lang="en-US" altLang="ja-JP">
                          <a:solidFill>
                            <a:schemeClr val="tx1"/>
                          </a:solidFill>
                        </a:rPr>
                        <a:t>/</a:t>
                      </a:r>
                      <a:r>
                        <a:rPr kumimoji="1" lang="ja-JP" altLang="en-US">
                          <a:solidFill>
                            <a:schemeClr val="tx1"/>
                          </a:solidFill>
                        </a:rPr>
                        <a:t>報告書のとりまとめ</a:t>
                      </a:r>
                      <a:endParaRPr kumimoji="1" lang="en-US" altLang="ja-JP">
                        <a:solidFill>
                          <a:schemeClr val="tx1"/>
                        </a:solidFill>
                      </a:endParaRPr>
                    </a:p>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委託会社との契約締結、調整等</a:t>
                      </a:r>
                      <a:endParaRPr kumimoji="1" lang="en-US" altLang="ja-JP">
                        <a:solidFill>
                          <a:schemeClr val="tx1"/>
                        </a:solidFill>
                      </a:endParaRPr>
                    </a:p>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国内外都市のビジネス環境・支援策比較等に関する情報提供・助言</a:t>
                      </a:r>
                      <a:endParaRPr kumimoji="1" lang="en-US" altLang="ja-JP">
                        <a:solidFill>
                          <a:schemeClr val="tx1"/>
                        </a:solidFill>
                      </a:endParaRPr>
                    </a:p>
                  </a:txBody>
                  <a:tcPr anchor="ctr">
                    <a:solidFill>
                      <a:srgbClr val="DCE5EE"/>
                    </a:solidFill>
                  </a:tcPr>
                </a:tc>
                <a:extLst>
                  <a:ext uri="{0D108BD9-81ED-4DB2-BD59-A6C34878D82A}">
                    <a16:rowId xmlns:a16="http://schemas.microsoft.com/office/drawing/2014/main" val="3912514776"/>
                  </a:ext>
                </a:extLst>
              </a:tr>
              <a:tr h="1679057">
                <a:tc vMerge="1">
                  <a:txBody>
                    <a:bodyPr/>
                    <a:lstStyle/>
                    <a:p>
                      <a:endParaRPr kumimoji="1" lang="ja-JP" altLang="en-US"/>
                    </a:p>
                  </a:txBody>
                  <a:tcPr/>
                </a:tc>
                <a:tc>
                  <a:txBody>
                    <a:bodyPr/>
                    <a:lstStyle/>
                    <a:p>
                      <a:r>
                        <a:rPr kumimoji="1" lang="ja-JP" altLang="en-US">
                          <a:solidFill>
                            <a:schemeClr val="tx1"/>
                          </a:solidFill>
                        </a:rPr>
                        <a:t>公益財団法人○○</a:t>
                      </a:r>
                      <a:endParaRPr kumimoji="1" lang="en-US" altLang="ja-JP">
                        <a:solidFill>
                          <a:schemeClr val="tx1"/>
                        </a:solidFill>
                      </a:endParaRPr>
                    </a:p>
                  </a:txBody>
                  <a:tcPr anchor="ctr">
                    <a:solidFill>
                      <a:srgbClr val="DCE5EE"/>
                    </a:solidFill>
                  </a:tcPr>
                </a:tc>
                <a:tc>
                  <a:txBody>
                    <a:bodyPr/>
                    <a:lstStyle/>
                    <a:p>
                      <a:pPr algn="ctr"/>
                      <a:r>
                        <a:rPr kumimoji="1" lang="ja-JP" altLang="en-US">
                          <a:solidFill>
                            <a:schemeClr val="tx1"/>
                          </a:solidFill>
                        </a:rPr>
                        <a:t>○○理事長</a:t>
                      </a:r>
                    </a:p>
                  </a:txBody>
                  <a:tcPr anchor="ctr">
                    <a:solidFill>
                      <a:srgbClr val="DCE5EE"/>
                    </a:solidFill>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dirty="0">
                          <a:solidFill>
                            <a:schemeClr val="tx1"/>
                          </a:solidFill>
                        </a:rPr>
                        <a:t>調査実施における助言</a:t>
                      </a:r>
                      <a:endParaRPr kumimoji="1" lang="en-US" altLang="ja-JP" dirty="0">
                        <a:solidFill>
                          <a:schemeClr val="tx1"/>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dirty="0">
                          <a:solidFill>
                            <a:schemeClr val="tx1"/>
                          </a:solidFill>
                        </a:rPr>
                        <a:t>調査結果の域内企業への共有</a:t>
                      </a:r>
                      <a:endParaRPr kumimoji="1" lang="en-US" altLang="ja-JP" dirty="0">
                        <a:solidFill>
                          <a:schemeClr val="tx1"/>
                        </a:solidFill>
                      </a:endParaRPr>
                    </a:p>
                  </a:txBody>
                  <a:tcPr anchor="ctr">
                    <a:solidFill>
                      <a:srgbClr val="DCE5EE"/>
                    </a:solidFill>
                  </a:tcPr>
                </a:tc>
                <a:extLst>
                  <a:ext uri="{0D108BD9-81ED-4DB2-BD59-A6C34878D82A}">
                    <a16:rowId xmlns:a16="http://schemas.microsoft.com/office/drawing/2014/main" val="10004"/>
                  </a:ext>
                </a:extLst>
              </a:tr>
            </a:tbl>
          </a:graphicData>
        </a:graphic>
      </p:graphicFrame>
      <p:sp>
        <p:nvSpPr>
          <p:cNvPr id="5" name="テキスト ボックス 4">
            <a:extLst>
              <a:ext uri="{FF2B5EF4-FFF2-40B4-BE49-F238E27FC236}">
                <a16:creationId xmlns:a16="http://schemas.microsoft.com/office/drawing/2014/main" id="{9EEC2ED2-EE56-31B7-D9C0-64A5EA2CB744}"/>
              </a:ext>
            </a:extLst>
          </p:cNvPr>
          <p:cNvSpPr txBox="1"/>
          <p:nvPr/>
        </p:nvSpPr>
        <p:spPr>
          <a:xfrm>
            <a:off x="748146" y="980728"/>
            <a:ext cx="10852728" cy="646331"/>
          </a:xfrm>
          <a:prstGeom prst="rect">
            <a:avLst/>
          </a:prstGeom>
          <a:noFill/>
        </p:spPr>
        <p:txBody>
          <a:bodyPr wrap="square" rtlCol="0">
            <a:spAutoFit/>
          </a:bodyPr>
          <a:lstStyle/>
          <a:p>
            <a:r>
              <a:rPr lang="ja-JP" altLang="en-US"/>
              <a:t>ジェトロ国内事務所と</a:t>
            </a:r>
            <a:r>
              <a:rPr lang="en-US" altLang="ja-JP"/>
              <a:t>2</a:t>
            </a:r>
            <a:r>
              <a:rPr lang="ja-JP" altLang="en-US"/>
              <a:t>者以上のエコシステム関係者による共同申請を原則とする。事業実施者の多様性を担保するため、共同申請者には少なくとも</a:t>
            </a:r>
            <a:r>
              <a:rPr lang="en-US" altLang="ja-JP"/>
              <a:t>1</a:t>
            </a:r>
            <a:r>
              <a:rPr lang="ja-JP" altLang="en-US"/>
              <a:t>者以上の自治体以外の者を含めること。</a:t>
            </a:r>
          </a:p>
        </p:txBody>
      </p:sp>
      <p:cxnSp>
        <p:nvCxnSpPr>
          <p:cNvPr id="3" name="直線コネクタ 2">
            <a:extLst>
              <a:ext uri="{FF2B5EF4-FFF2-40B4-BE49-F238E27FC236}">
                <a16:creationId xmlns:a16="http://schemas.microsoft.com/office/drawing/2014/main" id="{477F9D0B-15C6-0E4F-E6C4-C13CAE147998}"/>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19683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11"/>
          <p:cNvSpPr>
            <a:spLocks noGrp="1"/>
          </p:cNvSpPr>
          <p:nvPr>
            <p:ph idx="1"/>
          </p:nvPr>
        </p:nvSpPr>
        <p:spPr>
          <a:xfrm>
            <a:off x="526473" y="900000"/>
            <a:ext cx="11074401" cy="1615434"/>
          </a:xfrm>
        </p:spPr>
        <p:txBody>
          <a:bodyPr vert="horz" lIns="91440" tIns="45720" rIns="91440" bIns="45720" rtlCol="0" anchor="t">
            <a:normAutofit/>
          </a:bodyPr>
          <a:lstStyle/>
          <a:p>
            <a:pPr marL="0" indent="0">
              <a:lnSpc>
                <a:spcPct val="150000"/>
              </a:lnSpc>
              <a:buNone/>
            </a:pPr>
            <a:r>
              <a:rPr lang="ja-JP" altLang="en-US" sz="1800">
                <a:ea typeface="ＭＳ Ｐゴシック"/>
              </a:rPr>
              <a:t>本プロジェクトに係る経費総額（エコシステム関係者負担</a:t>
            </a:r>
            <a:r>
              <a:rPr lang="en-US" altLang="ja-JP" sz="1800">
                <a:ea typeface="ＭＳ Ｐゴシック"/>
              </a:rPr>
              <a:t>+</a:t>
            </a:r>
            <a:r>
              <a:rPr lang="ja-JP" altLang="en-US" sz="1800">
                <a:ea typeface="ＭＳ Ｐゴシック"/>
              </a:rPr>
              <a:t>ジェトロ）：       円                　　　</a:t>
            </a:r>
            <a:endParaRPr lang="en-US" altLang="ja-JP" sz="2800">
              <a:ea typeface="ＭＳ Ｐゴシック"/>
            </a:endParaRPr>
          </a:p>
        </p:txBody>
      </p:sp>
      <p:graphicFrame>
        <p:nvGraphicFramePr>
          <p:cNvPr id="3" name="表 2"/>
          <p:cNvGraphicFramePr>
            <a:graphicFrameLocks noGrp="1"/>
          </p:cNvGraphicFramePr>
          <p:nvPr>
            <p:extLst>
              <p:ext uri="{D42A27DB-BD31-4B8C-83A1-F6EECF244321}">
                <p14:modId xmlns:p14="http://schemas.microsoft.com/office/powerpoint/2010/main" val="413738043"/>
              </p:ext>
            </p:extLst>
          </p:nvPr>
        </p:nvGraphicFramePr>
        <p:xfrm>
          <a:off x="526473" y="1346480"/>
          <a:ext cx="11074404" cy="5486400"/>
        </p:xfrm>
        <a:graphic>
          <a:graphicData uri="http://schemas.openxmlformats.org/drawingml/2006/table">
            <a:tbl>
              <a:tblPr firstRow="1" bandRow="1">
                <a:tableStyleId>{5940675A-B579-460E-94D1-54222C63F5DA}</a:tableStyleId>
              </a:tblPr>
              <a:tblGrid>
                <a:gridCol w="2768601">
                  <a:extLst>
                    <a:ext uri="{9D8B030D-6E8A-4147-A177-3AD203B41FA5}">
                      <a16:colId xmlns:a16="http://schemas.microsoft.com/office/drawing/2014/main" val="20000"/>
                    </a:ext>
                  </a:extLst>
                </a:gridCol>
                <a:gridCol w="2768601">
                  <a:extLst>
                    <a:ext uri="{9D8B030D-6E8A-4147-A177-3AD203B41FA5}">
                      <a16:colId xmlns:a16="http://schemas.microsoft.com/office/drawing/2014/main" val="20001"/>
                    </a:ext>
                  </a:extLst>
                </a:gridCol>
                <a:gridCol w="2768601">
                  <a:extLst>
                    <a:ext uri="{9D8B030D-6E8A-4147-A177-3AD203B41FA5}">
                      <a16:colId xmlns:a16="http://schemas.microsoft.com/office/drawing/2014/main" val="20002"/>
                    </a:ext>
                  </a:extLst>
                </a:gridCol>
                <a:gridCol w="2768601">
                  <a:extLst>
                    <a:ext uri="{9D8B030D-6E8A-4147-A177-3AD203B41FA5}">
                      <a16:colId xmlns:a16="http://schemas.microsoft.com/office/drawing/2014/main" val="20003"/>
                    </a:ext>
                  </a:extLst>
                </a:gridCol>
              </a:tblGrid>
              <a:tr h="357246">
                <a:tc>
                  <a:txBody>
                    <a:bodyPr/>
                    <a:lstStyle/>
                    <a:p>
                      <a:r>
                        <a:rPr kumimoji="1" lang="ja-JP" altLang="en-US"/>
                        <a:t>経費負担者</a:t>
                      </a:r>
                    </a:p>
                  </a:txBody>
                  <a:tcPr/>
                </a:tc>
                <a:tc>
                  <a:txBody>
                    <a:bodyPr/>
                    <a:lstStyle/>
                    <a:p>
                      <a:r>
                        <a:rPr kumimoji="1" lang="ja-JP" altLang="en-US"/>
                        <a:t>項目</a:t>
                      </a:r>
                    </a:p>
                  </a:txBody>
                  <a:tcPr/>
                </a:tc>
                <a:tc>
                  <a:txBody>
                    <a:bodyPr/>
                    <a:lstStyle/>
                    <a:p>
                      <a:r>
                        <a:rPr kumimoji="1" lang="ja-JP" altLang="en-US"/>
                        <a:t>内訳</a:t>
                      </a:r>
                    </a:p>
                  </a:txBody>
                  <a:tcPr/>
                </a:tc>
                <a:tc>
                  <a:txBody>
                    <a:bodyPr/>
                    <a:lstStyle/>
                    <a:p>
                      <a:r>
                        <a:rPr kumimoji="1" lang="ja-JP" altLang="en-US"/>
                        <a:t>小計</a:t>
                      </a:r>
                    </a:p>
                  </a:txBody>
                  <a:tcPr/>
                </a:tc>
                <a:extLst>
                  <a:ext uri="{0D108BD9-81ED-4DB2-BD59-A6C34878D82A}">
                    <a16:rowId xmlns:a16="http://schemas.microsoft.com/office/drawing/2014/main" val="10000"/>
                  </a:ext>
                </a:extLst>
              </a:tr>
              <a:tr h="357246">
                <a:tc rowSpan="5">
                  <a:txBody>
                    <a:bodyPr/>
                    <a:lstStyle/>
                    <a:p>
                      <a:r>
                        <a:rPr kumimoji="1" lang="ja-JP" altLang="en-US"/>
                        <a:t>○○県</a:t>
                      </a:r>
                      <a:endParaRPr kumimoji="1" lang="en-US" altLang="ja-JP"/>
                    </a:p>
                  </a:txBody>
                  <a:tcPr/>
                </a:tc>
                <a:tc>
                  <a:txBody>
                    <a:bodyPr/>
                    <a:lstStyle/>
                    <a:p>
                      <a:r>
                        <a:rPr kumimoji="1" lang="ja-JP" altLang="en-US"/>
                        <a:t>成果普及に係る経費</a:t>
                      </a:r>
                    </a:p>
                  </a:txBody>
                  <a:tcPr/>
                </a:tc>
                <a:tc>
                  <a:txBody>
                    <a:bodyPr/>
                    <a:lstStyle/>
                    <a:p>
                      <a:r>
                        <a:rPr kumimoji="1" lang="ja-JP" altLang="en-US"/>
                        <a:t>イベント会場費用等</a:t>
                      </a:r>
                    </a:p>
                  </a:txBody>
                  <a:tcPr/>
                </a:tc>
                <a:tc>
                  <a:txBody>
                    <a:bodyPr/>
                    <a:lstStyle/>
                    <a:p>
                      <a:pPr algn="r"/>
                      <a:r>
                        <a:rPr kumimoji="1" lang="ja-JP" altLang="en-US"/>
                        <a:t>〇円</a:t>
                      </a:r>
                    </a:p>
                  </a:txBody>
                  <a:tcPr/>
                </a:tc>
                <a:extLst>
                  <a:ext uri="{0D108BD9-81ED-4DB2-BD59-A6C34878D82A}">
                    <a16:rowId xmlns:a16="http://schemas.microsoft.com/office/drawing/2014/main" val="10001"/>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2"/>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3"/>
                  </a:ext>
                </a:extLst>
              </a:tr>
              <a:tr h="357246">
                <a:tc vMerge="1">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4"/>
                  </a:ext>
                </a:extLst>
              </a:tr>
              <a:tr h="357246">
                <a:tc vMerge="1">
                  <a:txBody>
                    <a:bodyPr/>
                    <a:lstStyle/>
                    <a:p>
                      <a:endParaRPr kumimoji="1" lang="en-US" altLang="ja-JP"/>
                    </a:p>
                  </a:txBody>
                  <a:tcPr/>
                </a:tc>
                <a:tc gridSpan="2">
                  <a:txBody>
                    <a:bodyPr/>
                    <a:lstStyle/>
                    <a:p>
                      <a:pPr algn="r"/>
                      <a:r>
                        <a:rPr kumimoji="1" lang="ja-JP" altLang="en-US"/>
                        <a:t>〇〇県支出合計</a:t>
                      </a:r>
                    </a:p>
                  </a:txBody>
                  <a:tcPr>
                    <a:solidFill>
                      <a:schemeClr val="bg1">
                        <a:lumMod val="85000"/>
                      </a:schemeClr>
                    </a:solidFill>
                  </a:tcPr>
                </a:tc>
                <a:tc hMerge="1">
                  <a:txBody>
                    <a:bodyPr/>
                    <a:lstStyle/>
                    <a:p>
                      <a:endParaRPr kumimoji="1" lang="ja-JP" altLang="en-US"/>
                    </a:p>
                  </a:txBody>
                  <a:tcPr/>
                </a:tc>
                <a:tc>
                  <a:txBody>
                    <a:bodyPr/>
                    <a:lstStyle/>
                    <a:p>
                      <a:pPr algn="r"/>
                      <a:r>
                        <a:rPr kumimoji="1" lang="ja-JP" altLang="en-US"/>
                        <a:t>〇円</a:t>
                      </a:r>
                    </a:p>
                  </a:txBody>
                  <a:tcPr>
                    <a:solidFill>
                      <a:schemeClr val="bg1">
                        <a:lumMod val="85000"/>
                      </a:schemeClr>
                    </a:solidFill>
                  </a:tcPr>
                </a:tc>
                <a:extLst>
                  <a:ext uri="{0D108BD9-81ED-4DB2-BD59-A6C34878D82A}">
                    <a16:rowId xmlns:a16="http://schemas.microsoft.com/office/drawing/2014/main" val="10005"/>
                  </a:ext>
                </a:extLst>
              </a:tr>
              <a:tr h="357246">
                <a:tc rowSpan="2">
                  <a:txBody>
                    <a:bodyPr/>
                    <a:lstStyle/>
                    <a:p>
                      <a:r>
                        <a:rPr kumimoji="1" lang="ja-JP" altLang="en-US"/>
                        <a:t>公益財団法人○○</a:t>
                      </a:r>
                      <a:endParaRPr kumimoji="1" lang="en-US" altLang="ja-JP"/>
                    </a:p>
                  </a:txBody>
                  <a:tcPr/>
                </a:tc>
                <a:tc>
                  <a:txBody>
                    <a:bodyPr/>
                    <a:lstStyle/>
                    <a:p>
                      <a:pPr algn="r"/>
                      <a:endParaRPr kumimoji="1" lang="ja-JP" altLang="en-US"/>
                    </a:p>
                  </a:txBody>
                  <a:tcPr>
                    <a:noFill/>
                  </a:tcPr>
                </a:tc>
                <a:tc>
                  <a:txBody>
                    <a:bodyPr/>
                    <a:lstStyle/>
                    <a:p>
                      <a:pPr algn="r"/>
                      <a:endParaRPr kumimoji="1" lang="ja-JP" altLang="en-US"/>
                    </a:p>
                  </a:txBody>
                  <a:tcPr>
                    <a:noFill/>
                  </a:tcPr>
                </a:tc>
                <a:tc>
                  <a:txBody>
                    <a:bodyPr/>
                    <a:lstStyle/>
                    <a:p>
                      <a:pPr algn="r"/>
                      <a:r>
                        <a:rPr kumimoji="1" lang="ja-JP" altLang="en-US"/>
                        <a:t>〇円</a:t>
                      </a:r>
                    </a:p>
                  </a:txBody>
                  <a:tcPr>
                    <a:noFill/>
                  </a:tcPr>
                </a:tc>
                <a:extLst>
                  <a:ext uri="{0D108BD9-81ED-4DB2-BD59-A6C34878D82A}">
                    <a16:rowId xmlns:a16="http://schemas.microsoft.com/office/drawing/2014/main" val="1583343893"/>
                  </a:ext>
                </a:extLst>
              </a:tr>
              <a:tr h="357246">
                <a:tc vMerge="1">
                  <a:txBody>
                    <a:bodyPr/>
                    <a:lstStyle/>
                    <a:p>
                      <a:endParaRPr kumimoji="1" lang="en-US" altLang="ja-JP"/>
                    </a:p>
                  </a:txBody>
                  <a:tcPr/>
                </a:tc>
                <a:tc gridSpan="2">
                  <a:txBody>
                    <a:bodyPr/>
                    <a:lstStyle/>
                    <a:p>
                      <a:pPr algn="r"/>
                      <a:r>
                        <a:rPr kumimoji="1" lang="ja-JP" altLang="en-US"/>
                        <a:t>公益財団法人○○支出合計</a:t>
                      </a:r>
                    </a:p>
                  </a:txBody>
                  <a:tcPr>
                    <a:solidFill>
                      <a:schemeClr val="bg1">
                        <a:lumMod val="85000"/>
                      </a:schemeClr>
                    </a:solidFill>
                  </a:tcPr>
                </a:tc>
                <a:tc hMerge="1">
                  <a:txBody>
                    <a:bodyPr/>
                    <a:lstStyle/>
                    <a:p>
                      <a:endParaRPr kumimoji="1" lang="ja-JP" altLang="en-US"/>
                    </a:p>
                  </a:txBody>
                  <a:tcPr/>
                </a:tc>
                <a:tc>
                  <a:txBody>
                    <a:bodyPr/>
                    <a:lstStyle/>
                    <a:p>
                      <a:pPr algn="r"/>
                      <a:r>
                        <a:rPr kumimoji="1" lang="ja-JP" altLang="en-US"/>
                        <a:t>〇円</a:t>
                      </a:r>
                    </a:p>
                  </a:txBody>
                  <a:tcPr>
                    <a:solidFill>
                      <a:schemeClr val="bg1">
                        <a:lumMod val="85000"/>
                      </a:schemeClr>
                    </a:solidFill>
                  </a:tcPr>
                </a:tc>
                <a:extLst>
                  <a:ext uri="{0D108BD9-81ED-4DB2-BD59-A6C34878D82A}">
                    <a16:rowId xmlns:a16="http://schemas.microsoft.com/office/drawing/2014/main" val="1612832515"/>
                  </a:ext>
                </a:extLst>
              </a:tr>
              <a:tr h="357246">
                <a:tc rowSpan="6">
                  <a:txBody>
                    <a:bodyPr/>
                    <a:lstStyle/>
                    <a:p>
                      <a:r>
                        <a:rPr kumimoji="1" lang="ja-JP" altLang="en-US" sz="1800"/>
                        <a:t>ジェトロ○○</a:t>
                      </a:r>
                      <a:endParaRPr kumimoji="1" lang="en-US" altLang="ja-JP" sz="1800"/>
                    </a:p>
                  </a:txBody>
                  <a:tcPr/>
                </a:tc>
                <a:tc>
                  <a:txBody>
                    <a:bodyPr/>
                    <a:lstStyle/>
                    <a:p>
                      <a:r>
                        <a:rPr kumimoji="1" lang="ja-JP" altLang="en-US"/>
                        <a:t>委託費</a:t>
                      </a:r>
                    </a:p>
                  </a:txBody>
                  <a:tcPr/>
                </a:tc>
                <a:tc>
                  <a:txBody>
                    <a:bodyPr/>
                    <a:lstStyle/>
                    <a:p>
                      <a:r>
                        <a:rPr kumimoji="1" lang="ja-JP" altLang="en-US"/>
                        <a:t>外部調査委託費</a:t>
                      </a:r>
                    </a:p>
                  </a:txBody>
                  <a:tcPr/>
                </a:tc>
                <a:tc>
                  <a:txBody>
                    <a:bodyPr/>
                    <a:lstStyle/>
                    <a:p>
                      <a:pPr algn="r"/>
                      <a:r>
                        <a:rPr kumimoji="1" lang="ja-JP" altLang="en-US"/>
                        <a:t>〇円</a:t>
                      </a:r>
                      <a:endParaRPr kumimoji="1" lang="en-US" altLang="ja-JP"/>
                    </a:p>
                  </a:txBody>
                  <a:tcPr/>
                </a:tc>
                <a:extLst>
                  <a:ext uri="{0D108BD9-81ED-4DB2-BD59-A6C34878D82A}">
                    <a16:rowId xmlns:a16="http://schemas.microsoft.com/office/drawing/2014/main" val="10006"/>
                  </a:ext>
                </a:extLst>
              </a:tr>
              <a:tr h="357246">
                <a:tc vMerge="1">
                  <a:txBody>
                    <a:bodyPr/>
                    <a:lstStyle/>
                    <a:p>
                      <a:endParaRPr kumimoji="1" lang="ja-JP" altLang="en-US"/>
                    </a:p>
                  </a:txBody>
                  <a:tcPr/>
                </a:tc>
                <a:tc>
                  <a:txBody>
                    <a:bodyPr/>
                    <a:lstStyle/>
                    <a:p>
                      <a:endParaRPr kumimoji="1" lang="ja-JP" altLang="en-US"/>
                    </a:p>
                  </a:txBody>
                  <a:tcPr/>
                </a:tc>
                <a:tc>
                  <a:txBody>
                    <a:bodyPr/>
                    <a:lstStyle/>
                    <a:p>
                      <a:r>
                        <a:rPr kumimoji="1" lang="ja-JP" altLang="en-US"/>
                        <a:t>翻訳委託</a:t>
                      </a:r>
                    </a:p>
                  </a:txBody>
                  <a:tcPr/>
                </a:tc>
                <a:tc>
                  <a:txBody>
                    <a:bodyPr/>
                    <a:lstStyle/>
                    <a:p>
                      <a:pPr algn="r"/>
                      <a:r>
                        <a:rPr kumimoji="1" lang="ja-JP" altLang="en-US"/>
                        <a:t>〇円</a:t>
                      </a:r>
                    </a:p>
                  </a:txBody>
                  <a:tcPr/>
                </a:tc>
                <a:extLst>
                  <a:ext uri="{0D108BD9-81ED-4DB2-BD59-A6C34878D82A}">
                    <a16:rowId xmlns:a16="http://schemas.microsoft.com/office/drawing/2014/main" val="10007"/>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8"/>
                  </a:ext>
                </a:extLst>
              </a:tr>
              <a:tr h="357246">
                <a:tc vMerge="1">
                  <a:txBody>
                    <a:bodyPr/>
                    <a:lstStyle/>
                    <a:p>
                      <a:endParaRPr kumimoji="1" lang="ja-JP" altLang="en-US"/>
                    </a:p>
                  </a:txBody>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extLst>
                  <a:ext uri="{0D108BD9-81ED-4DB2-BD59-A6C34878D82A}">
                    <a16:rowId xmlns:a16="http://schemas.microsoft.com/office/drawing/2014/main" val="10009"/>
                  </a:ext>
                </a:extLst>
              </a:tr>
              <a:tr h="357246">
                <a:tc vMerge="1">
                  <a:txBody>
                    <a:bodyPr/>
                    <a:lstStyle/>
                    <a:p>
                      <a:endParaRPr kumimoji="1" lang="ja-JP" altLang="en-US"/>
                    </a:p>
                  </a:txBody>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extLst>
                  <a:ext uri="{0D108BD9-81ED-4DB2-BD59-A6C34878D82A}">
                    <a16:rowId xmlns:a16="http://schemas.microsoft.com/office/drawing/2014/main" val="1291055313"/>
                  </a:ext>
                </a:extLst>
              </a:tr>
              <a:tr h="357246">
                <a:tc vMerge="1">
                  <a:txBody>
                    <a:bodyPr/>
                    <a:lstStyle/>
                    <a:p>
                      <a:endParaRPr kumimoji="1" lang="ja-JP" altLang="en-US"/>
                    </a:p>
                  </a:txBody>
                  <a:tcPr/>
                </a:tc>
                <a:tc gridSpan="2">
                  <a:txBody>
                    <a:bodyPr/>
                    <a:lstStyle/>
                    <a:p>
                      <a:pPr algn="r"/>
                      <a:r>
                        <a:rPr kumimoji="1" lang="ja-JP" altLang="en-US"/>
                        <a:t>ジェトロ支出合計</a:t>
                      </a:r>
                    </a:p>
                  </a:txBody>
                  <a:tcPr>
                    <a:solidFill>
                      <a:schemeClr val="bg1">
                        <a:lumMod val="85000"/>
                      </a:schemeClr>
                    </a:solidFill>
                  </a:tcPr>
                </a:tc>
                <a:tc hMerge="1">
                  <a:txBody>
                    <a:bodyPr/>
                    <a:lstStyle/>
                    <a:p>
                      <a:pPr algn="r"/>
                      <a:endParaRPr kumimoji="1" lang="ja-JP" altLang="en-US"/>
                    </a:p>
                  </a:txBody>
                  <a:tcPr>
                    <a:solidFill>
                      <a:schemeClr val="bg1">
                        <a:lumMod val="85000"/>
                      </a:schemeClr>
                    </a:solidFill>
                  </a:tcPr>
                </a:tc>
                <a:tc>
                  <a:txBody>
                    <a:bodyPr/>
                    <a:lstStyle/>
                    <a:p>
                      <a:pPr algn="r"/>
                      <a:r>
                        <a:rPr kumimoji="1" lang="ja-JP" altLang="en-US"/>
                        <a:t>約〇円</a:t>
                      </a:r>
                    </a:p>
                  </a:txBody>
                  <a:tcPr>
                    <a:solidFill>
                      <a:schemeClr val="bg1">
                        <a:lumMod val="85000"/>
                      </a:schemeClr>
                    </a:solidFill>
                  </a:tcPr>
                </a:tc>
                <a:extLst>
                  <a:ext uri="{0D108BD9-81ED-4DB2-BD59-A6C34878D82A}">
                    <a16:rowId xmlns:a16="http://schemas.microsoft.com/office/drawing/2014/main" val="3791719466"/>
                  </a:ext>
                </a:extLst>
              </a:tr>
              <a:tr h="357246">
                <a:tc gridSpan="3">
                  <a:txBody>
                    <a:bodyPr/>
                    <a:lstStyle/>
                    <a:p>
                      <a:pPr algn="r"/>
                      <a:r>
                        <a:rPr kumimoji="1" lang="ja-JP" altLang="en-US"/>
                        <a:t>総計</a:t>
                      </a:r>
                    </a:p>
                  </a:txBody>
                  <a:tcPr/>
                </a:tc>
                <a:tc hMerge="1">
                  <a:txBody>
                    <a:bodyPr/>
                    <a:lstStyle/>
                    <a:p>
                      <a:pPr algn="r"/>
                      <a:endParaRPr kumimoji="1" lang="ja-JP" altLang="en-US"/>
                    </a:p>
                  </a:txBody>
                  <a:tcPr/>
                </a:tc>
                <a:tc hMerge="1">
                  <a:txBody>
                    <a:bodyPr/>
                    <a:lstStyle/>
                    <a:p>
                      <a:pPr algn="r"/>
                      <a:endParaRPr kumimoji="1" lang="ja-JP" altLang="en-US"/>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a:t>約〇円</a:t>
                      </a:r>
                      <a:endParaRPr kumimoji="1" lang="en-US" altLang="ja-JP" dirty="0"/>
                    </a:p>
                  </a:txBody>
                  <a:tcPr/>
                </a:tc>
                <a:extLst>
                  <a:ext uri="{0D108BD9-81ED-4DB2-BD59-A6C34878D82A}">
                    <a16:rowId xmlns:a16="http://schemas.microsoft.com/office/drawing/2014/main" val="10010"/>
                  </a:ext>
                </a:extLst>
              </a:tr>
            </a:tbl>
          </a:graphicData>
        </a:graphic>
      </p:graphicFrame>
      <p:sp>
        <p:nvSpPr>
          <p:cNvPr id="10" name="タイトル 1"/>
          <p:cNvSpPr txBox="1">
            <a:spLocks/>
          </p:cNvSpPr>
          <p:nvPr/>
        </p:nvSpPr>
        <p:spPr>
          <a:xfrm>
            <a:off x="360040" y="216000"/>
            <a:ext cx="8363960" cy="648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a:ea typeface="ＭＳ Ｐゴシック"/>
              </a:rPr>
              <a:t>５．経費概算</a:t>
            </a:r>
          </a:p>
        </p:txBody>
      </p:sp>
      <p:sp>
        <p:nvSpPr>
          <p:cNvPr id="13" name="正方形/長方形 12"/>
          <p:cNvSpPr/>
          <p:nvPr/>
        </p:nvSpPr>
        <p:spPr>
          <a:xfrm>
            <a:off x="0" y="180000"/>
            <a:ext cx="360040" cy="648000"/>
          </a:xfrm>
          <a:prstGeom prst="rect">
            <a:avLst/>
          </a:prstGeom>
          <a:solidFill>
            <a:schemeClr val="accent1"/>
          </a:solidFill>
          <a:ln>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a:p>
        </p:txBody>
      </p:sp>
      <p:cxnSp>
        <p:nvCxnSpPr>
          <p:cNvPr id="2" name="直線コネクタ 1">
            <a:extLst>
              <a:ext uri="{FF2B5EF4-FFF2-40B4-BE49-F238E27FC236}">
                <a16:creationId xmlns:a16="http://schemas.microsoft.com/office/drawing/2014/main" id="{CF08AE52-851C-ED4A-CB47-B1961B58CD67}"/>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4641274"/>
      </p:ext>
    </p:extLst>
  </p:cSld>
  <p:clrMapOvr>
    <a:masterClrMapping/>
  </p:clrMapOvr>
</p:sld>
</file>

<file path=ppt/theme/theme1.xml><?xml version="1.0" encoding="utf-8"?>
<a:theme xmlns:a="http://schemas.openxmlformats.org/drawingml/2006/main" name="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d5ce837-86eb-4900-9c2a-2a13b5c0ee0d}"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otalTime>0</TotalTime>
  <Words>1457</Words>
  <Application>Microsoft Office PowerPoint</Application>
  <PresentationFormat>ワイド画面</PresentationFormat>
  <Paragraphs>222</Paragraphs>
  <Slides>12</Slides>
  <Notes>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Arial,Sans-Serif</vt:lpstr>
      <vt:lpstr>Meiryo UI</vt:lpstr>
      <vt:lpstr>ＭＳ Ｐゴシック</vt:lpstr>
      <vt:lpstr>ＭＳ Ｐゴシック</vt:lpstr>
      <vt:lpstr>Wingdings,Sans-Serif</vt:lpstr>
      <vt:lpstr>メイリオ</vt:lpstr>
      <vt:lpstr>Arial</vt:lpstr>
      <vt:lpstr>Calibri</vt:lpstr>
      <vt:lpstr>Office テーマ</vt:lpstr>
      <vt:lpstr>2026年度 ビジネス環境改善調査事業 企画提案書 </vt:lpstr>
      <vt:lpstr>PowerPoint プレゼンテーション</vt:lpstr>
      <vt:lpstr>PowerPoint プレゼンテーション</vt:lpstr>
      <vt:lpstr>1.　プロジェクトの狙い</vt:lpstr>
      <vt:lpstr>２.　調査内容</vt:lpstr>
      <vt:lpstr>２．調査内容　</vt:lpstr>
      <vt:lpstr>３．スケジュール</vt:lpstr>
      <vt:lpstr>４．実施体制</vt:lpstr>
      <vt:lpstr>PowerPoint プレゼンテーション</vt:lpstr>
      <vt:lpstr>６．域内への情報共有</vt:lpstr>
      <vt:lpstr>７．調査結果の活用（投資誘致施策等）</vt:lpstr>
      <vt:lpstr>８．これまでの取り組み実績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2026-04-17T01:00:32Z</dcterms:created>
  <dcterms:modified xsi:type="dcterms:W3CDTF">2026-04-17T01:01:39Z</dcterms:modified>
</cp:coreProperties>
</file>