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1" r:id="rId2"/>
  </p:sldMasterIdLst>
  <p:notesMasterIdLst>
    <p:notesMasterId r:id="rId12"/>
  </p:notesMasterIdLst>
  <p:handoutMasterIdLst>
    <p:handoutMasterId r:id="rId13"/>
  </p:handoutMasterIdLst>
  <p:sldIdLst>
    <p:sldId id="276" r:id="rId3"/>
    <p:sldId id="275" r:id="rId4"/>
    <p:sldId id="267" r:id="rId5"/>
    <p:sldId id="289" r:id="rId6"/>
    <p:sldId id="295" r:id="rId7"/>
    <p:sldId id="268" r:id="rId8"/>
    <p:sldId id="296" r:id="rId9"/>
    <p:sldId id="297" r:id="rId10"/>
    <p:sldId id="298" r:id="rId11"/>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6D2"/>
    <a:srgbClr val="95B3D7"/>
    <a:srgbClr val="D0E3EA"/>
    <a:srgbClr val="B7DEE8"/>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AFA681-E8C6-45CD-AD1D-2B8B0F2D529A}" v="4" dt="2026-03-24T01:12:36.78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1072" y="3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887"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0" y="0"/>
            <a:ext cx="2948887" cy="496888"/>
          </a:xfrm>
          <a:prstGeom prst="rect">
            <a:avLst/>
          </a:prstGeom>
        </p:spPr>
        <p:txBody>
          <a:bodyPr vert="horz" lIns="91440" tIns="45720" rIns="91440" bIns="45720" rtlCol="0"/>
          <a:lstStyle>
            <a:lvl1pPr algn="r">
              <a:defRPr sz="1200"/>
            </a:lvl1pPr>
          </a:lstStyle>
          <a:p>
            <a:fld id="{211F0FA8-3EDB-4921-AD54-652311CA2FD7}" type="datetimeFigureOut">
              <a:rPr kumimoji="1" lang="ja-JP" altLang="en-US" smtClean="0"/>
              <a:t>2026/3/24</a:t>
            </a:fld>
            <a:endParaRPr kumimoji="1" lang="ja-JP" altLang="en-US"/>
          </a:p>
        </p:txBody>
      </p:sp>
      <p:sp>
        <p:nvSpPr>
          <p:cNvPr id="4" name="フッター プレースホルダー 3"/>
          <p:cNvSpPr>
            <a:spLocks noGrp="1"/>
          </p:cNvSpPr>
          <p:nvPr>
            <p:ph type="ftr" sz="quarter" idx="2"/>
          </p:nvPr>
        </p:nvSpPr>
        <p:spPr>
          <a:xfrm>
            <a:off x="1" y="9440864"/>
            <a:ext cx="2948887"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0" y="9440864"/>
            <a:ext cx="2948887" cy="496887"/>
          </a:xfrm>
          <a:prstGeom prst="rect">
            <a:avLst/>
          </a:prstGeom>
        </p:spPr>
        <p:txBody>
          <a:bodyPr vert="horz" lIns="91440" tIns="45720" rIns="91440" bIns="45720" rtlCol="0" anchor="b"/>
          <a:lstStyle>
            <a:lvl1pPr algn="r">
              <a:defRPr sz="1200"/>
            </a:lvl1pPr>
          </a:lstStyle>
          <a:p>
            <a:fld id="{19A9AC34-C617-4323-ACE8-A39A3FA3E997}" type="slidenum">
              <a:rPr kumimoji="1" lang="ja-JP" altLang="en-US" smtClean="0"/>
              <a:t>‹#›</a:t>
            </a:fld>
            <a:endParaRPr kumimoji="1" lang="ja-JP" altLang="en-US"/>
          </a:p>
        </p:txBody>
      </p:sp>
    </p:spTree>
    <p:extLst>
      <p:ext uri="{BB962C8B-B14F-4D97-AF65-F5344CB8AC3E}">
        <p14:creationId xmlns:p14="http://schemas.microsoft.com/office/powerpoint/2010/main" val="40502971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6967"/>
          </a:xfrm>
          <a:prstGeom prst="rect">
            <a:avLst/>
          </a:prstGeom>
        </p:spPr>
        <p:txBody>
          <a:bodyPr vert="horz" lIns="91440" tIns="45720" rIns="91440" bIns="45720" rtlCol="0"/>
          <a:lstStyle>
            <a:lvl1pPr algn="r">
              <a:defRPr sz="1200"/>
            </a:lvl1pPr>
          </a:lstStyle>
          <a:p>
            <a:fld id="{A1935617-DF10-474D-B629-37479700C7E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92075" y="746125"/>
            <a:ext cx="6621463"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6967"/>
          </a:xfrm>
          <a:prstGeom prst="rect">
            <a:avLst/>
          </a:prstGeom>
        </p:spPr>
        <p:txBody>
          <a:bodyPr vert="horz" lIns="91440" tIns="45720" rIns="91440" bIns="45720" rtlCol="0" anchor="b"/>
          <a:lstStyle>
            <a:lvl1pPr algn="r">
              <a:defRPr sz="1200"/>
            </a:lvl1pPr>
          </a:lstStyle>
          <a:p>
            <a:fld id="{8F48F15E-31D5-4E48-B7DC-2B1B7BD109E5}" type="slidenum">
              <a:rPr kumimoji="1" lang="ja-JP" altLang="en-US" smtClean="0"/>
              <a:t>‹#›</a:t>
            </a:fld>
            <a:endParaRPr kumimoji="1" lang="ja-JP" altLang="en-US"/>
          </a:p>
        </p:txBody>
      </p:sp>
    </p:spTree>
    <p:extLst>
      <p:ext uri="{BB962C8B-B14F-4D97-AF65-F5344CB8AC3E}">
        <p14:creationId xmlns:p14="http://schemas.microsoft.com/office/powerpoint/2010/main" val="36093617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1</a:t>
            </a:fld>
            <a:endParaRPr kumimoji="1" lang="ja-JP" altLang="en-US"/>
          </a:p>
        </p:txBody>
      </p:sp>
    </p:spTree>
    <p:extLst>
      <p:ext uri="{BB962C8B-B14F-4D97-AF65-F5344CB8AC3E}">
        <p14:creationId xmlns:p14="http://schemas.microsoft.com/office/powerpoint/2010/main" val="3088941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5</a:t>
            </a:fld>
            <a:endParaRPr kumimoji="1" lang="ja-JP" altLang="en-US"/>
          </a:p>
        </p:txBody>
      </p:sp>
    </p:spTree>
    <p:extLst>
      <p:ext uri="{BB962C8B-B14F-4D97-AF65-F5344CB8AC3E}">
        <p14:creationId xmlns:p14="http://schemas.microsoft.com/office/powerpoint/2010/main" val="2726823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7</a:t>
            </a:fld>
            <a:endParaRPr kumimoji="1" lang="ja-JP" altLang="en-US"/>
          </a:p>
        </p:txBody>
      </p:sp>
    </p:spTree>
    <p:extLst>
      <p:ext uri="{BB962C8B-B14F-4D97-AF65-F5344CB8AC3E}">
        <p14:creationId xmlns:p14="http://schemas.microsoft.com/office/powerpoint/2010/main" val="3186072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8</a:t>
            </a:fld>
            <a:endParaRPr kumimoji="1" lang="ja-JP" altLang="en-US"/>
          </a:p>
        </p:txBody>
      </p:sp>
    </p:spTree>
    <p:extLst>
      <p:ext uri="{BB962C8B-B14F-4D97-AF65-F5344CB8AC3E}">
        <p14:creationId xmlns:p14="http://schemas.microsoft.com/office/powerpoint/2010/main" val="324458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4A5E5B-B077-4A46-8E3C-5C74C7AEC923}" type="slidenum">
              <a:rPr kumimoji="1" lang="ja-JP" altLang="en-US" smtClean="0"/>
              <a:t>9</a:t>
            </a:fld>
            <a:endParaRPr kumimoji="1" lang="ja-JP" altLang="en-US"/>
          </a:p>
        </p:txBody>
      </p:sp>
    </p:spTree>
    <p:extLst>
      <p:ext uri="{BB962C8B-B14F-4D97-AF65-F5344CB8AC3E}">
        <p14:creationId xmlns:p14="http://schemas.microsoft.com/office/powerpoint/2010/main" val="2555626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14156A9E-6DAB-46E2-BEE8-ACB9E87514F2}"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3363921-964B-46BA-A47A-E909E68706D2}"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89ED07C-1C94-41DA-87BE-A067B1655907}"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Tree>
    <p:extLst>
      <p:ext uri="{BB962C8B-B14F-4D97-AF65-F5344CB8AC3E}">
        <p14:creationId xmlns:p14="http://schemas.microsoft.com/office/powerpoint/2010/main" val="2879974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32AF27C-CDBD-41B0-B886-E768B73159F2}"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7934572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6C8226-86AB-43F9-9159-0F3BB0E11D16}"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6766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843F33B-9BAB-4A2D-99ED-D13B84ABF359}"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57950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DD749D7-FA1D-476F-956D-F1FDF06CA458}"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123362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DE439E7F-49EB-4D9E-8078-C3B95CB82B19}" type="datetime1">
              <a:rPr kumimoji="1" lang="ja-JP" altLang="en-US" smtClean="0"/>
              <a:t>2026/3/24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2767192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81DEFAA5-8805-4ADF-956D-1F390CE2602A}" type="datetime1">
              <a:rPr kumimoji="1" lang="ja-JP" altLang="en-US" smtClean="0"/>
              <a:t>2026/3/24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528355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F635F3E-6ACE-44C7-8073-12BA813F3EB8}" type="datetime1">
              <a:rPr kumimoji="1" lang="ja-JP" altLang="en-US" smtClean="0"/>
              <a:t>2026/3/24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96354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9625EAD-25A3-4E6F-A214-009A321DC946}"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F0032945-D9BB-4926-B469-BDD9E5F6649D}"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54483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6781ACA-9399-486B-8649-18E035EAE24E}"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973649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844EF50-CA26-4A95-A852-FA8520D0B610}"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087889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678F0DC-79C2-4F3A-B384-395F861EA411}"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33609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C938CA7-C7D8-4B66-8B08-B58C61326614}"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D5813A85-E090-4C48-AA7C-076D59994DE1}"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AAE39D17-CCD4-46E4-91B5-9F1F930FA002}" type="datetime1">
              <a:rPr kumimoji="1" lang="ja-JP" altLang="en-US" smtClean="0"/>
              <a:t>2026/3/24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491303A8-19DD-4E90-9589-FE6302732D6B}" type="datetime1">
              <a:rPr kumimoji="1" lang="ja-JP" altLang="en-US" smtClean="0"/>
              <a:t>2026/3/24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5A1A71C-640A-442F-88A8-51C5965D4241}" type="datetime1">
              <a:rPr kumimoji="1" lang="ja-JP" altLang="en-US" smtClean="0"/>
              <a:t>2026/3/24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7610DDB3-A324-4C94-98B8-6DD0C24D3B8D}"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4035D55-862A-4080-B5D7-36C84142D8EE}"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2C856-D7A1-48F8-8CD0-2BDB33F07864}" type="datetime1">
              <a:rPr kumimoji="1" lang="ja-JP" altLang="en-US" smtClean="0"/>
              <a:t>2026/3/24</a:t>
            </a:fld>
            <a:endParaRPr kumimoji="1"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84EAC-407D-43FA-9788-D69613C512D0}" type="datetime1">
              <a:rPr kumimoji="1" lang="ja-JP" altLang="en-US" smtClean="0"/>
              <a:t>2026/3/24</a:t>
            </a:fld>
            <a:endParaRPr kumimoji="1"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
        <p:nvSpPr>
          <p:cNvPr id="8" name="TextBox 7">
            <a:extLst>
              <a:ext uri="{FF2B5EF4-FFF2-40B4-BE49-F238E27FC236}">
                <a16:creationId xmlns:a16="http://schemas.microsoft.com/office/drawing/2014/main" id="{07F17793-4767-9D68-D01E-3EA4EF9A0546}"/>
              </a:ext>
            </a:extLst>
          </p:cNvPr>
          <p:cNvSpPr txBox="1"/>
          <p:nvPr>
            <p:extLst>
              <p:ext uri="{1162E1C5-73C7-4A58-AE30-91384D911F3F}">
                <p184:classification xmlns:p184="http://schemas.microsoft.com/office/powerpoint/2018/4/main" val="hdr"/>
              </p:ext>
            </p:extLst>
          </p:nvPr>
        </p:nvSpPr>
        <p:spPr>
          <a:xfrm>
            <a:off x="11070167" y="63500"/>
            <a:ext cx="1083733" cy="182880"/>
          </a:xfrm>
          <a:prstGeom prst="rect">
            <a:avLst/>
          </a:prstGeom>
        </p:spPr>
        <p:txBody>
          <a:bodyPr horzOverflow="overflow" lIns="0" tIns="0" rIns="0" bIns="0">
            <a:spAutoFit/>
          </a:bodyPr>
          <a:lstStyle/>
          <a:p>
            <a:pPr algn="l"/>
            <a:r>
              <a:rPr lang="en-US" sz="1200">
                <a:solidFill>
                  <a:srgbClr val="000000"/>
                </a:solidFill>
                <a:latin typeface="Calibri" panose="020F0502020204030204" pitchFamily="34" charset="0"/>
                <a:cs typeface="Calibri" panose="020F0502020204030204" pitchFamily="34" charset="0"/>
              </a:rPr>
              <a:t>C2-1　　　.</a:t>
            </a:r>
          </a:p>
        </p:txBody>
      </p:sp>
    </p:spTree>
    <p:extLst>
      <p:ext uri="{BB962C8B-B14F-4D97-AF65-F5344CB8AC3E}">
        <p14:creationId xmlns:p14="http://schemas.microsoft.com/office/powerpoint/2010/main" val="40347942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9493027" y="3128771"/>
            <a:ext cx="2232248" cy="50875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dirty="0"/>
              <a:t>　　　年　月　日</a:t>
            </a:r>
          </a:p>
        </p:txBody>
      </p:sp>
      <p:sp>
        <p:nvSpPr>
          <p:cNvPr id="15" name="スライド番号プレースホルダー 14"/>
          <p:cNvSpPr>
            <a:spLocks noGrp="1"/>
          </p:cNvSpPr>
          <p:nvPr>
            <p:ph type="sldNum" sz="quarter" idx="4294967295"/>
          </p:nvPr>
        </p:nvSpPr>
        <p:spPr>
          <a:xfrm>
            <a:off x="8077200" y="6356351"/>
            <a:ext cx="2133600" cy="365125"/>
          </a:xfrm>
        </p:spPr>
        <p:txBody>
          <a:bodyPr/>
          <a:lstStyle/>
          <a:p>
            <a:fld id="{D2D8002D-B5B0-4BAC-B1F6-782DDCCE6D9C}" type="slidenum">
              <a:rPr kumimoji="1" lang="ja-JP" altLang="en-US" smtClean="0"/>
              <a:t>1</a:t>
            </a:fld>
            <a:endParaRPr kumimoji="1" lang="ja-JP" altLang="en-US"/>
          </a:p>
        </p:txBody>
      </p:sp>
      <p:sp>
        <p:nvSpPr>
          <p:cNvPr id="16" name="正方形/長方形 15"/>
          <p:cNvSpPr/>
          <p:nvPr/>
        </p:nvSpPr>
        <p:spPr>
          <a:xfrm>
            <a:off x="0" y="0"/>
            <a:ext cx="827584" cy="6866334"/>
          </a:xfrm>
          <a:prstGeom prst="rect">
            <a:avLst/>
          </a:prstGeom>
          <a:solidFill>
            <a:srgbClr val="94B6D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solidFill>
                <a:srgbClr val="045CE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タイトル 1"/>
          <p:cNvSpPr txBox="1">
            <a:spLocks/>
          </p:cNvSpPr>
          <p:nvPr/>
        </p:nvSpPr>
        <p:spPr>
          <a:xfrm>
            <a:off x="827584" y="1333184"/>
            <a:ext cx="11364416" cy="122413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a:latin typeface="+mn-ea"/>
                <a:ea typeface="+mn-ea"/>
              </a:rPr>
              <a:t>2026</a:t>
            </a:r>
            <a:r>
              <a:rPr lang="ja-JP" altLang="en-US" sz="3200" b="1" dirty="0">
                <a:latin typeface="+mn-ea"/>
                <a:ea typeface="+mn-ea"/>
              </a:rPr>
              <a:t>年度　</a:t>
            </a:r>
            <a:endParaRPr lang="en-US" altLang="ja-JP" sz="3200" b="1" dirty="0">
              <a:latin typeface="+mn-ea"/>
              <a:ea typeface="+mn-ea"/>
            </a:endParaRPr>
          </a:p>
          <a:p>
            <a:r>
              <a:rPr lang="ja-JP" altLang="en-US" sz="3200" b="1" kern="100" dirty="0">
                <a:latin typeface="ＭＳ Ｐゴシック"/>
                <a:ea typeface="ＭＳ Ｐゴシック"/>
              </a:rPr>
              <a:t>ビジネス環境改善調査</a:t>
            </a:r>
            <a:r>
              <a:rPr lang="ja-JP" altLang="en-US" sz="3200" b="1" dirty="0">
                <a:latin typeface="ＭＳ Ｐゴシック"/>
                <a:ea typeface="ＭＳ Ｐゴシック"/>
              </a:rPr>
              <a:t>事業</a:t>
            </a:r>
            <a:endParaRPr lang="en-US" altLang="ja-JP" sz="3200" b="1" dirty="0">
              <a:latin typeface="ＭＳ Ｐゴシック"/>
              <a:ea typeface="ＭＳ Ｐゴシック"/>
            </a:endParaRPr>
          </a:p>
          <a:p>
            <a:r>
              <a:rPr lang="ja-JP" altLang="en-US" sz="3200" b="1" dirty="0">
                <a:latin typeface="+mn-ea"/>
                <a:ea typeface="+mn-ea"/>
              </a:rPr>
              <a:t>報告書</a:t>
            </a:r>
          </a:p>
        </p:txBody>
      </p:sp>
      <p:sp>
        <p:nvSpPr>
          <p:cNvPr id="7" name="タイトル 1"/>
          <p:cNvSpPr txBox="1">
            <a:spLocks/>
          </p:cNvSpPr>
          <p:nvPr/>
        </p:nvSpPr>
        <p:spPr>
          <a:xfrm>
            <a:off x="1209675" y="4585794"/>
            <a:ext cx="10515600" cy="1550917"/>
          </a:xfrm>
          <a:prstGeom prst="rect">
            <a:avLst/>
          </a:prstGeom>
          <a:ln>
            <a:solidFill>
              <a:schemeClr val="accent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b="1" u="sng" dirty="0"/>
              <a:t>応募プロジェクト名：</a:t>
            </a:r>
            <a:endParaRPr lang="en-US" altLang="ja-JP" sz="1800" b="1" u="sng" dirty="0"/>
          </a:p>
          <a:p>
            <a:pPr algn="l"/>
            <a:endParaRPr lang="ja-JP" altLang="en-US" sz="1800" b="1" dirty="0"/>
          </a:p>
          <a:p>
            <a:pPr algn="l"/>
            <a:r>
              <a:rPr lang="ja-JP" altLang="en-US" sz="1800" b="1" u="sng"/>
              <a:t>事務所名：</a:t>
            </a:r>
            <a:endParaRPr lang="en-US" altLang="ja-JP" sz="1800" b="1" u="sng" dirty="0"/>
          </a:p>
        </p:txBody>
      </p:sp>
      <p:sp>
        <p:nvSpPr>
          <p:cNvPr id="8" name="テキスト ボックス 7"/>
          <p:cNvSpPr txBox="1"/>
          <p:nvPr/>
        </p:nvSpPr>
        <p:spPr>
          <a:xfrm>
            <a:off x="1209675" y="3811580"/>
            <a:ext cx="10515600" cy="600164"/>
          </a:xfrm>
          <a:prstGeom prst="rect">
            <a:avLst/>
          </a:prstGeom>
          <a:solidFill>
            <a:srgbClr val="FFFF00"/>
          </a:solidFill>
        </p:spPr>
        <p:txBody>
          <a:bodyPr wrap="square" rtlCol="0">
            <a:spAutoFit/>
          </a:bodyPr>
          <a:lstStyle/>
          <a:p>
            <a:r>
              <a:rPr lang="en-US" altLang="ja-JP" sz="1100" dirty="0"/>
              <a:t>※</a:t>
            </a:r>
            <a:r>
              <a:rPr lang="ja-JP" altLang="en-US" sz="1100" dirty="0"/>
              <a:t>報告書は、ジェトロ及び経済産業省の内部用資料として活用させていただきます。</a:t>
            </a:r>
            <a:endParaRPr lang="en-US" altLang="ja-JP" sz="1100" dirty="0"/>
          </a:p>
          <a:p>
            <a:r>
              <a:rPr lang="en-US" altLang="ja-JP" sz="1100" dirty="0"/>
              <a:t>※</a:t>
            </a:r>
            <a:r>
              <a:rPr lang="ja-JP" altLang="en-US" sz="1100" dirty="0"/>
              <a:t>別紙の「外部用資料」につきましては他自治体への参考資料やジェトロの外部用資料等として使わせていただく可能性がありますので、機密性の高い情報等は記載しないようお願い致します。</a:t>
            </a:r>
          </a:p>
        </p:txBody>
      </p:sp>
    </p:spTree>
    <p:extLst>
      <p:ext uri="{BB962C8B-B14F-4D97-AF65-F5344CB8AC3E}">
        <p14:creationId xmlns:p14="http://schemas.microsoft.com/office/powerpoint/2010/main" val="45371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208997"/>
            <a:ext cx="360040" cy="648072"/>
          </a:xfrm>
          <a:prstGeom prst="rect">
            <a:avLst/>
          </a:prstGeom>
          <a:solidFill>
            <a:srgbClr val="94B6D2"/>
          </a:solidFill>
          <a:ln>
            <a:solidFill>
              <a:srgbClr val="94B6D2"/>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ja-JP" altLang="en-US"/>
          </a:p>
        </p:txBody>
      </p:sp>
      <p:sp>
        <p:nvSpPr>
          <p:cNvPr id="10" name="スライド番号プレースホルダー 9"/>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
        <p:nvSpPr>
          <p:cNvPr id="11" name="タイトル 1"/>
          <p:cNvSpPr txBox="1">
            <a:spLocks/>
          </p:cNvSpPr>
          <p:nvPr/>
        </p:nvSpPr>
        <p:spPr>
          <a:xfrm>
            <a:off x="360040" y="288000"/>
            <a:ext cx="8195512" cy="4900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t>目次</a:t>
            </a:r>
          </a:p>
        </p:txBody>
      </p:sp>
      <p:graphicFrame>
        <p:nvGraphicFramePr>
          <p:cNvPr id="2" name="表 1">
            <a:extLst>
              <a:ext uri="{FF2B5EF4-FFF2-40B4-BE49-F238E27FC236}">
                <a16:creationId xmlns:a16="http://schemas.microsoft.com/office/drawing/2014/main" id="{29722C87-5A34-1423-60A9-200FCEC54079}"/>
              </a:ext>
            </a:extLst>
          </p:cNvPr>
          <p:cNvGraphicFramePr>
            <a:graphicFrameLocks noGrp="1"/>
          </p:cNvGraphicFramePr>
          <p:nvPr>
            <p:extLst>
              <p:ext uri="{D42A27DB-BD31-4B8C-83A1-F6EECF244321}">
                <p14:modId xmlns:p14="http://schemas.microsoft.com/office/powerpoint/2010/main" val="3091196213"/>
              </p:ext>
            </p:extLst>
          </p:nvPr>
        </p:nvGraphicFramePr>
        <p:xfrm>
          <a:off x="680936" y="1130165"/>
          <a:ext cx="10901464" cy="5226182"/>
        </p:xfrm>
        <a:graphic>
          <a:graphicData uri="http://schemas.openxmlformats.org/drawingml/2006/table">
            <a:tbl>
              <a:tblPr/>
              <a:tblGrid>
                <a:gridCol w="1863603">
                  <a:extLst>
                    <a:ext uri="{9D8B030D-6E8A-4147-A177-3AD203B41FA5}">
                      <a16:colId xmlns:a16="http://schemas.microsoft.com/office/drawing/2014/main" val="1269630713"/>
                    </a:ext>
                  </a:extLst>
                </a:gridCol>
                <a:gridCol w="9037861">
                  <a:extLst>
                    <a:ext uri="{9D8B030D-6E8A-4147-A177-3AD203B41FA5}">
                      <a16:colId xmlns:a16="http://schemas.microsoft.com/office/drawing/2014/main" val="1315416352"/>
                    </a:ext>
                  </a:extLst>
                </a:gridCol>
              </a:tblGrid>
              <a:tr h="1025300">
                <a:tc>
                  <a:txBody>
                    <a:bodyPr/>
                    <a:lstStyle/>
                    <a:p>
                      <a:pPr algn="l" fontAlgn="base"/>
                      <a:r>
                        <a:rPr lang="ja-JP" altLang="en-US" sz="1800" b="1" i="0" dirty="0">
                          <a:solidFill>
                            <a:srgbClr val="FFFFFF"/>
                          </a:solidFill>
                          <a:effectLst/>
                          <a:ea typeface="ＭＳ Ｐゴシック" panose="020B0600070205080204" pitchFamily="50" charset="-128"/>
                        </a:rPr>
                        <a:t>スライド頁</a:t>
                      </a:r>
                      <a:r>
                        <a:rPr lang="ja-JP" altLang="en-US" sz="1800" b="1" i="0" dirty="0">
                          <a:solidFill>
                            <a:srgbClr val="FFFFFF"/>
                          </a:solidFill>
                          <a:effectLst/>
                          <a:latin typeface="ＭＳ Ｐゴシック" panose="020B0600070205080204" pitchFamily="50" charset="-128"/>
                        </a:rPr>
                        <a:t>​</a:t>
                      </a:r>
                      <a:endParaRPr lang="ja-JP" altLang="en-US" b="1" i="0" dirty="0">
                        <a:solidFill>
                          <a:srgbClr val="FFFFFF"/>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94B6D2"/>
                    </a:solidFill>
                  </a:tcPr>
                </a:tc>
                <a:tc>
                  <a:txBody>
                    <a:bodyPr/>
                    <a:lstStyle/>
                    <a:p>
                      <a:pPr algn="l" fontAlgn="base"/>
                      <a:r>
                        <a:rPr lang="ja-JP" altLang="en-US" sz="1800" b="1" i="0" dirty="0">
                          <a:solidFill>
                            <a:srgbClr val="FFFFFF"/>
                          </a:solidFill>
                          <a:effectLst/>
                          <a:ea typeface="ＭＳ Ｐゴシック" panose="020B0600070205080204" pitchFamily="50" charset="-128"/>
                        </a:rPr>
                        <a:t>タイトル</a:t>
                      </a:r>
                      <a:r>
                        <a:rPr lang="ja-JP" altLang="en-US" sz="1800" b="1" i="0" dirty="0">
                          <a:solidFill>
                            <a:srgbClr val="FFFFFF"/>
                          </a:solidFill>
                          <a:effectLst/>
                          <a:latin typeface="ＭＳ Ｐゴシック" panose="020B0600070205080204" pitchFamily="50" charset="-128"/>
                        </a:rPr>
                        <a:t>​</a:t>
                      </a:r>
                      <a:endParaRPr lang="ja-JP" altLang="en-US" b="1" i="0" dirty="0">
                        <a:solidFill>
                          <a:srgbClr val="FFFFFF"/>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2208889153"/>
                  </a:ext>
                </a:extLst>
              </a:tr>
              <a:tr h="600126">
                <a:tc>
                  <a:txBody>
                    <a:bodyPr/>
                    <a:lstStyle/>
                    <a:p>
                      <a:pPr algn="l" fontAlgn="base"/>
                      <a:r>
                        <a:rPr lang="en-US" sz="1800" b="0" i="0" dirty="0">
                          <a:solidFill>
                            <a:srgbClr val="000000"/>
                          </a:solidFill>
                          <a:effectLst/>
                          <a:latin typeface="Calibri" panose="020F0502020204030204" pitchFamily="34" charset="0"/>
                        </a:rPr>
                        <a:t>3</a:t>
                      </a: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sz="1800" b="0" i="0" dirty="0">
                          <a:solidFill>
                            <a:srgbClr val="000000"/>
                          </a:solidFill>
                          <a:effectLst/>
                          <a:ea typeface="ＭＳ Ｐゴシック" panose="020B0600070205080204" pitchFamily="50" charset="-128"/>
                        </a:rPr>
                        <a:t>１．プロジェクトの狙い​の達成状況</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2534155438"/>
                  </a:ext>
                </a:extLst>
              </a:tr>
              <a:tr h="600126">
                <a:tc>
                  <a:txBody>
                    <a:bodyPr/>
                    <a:lstStyle/>
                    <a:p>
                      <a:pPr algn="l" fontAlgn="base"/>
                      <a:r>
                        <a:rPr lang="en-US" sz="1800" b="0" i="0" dirty="0">
                          <a:solidFill>
                            <a:srgbClr val="000000"/>
                          </a:solidFill>
                          <a:effectLst/>
                          <a:latin typeface="Calibri" panose="020F0502020204030204" pitchFamily="34" charset="0"/>
                        </a:rPr>
                        <a:t>4​</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tc>
                  <a:txBody>
                    <a:bodyPr/>
                    <a:lstStyle/>
                    <a:p>
                      <a:pPr algn="l" fontAlgn="base"/>
                      <a:r>
                        <a:rPr lang="ja-JP" altLang="en-US" sz="1800" b="0" i="0" dirty="0">
                          <a:solidFill>
                            <a:srgbClr val="000000"/>
                          </a:solidFill>
                          <a:effectLst/>
                          <a:ea typeface="ＭＳ Ｐゴシック" panose="020B0600070205080204" pitchFamily="50" charset="-128"/>
                        </a:rPr>
                        <a:t>２．調査結果​</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4169221218"/>
                  </a:ext>
                </a:extLst>
              </a:tr>
              <a:tr h="600126">
                <a:tc>
                  <a:txBody>
                    <a:bodyPr/>
                    <a:lstStyle/>
                    <a:p>
                      <a:pPr algn="l" fontAlgn="base"/>
                      <a:r>
                        <a:rPr lang="en-US" sz="1800" b="0" i="0" dirty="0">
                          <a:solidFill>
                            <a:srgbClr val="000000"/>
                          </a:solidFill>
                          <a:effectLst/>
                          <a:latin typeface="Calibri" panose="020F0502020204030204" pitchFamily="34" charset="0"/>
                        </a:rPr>
                        <a:t>5​</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sz="1800" b="0" i="0" dirty="0">
                          <a:solidFill>
                            <a:srgbClr val="000000"/>
                          </a:solidFill>
                          <a:effectLst/>
                          <a:ea typeface="ＭＳ Ｐゴシック" panose="020B0600070205080204" pitchFamily="50" charset="-128"/>
                        </a:rPr>
                        <a:t>３．実施体制</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27127454"/>
                  </a:ext>
                </a:extLst>
              </a:tr>
              <a:tr h="600126">
                <a:tc>
                  <a:txBody>
                    <a:bodyPr/>
                    <a:lstStyle/>
                    <a:p>
                      <a:pPr algn="l" fontAlgn="base"/>
                      <a:r>
                        <a:rPr lang="en-US" sz="1800" b="0" i="0" dirty="0">
                          <a:solidFill>
                            <a:srgbClr val="000000"/>
                          </a:solidFill>
                          <a:effectLst/>
                          <a:latin typeface="Calibri" panose="020F0502020204030204" pitchFamily="34" charset="0"/>
                        </a:rPr>
                        <a:t>6​</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tc>
                  <a:txBody>
                    <a:bodyPr/>
                    <a:lstStyle/>
                    <a:p>
                      <a:pPr algn="l" fontAlgn="base"/>
                      <a:r>
                        <a:rPr lang="ja-JP" altLang="en-US" sz="1800" b="0" i="0" dirty="0">
                          <a:solidFill>
                            <a:srgbClr val="000000"/>
                          </a:solidFill>
                          <a:effectLst/>
                          <a:ea typeface="ＭＳ Ｐゴシック" panose="020B0600070205080204" pitchFamily="50" charset="-128"/>
                        </a:rPr>
                        <a:t>４．実施経費</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2166895176"/>
                  </a:ext>
                </a:extLst>
              </a:tr>
              <a:tr h="600126">
                <a:tc>
                  <a:txBody>
                    <a:bodyPr/>
                    <a:lstStyle/>
                    <a:p>
                      <a:pPr algn="l" fontAlgn="base"/>
                      <a:r>
                        <a:rPr lang="en-US" altLang="ja-JP" sz="1800" b="0" i="0" dirty="0">
                          <a:solidFill>
                            <a:srgbClr val="000000"/>
                          </a:solidFill>
                          <a:effectLst/>
                          <a:latin typeface="Calibri" panose="020F0502020204030204" pitchFamily="34" charset="0"/>
                          <a:ea typeface="Calibri" panose="020F0502020204030204" pitchFamily="34" charset="0"/>
                        </a:rPr>
                        <a:t>7</a:t>
                      </a:r>
                      <a:r>
                        <a:rPr lang="en-US" altLang="ja-JP" sz="1800" b="0" i="0" dirty="0">
                          <a:solidFill>
                            <a:srgbClr val="000000"/>
                          </a:solidFill>
                          <a:effectLst/>
                          <a:ea typeface="Calibri" panose="020F0502020204030204" pitchFamily="34" charset="0"/>
                        </a:rPr>
                        <a:t>​</a:t>
                      </a:r>
                      <a:endParaRPr lang="en-US" altLang="ja-JP"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sz="1800" b="0" i="0" dirty="0">
                          <a:solidFill>
                            <a:srgbClr val="000000"/>
                          </a:solidFill>
                          <a:effectLst/>
                          <a:ea typeface="ＭＳ Ｐゴシック" panose="020B0600070205080204" pitchFamily="50" charset="-128"/>
                        </a:rPr>
                        <a:t>５</a:t>
                      </a:r>
                      <a:r>
                        <a:rPr lang="zh-TW" altLang="en-US" sz="1800" b="0" i="0" dirty="0">
                          <a:solidFill>
                            <a:srgbClr val="000000"/>
                          </a:solidFill>
                          <a:effectLst/>
                          <a:ea typeface="ＭＳ Ｐゴシック" panose="020B0600070205080204" pitchFamily="50" charset="-128"/>
                        </a:rPr>
                        <a:t>．</a:t>
                      </a:r>
                      <a:r>
                        <a:rPr lang="ja-JP" altLang="en-US" sz="1800" b="0" i="0" dirty="0">
                          <a:solidFill>
                            <a:srgbClr val="000000"/>
                          </a:solidFill>
                          <a:effectLst/>
                          <a:ea typeface="ＭＳ Ｐゴシック" panose="020B0600070205080204" pitchFamily="50" charset="-128"/>
                        </a:rPr>
                        <a:t>域内への情報共有</a:t>
                      </a:r>
                      <a:endParaRPr lang="zh-TW"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827330956"/>
                  </a:ext>
                </a:extLst>
              </a:tr>
              <a:tr h="600126">
                <a:tc>
                  <a:txBody>
                    <a:bodyPr/>
                    <a:lstStyle/>
                    <a:p>
                      <a:pPr algn="l" fontAlgn="base"/>
                      <a:r>
                        <a:rPr lang="en-US" altLang="ja-JP" sz="1800" b="0" i="0" dirty="0">
                          <a:solidFill>
                            <a:srgbClr val="000000"/>
                          </a:solidFill>
                          <a:effectLst/>
                          <a:latin typeface="Calibri" panose="020F0502020204030204" pitchFamily="34" charset="0"/>
                          <a:ea typeface="Calibri" panose="020F0502020204030204" pitchFamily="34" charset="0"/>
                        </a:rPr>
                        <a:t>8</a:t>
                      </a:r>
                      <a:r>
                        <a:rPr lang="en-US" altLang="ja-JP" sz="1800" b="0" i="0" dirty="0">
                          <a:solidFill>
                            <a:srgbClr val="000000"/>
                          </a:solidFill>
                          <a:effectLst/>
                          <a:ea typeface="Calibri" panose="020F0502020204030204" pitchFamily="34" charset="0"/>
                        </a:rPr>
                        <a:t>​</a:t>
                      </a:r>
                      <a:endParaRPr lang="en-US" altLang="ja-JP"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tc>
                  <a:txBody>
                    <a:bodyPr/>
                    <a:lstStyle/>
                    <a:p>
                      <a:pPr algn="l" fontAlgn="base"/>
                      <a:r>
                        <a:rPr lang="ja-JP" altLang="en-US" sz="1800" b="0" i="0" dirty="0">
                          <a:solidFill>
                            <a:srgbClr val="000000"/>
                          </a:solidFill>
                          <a:effectLst/>
                          <a:ea typeface="ＭＳ Ｐゴシック" panose="020B0600070205080204" pitchFamily="50" charset="-128"/>
                        </a:rPr>
                        <a:t>６．</a:t>
                      </a:r>
                      <a:r>
                        <a:rPr lang="ja-JP" altLang="en-US" sz="1800" b="0" i="0" dirty="0">
                          <a:solidFill>
                            <a:srgbClr val="000000"/>
                          </a:solidFill>
                          <a:effectLst/>
                          <a:ea typeface="+mn-ea"/>
                        </a:rPr>
                        <a:t>調査結果の活用（投資誘致施策等）​</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4135451140"/>
                  </a:ext>
                </a:extLst>
              </a:tr>
              <a:tr h="600126">
                <a:tc>
                  <a:txBody>
                    <a:bodyPr/>
                    <a:lstStyle/>
                    <a:p>
                      <a:pPr algn="l" fontAlgn="base"/>
                      <a:r>
                        <a:rPr lang="en-US" sz="1800" b="0" i="0" dirty="0">
                          <a:solidFill>
                            <a:srgbClr val="000000"/>
                          </a:solidFill>
                          <a:effectLst/>
                          <a:latin typeface="Calibri" panose="020F0502020204030204" pitchFamily="34" charset="0"/>
                        </a:rPr>
                        <a:t>9​</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b="0" i="0" dirty="0">
                          <a:solidFill>
                            <a:srgbClr val="000000"/>
                          </a:solidFill>
                          <a:effectLst/>
                        </a:rPr>
                        <a:t>（別紙）外部用報告資料</a:t>
                      </a: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028604256"/>
                  </a:ext>
                </a:extLst>
              </a:tr>
            </a:tbl>
          </a:graphicData>
        </a:graphic>
      </p:graphicFrame>
      <p:sp>
        <p:nvSpPr>
          <p:cNvPr id="3" name="Rectangle 1">
            <a:extLst>
              <a:ext uri="{FF2B5EF4-FFF2-40B4-BE49-F238E27FC236}">
                <a16:creationId xmlns:a16="http://schemas.microsoft.com/office/drawing/2014/main" id="{ED22DD94-79EA-0127-83A1-D89C88513BAD}"/>
              </a:ext>
            </a:extLst>
          </p:cNvPr>
          <p:cNvSpPr>
            <a:spLocks noChangeArrowheads="1"/>
          </p:cNvSpPr>
          <p:nvPr/>
        </p:nvSpPr>
        <p:spPr bwMode="auto">
          <a:xfrm>
            <a:off x="6603750" y="1161780"/>
            <a:ext cx="9144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cxnSp>
        <p:nvCxnSpPr>
          <p:cNvPr id="9" name="直線コネクタ 8">
            <a:extLst>
              <a:ext uri="{FF2B5EF4-FFF2-40B4-BE49-F238E27FC236}">
                <a16:creationId xmlns:a16="http://schemas.microsoft.com/office/drawing/2014/main" id="{DDBD4E43-7269-C1E0-BDAF-567C733F5C8C}"/>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2260295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88000"/>
            <a:ext cx="8724720" cy="490066"/>
          </a:xfrm>
        </p:spPr>
        <p:txBody>
          <a:bodyPr>
            <a:noAutofit/>
          </a:bodyPr>
          <a:lstStyle/>
          <a:p>
            <a:pPr algn="l"/>
            <a:r>
              <a:rPr lang="ja-JP" altLang="en-US" sz="2400" b="1" dirty="0">
                <a:ea typeface="ＭＳ Ｐゴシック"/>
              </a:rPr>
              <a:t>１</a:t>
            </a:r>
            <a:r>
              <a:rPr lang="en-US" altLang="ja-JP" sz="2400" b="1" dirty="0">
                <a:ea typeface="ＭＳ Ｐゴシック"/>
              </a:rPr>
              <a:t>.</a:t>
            </a:r>
            <a:r>
              <a:rPr lang="ja-JP" altLang="en-US" sz="2400" b="1" dirty="0">
                <a:ea typeface="ＭＳ Ｐゴシック"/>
              </a:rPr>
              <a:t> プロジェクトの狙いの達成状況</a:t>
            </a:r>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コンテンツ プレースホルダー 4"/>
          <p:cNvSpPr>
            <a:spLocks noGrp="1"/>
          </p:cNvSpPr>
          <p:nvPr>
            <p:ph idx="1"/>
          </p:nvPr>
        </p:nvSpPr>
        <p:spPr>
          <a:xfrm>
            <a:off x="1776000" y="972000"/>
            <a:ext cx="8640000" cy="5760000"/>
          </a:xfrm>
        </p:spPr>
        <p:txBody>
          <a:bodyPr vert="horz" lIns="91440" tIns="45720" rIns="91440" bIns="45720" rtlCol="0" anchor="t">
            <a:normAutofit/>
          </a:bodyPr>
          <a:lstStyle/>
          <a:p>
            <a:pPr marL="0" indent="0">
              <a:buNone/>
            </a:pPr>
            <a:endParaRPr lang="ja-JP" altLang="en-US" sz="1800" dirty="0">
              <a:ea typeface="ＭＳ Ｐゴシック"/>
              <a:cs typeface="Calibri"/>
            </a:endParaRPr>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a:p>
            <a:pPr marL="0" indent="0">
              <a:buNone/>
            </a:pPr>
            <a:endParaRPr lang="en-US" altLang="ja-JP" sz="2000" dirty="0"/>
          </a:p>
          <a:p>
            <a:pPr marL="0" indent="0">
              <a:buNone/>
            </a:pPr>
            <a:endParaRPr lang="en-US" altLang="ja-JP" sz="2000" dirty="0"/>
          </a:p>
          <a:p>
            <a:endParaRPr lang="en-US" altLang="ja-JP" sz="2000" dirty="0"/>
          </a:p>
          <a:p>
            <a:pPr marL="0" indent="0">
              <a:buNone/>
            </a:pPr>
            <a:r>
              <a:rPr lang="ja-JP" altLang="en-US" sz="2000" dirty="0"/>
              <a:t>　　</a:t>
            </a:r>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p:txBody>
      </p:sp>
      <p:graphicFrame>
        <p:nvGraphicFramePr>
          <p:cNvPr id="3" name="表 2">
            <a:extLst>
              <a:ext uri="{FF2B5EF4-FFF2-40B4-BE49-F238E27FC236}">
                <a16:creationId xmlns:a16="http://schemas.microsoft.com/office/drawing/2014/main" id="{05A944DD-8F9B-8CDD-47DE-032249B56494}"/>
              </a:ext>
            </a:extLst>
          </p:cNvPr>
          <p:cNvGraphicFramePr>
            <a:graphicFrameLocks noGrp="1"/>
          </p:cNvGraphicFramePr>
          <p:nvPr>
            <p:extLst>
              <p:ext uri="{D42A27DB-BD31-4B8C-83A1-F6EECF244321}">
                <p14:modId xmlns:p14="http://schemas.microsoft.com/office/powerpoint/2010/main" val="2628663781"/>
              </p:ext>
            </p:extLst>
          </p:nvPr>
        </p:nvGraphicFramePr>
        <p:xfrm>
          <a:off x="609601" y="1034142"/>
          <a:ext cx="10972800" cy="5451514"/>
        </p:xfrm>
        <a:graphic>
          <a:graphicData uri="http://schemas.openxmlformats.org/drawingml/2006/table">
            <a:tbl>
              <a:tblPr/>
              <a:tblGrid>
                <a:gridCol w="10972800">
                  <a:extLst>
                    <a:ext uri="{9D8B030D-6E8A-4147-A177-3AD203B41FA5}">
                      <a16:colId xmlns:a16="http://schemas.microsoft.com/office/drawing/2014/main" val="1795733358"/>
                    </a:ext>
                  </a:extLst>
                </a:gridCol>
              </a:tblGrid>
              <a:tr h="851550">
                <a:tc>
                  <a:txBody>
                    <a:bodyPr/>
                    <a:lstStyle/>
                    <a:p>
                      <a:pPr algn="ctr" fontAlgn="base"/>
                      <a:r>
                        <a:rPr lang="ja-JP" altLang="en-US" sz="1800" b="1" i="0" dirty="0">
                          <a:solidFill>
                            <a:srgbClr val="FFFFFF"/>
                          </a:solidFill>
                          <a:effectLst/>
                          <a:ea typeface="ＭＳ Ｐゴシック"/>
                        </a:rPr>
                        <a:t>プロジェクトの狙い</a:t>
                      </a:r>
                      <a:r>
                        <a:rPr lang="ja-JP" altLang="en-US" sz="1800" b="1" i="0" dirty="0">
                          <a:solidFill>
                            <a:srgbClr val="FFFFFF"/>
                          </a:solidFill>
                          <a:effectLst/>
                          <a:latin typeface="ＭＳ Ｐゴシック"/>
                        </a:rPr>
                        <a:t>​の達成状況</a:t>
                      </a:r>
                    </a:p>
                    <a:p>
                      <a:pPr lvl="0" algn="ctr">
                        <a:buNone/>
                      </a:pPr>
                      <a:r>
                        <a:rPr lang="ja-JP" altLang="en-US" sz="1800" b="1" i="0" dirty="0">
                          <a:solidFill>
                            <a:srgbClr val="FFFFFF"/>
                          </a:solidFill>
                          <a:effectLst/>
                          <a:latin typeface="ＭＳ Ｐゴシック"/>
                        </a:rPr>
                        <a:t>（期待通りの調査レポートになったか検証ください。もしそうでなかった場合は、その原因を記載ください。）</a:t>
                      </a: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186436336"/>
                  </a:ext>
                </a:extLst>
              </a:tr>
              <a:tr h="4599964">
                <a:tc>
                  <a:txBody>
                    <a:bodyPr/>
                    <a:lstStyle/>
                    <a:p>
                      <a:pPr algn="l" fontAlgn="base"/>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069317025"/>
                  </a:ext>
                </a:extLst>
              </a:tr>
            </a:tbl>
          </a:graphicData>
        </a:graphic>
      </p:graphicFrame>
      <p:sp>
        <p:nvSpPr>
          <p:cNvPr id="4" name="Rectangle 1">
            <a:extLst>
              <a:ext uri="{FF2B5EF4-FFF2-40B4-BE49-F238E27FC236}">
                <a16:creationId xmlns:a16="http://schemas.microsoft.com/office/drawing/2014/main" id="{E68ED182-F6F4-2CEB-1A8A-D26D30EFE4B5}"/>
              </a:ext>
            </a:extLst>
          </p:cNvPr>
          <p:cNvSpPr>
            <a:spLocks noChangeArrowheads="1"/>
          </p:cNvSpPr>
          <p:nvPr/>
        </p:nvSpPr>
        <p:spPr bwMode="auto">
          <a:xfrm flipV="1">
            <a:off x="834240" y="1622489"/>
            <a:ext cx="138825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cxnSp>
        <p:nvCxnSpPr>
          <p:cNvPr id="8" name="直線コネクタ 7">
            <a:extLst>
              <a:ext uri="{FF2B5EF4-FFF2-40B4-BE49-F238E27FC236}">
                <a16:creationId xmlns:a16="http://schemas.microsoft.com/office/drawing/2014/main" id="{60702A6E-7F1E-9B90-2EC2-2CD9CE6F5566}"/>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9" name="正方形/長方形 8">
            <a:extLst>
              <a:ext uri="{FF2B5EF4-FFF2-40B4-BE49-F238E27FC236}">
                <a16:creationId xmlns:a16="http://schemas.microsoft.com/office/drawing/2014/main" id="{8F7EC792-87AC-5332-D896-0983ECDBE355}"/>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274569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88000"/>
            <a:ext cx="8724720" cy="490066"/>
          </a:xfrm>
        </p:spPr>
        <p:txBody>
          <a:bodyPr>
            <a:noAutofit/>
          </a:bodyPr>
          <a:lstStyle/>
          <a:p>
            <a:pPr algn="l"/>
            <a:r>
              <a:rPr lang="en-US" altLang="ja-JP" sz="2400" b="1" dirty="0">
                <a:ea typeface="ＭＳ Ｐゴシック"/>
              </a:rPr>
              <a:t>２.</a:t>
            </a:r>
            <a:r>
              <a:rPr lang="ja-JP" altLang="en-US" sz="2400" b="1" dirty="0">
                <a:ea typeface="ＭＳ Ｐゴシック"/>
              </a:rPr>
              <a:t> 調査結果</a:t>
            </a:r>
            <a:endParaRPr lang="ja-JP" altLang="en-US" sz="2400" b="1"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5" name="コンテンツ プレースホルダー 4"/>
          <p:cNvSpPr>
            <a:spLocks noGrp="1"/>
          </p:cNvSpPr>
          <p:nvPr>
            <p:ph idx="1"/>
          </p:nvPr>
        </p:nvSpPr>
        <p:spPr>
          <a:xfrm>
            <a:off x="1776000" y="972000"/>
            <a:ext cx="8640000" cy="5760000"/>
          </a:xfrm>
        </p:spPr>
        <p:txBody>
          <a:bodyPr vert="horz" lIns="91440" tIns="45720" rIns="91440" bIns="45720" rtlCol="0" anchor="t">
            <a:normAutofit/>
          </a:bodyPr>
          <a:lstStyle/>
          <a:p>
            <a:pPr marL="0" indent="0">
              <a:buNone/>
            </a:pPr>
            <a:endParaRPr lang="ja-JP" altLang="en-US" sz="1800" dirty="0">
              <a:ea typeface="ＭＳ Ｐゴシック"/>
              <a:cs typeface="Calibri"/>
            </a:endParaRPr>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a:p>
            <a:pPr marL="0" indent="0">
              <a:buNone/>
            </a:pPr>
            <a:endParaRPr lang="en-US" altLang="ja-JP" sz="2000" dirty="0"/>
          </a:p>
          <a:p>
            <a:pPr marL="0" indent="0">
              <a:buNone/>
            </a:pPr>
            <a:endParaRPr lang="en-US" altLang="ja-JP" sz="2000" dirty="0"/>
          </a:p>
          <a:p>
            <a:endParaRPr lang="en-US" altLang="ja-JP" sz="2000" dirty="0"/>
          </a:p>
          <a:p>
            <a:pPr marL="0" indent="0">
              <a:buNone/>
            </a:pPr>
            <a:r>
              <a:rPr lang="ja-JP" altLang="en-US" sz="2000" dirty="0"/>
              <a:t>　　</a:t>
            </a:r>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p:txBody>
      </p:sp>
      <p:graphicFrame>
        <p:nvGraphicFramePr>
          <p:cNvPr id="3" name="表 2">
            <a:extLst>
              <a:ext uri="{FF2B5EF4-FFF2-40B4-BE49-F238E27FC236}">
                <a16:creationId xmlns:a16="http://schemas.microsoft.com/office/drawing/2014/main" id="{05A944DD-8F9B-8CDD-47DE-032249B56494}"/>
              </a:ext>
            </a:extLst>
          </p:cNvPr>
          <p:cNvGraphicFramePr>
            <a:graphicFrameLocks noGrp="1"/>
          </p:cNvGraphicFramePr>
          <p:nvPr>
            <p:extLst>
              <p:ext uri="{D42A27DB-BD31-4B8C-83A1-F6EECF244321}">
                <p14:modId xmlns:p14="http://schemas.microsoft.com/office/powerpoint/2010/main" val="3138594158"/>
              </p:ext>
            </p:extLst>
          </p:nvPr>
        </p:nvGraphicFramePr>
        <p:xfrm>
          <a:off x="609600" y="972664"/>
          <a:ext cx="10972800" cy="5435033"/>
        </p:xfrm>
        <a:graphic>
          <a:graphicData uri="http://schemas.openxmlformats.org/drawingml/2006/table">
            <a:tbl>
              <a:tblPr/>
              <a:tblGrid>
                <a:gridCol w="10972800">
                  <a:extLst>
                    <a:ext uri="{9D8B030D-6E8A-4147-A177-3AD203B41FA5}">
                      <a16:colId xmlns:a16="http://schemas.microsoft.com/office/drawing/2014/main" val="1795733358"/>
                    </a:ext>
                  </a:extLst>
                </a:gridCol>
              </a:tblGrid>
              <a:tr h="373283">
                <a:tc>
                  <a:txBody>
                    <a:bodyPr/>
                    <a:lstStyle/>
                    <a:p>
                      <a:pPr algn="ctr" fontAlgn="base"/>
                      <a:r>
                        <a:rPr lang="ja-JP" altLang="en-US" sz="1800" b="1" i="0" dirty="0">
                          <a:solidFill>
                            <a:srgbClr val="FFFFFF"/>
                          </a:solidFill>
                          <a:effectLst/>
                          <a:ea typeface="ＭＳ Ｐゴシック" panose="020B0600070205080204" pitchFamily="50" charset="-128"/>
                        </a:rPr>
                        <a:t>調査結果の概要</a:t>
                      </a:r>
                      <a:endParaRPr lang="ja-JP" altLang="en-US" b="1" i="0" dirty="0">
                        <a:solidFill>
                          <a:srgbClr val="FFFFFF"/>
                        </a:solidFill>
                        <a:effectLst/>
                      </a:endParaRP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186436336"/>
                  </a:ext>
                </a:extLst>
              </a:tr>
              <a:tr h="5061750">
                <a:tc>
                  <a:txBody>
                    <a:bodyPr/>
                    <a:lstStyle/>
                    <a:p>
                      <a:pPr algn="l" fontAlgn="base"/>
                      <a:endParaRPr lang="ja-JP" altLang="en-US" b="0" i="0" dirty="0">
                        <a:solidFill>
                          <a:srgbClr val="000000"/>
                        </a:solidFill>
                        <a:effectLst/>
                      </a:endParaRP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069317025"/>
                  </a:ext>
                </a:extLst>
              </a:tr>
            </a:tbl>
          </a:graphicData>
        </a:graphic>
      </p:graphicFrame>
      <p:sp>
        <p:nvSpPr>
          <p:cNvPr id="4" name="Rectangle 1">
            <a:extLst>
              <a:ext uri="{FF2B5EF4-FFF2-40B4-BE49-F238E27FC236}">
                <a16:creationId xmlns:a16="http://schemas.microsoft.com/office/drawing/2014/main" id="{E68ED182-F6F4-2CEB-1A8A-D26D30EFE4B5}"/>
              </a:ext>
            </a:extLst>
          </p:cNvPr>
          <p:cNvSpPr>
            <a:spLocks noChangeArrowheads="1"/>
          </p:cNvSpPr>
          <p:nvPr/>
        </p:nvSpPr>
        <p:spPr bwMode="auto">
          <a:xfrm flipV="1">
            <a:off x="834240" y="1622489"/>
            <a:ext cx="138825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cxnSp>
        <p:nvCxnSpPr>
          <p:cNvPr id="8" name="直線コネクタ 7">
            <a:extLst>
              <a:ext uri="{FF2B5EF4-FFF2-40B4-BE49-F238E27FC236}">
                <a16:creationId xmlns:a16="http://schemas.microsoft.com/office/drawing/2014/main" id="{48F725E4-5E57-F6BC-ECBF-3FAFD1CB614A}"/>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9" name="正方形/長方形 8">
            <a:extLst>
              <a:ext uri="{FF2B5EF4-FFF2-40B4-BE49-F238E27FC236}">
                <a16:creationId xmlns:a16="http://schemas.microsoft.com/office/drawing/2014/main" id="{135C515A-5775-4943-2712-547042493E6B}"/>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486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11" name="タイトル 1"/>
          <p:cNvSpPr txBox="1">
            <a:spLocks/>
          </p:cNvSpPr>
          <p:nvPr/>
        </p:nvSpPr>
        <p:spPr>
          <a:xfrm>
            <a:off x="360040" y="288000"/>
            <a:ext cx="8724720" cy="4900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ea typeface="ＭＳ Ｐゴシック"/>
              </a:rPr>
              <a:t>３</a:t>
            </a:r>
            <a:r>
              <a:rPr lang="en-US" altLang="ja-JP" sz="2400" b="1" dirty="0">
                <a:ea typeface="ＭＳ Ｐゴシック"/>
              </a:rPr>
              <a:t>.</a:t>
            </a:r>
            <a:r>
              <a:rPr lang="ja-JP" altLang="en-US" sz="2400" b="1" dirty="0">
                <a:ea typeface="ＭＳ Ｐゴシック"/>
              </a:rPr>
              <a:t> 実施体制</a:t>
            </a:r>
            <a:endParaRPr lang="en-US" altLang="ja-JP" dirty="0"/>
          </a:p>
        </p:txBody>
      </p:sp>
      <p:sp>
        <p:nvSpPr>
          <p:cNvPr id="5" name="Rectangle 1">
            <a:extLst>
              <a:ext uri="{FF2B5EF4-FFF2-40B4-BE49-F238E27FC236}">
                <a16:creationId xmlns:a16="http://schemas.microsoft.com/office/drawing/2014/main" id="{C5F98398-F974-5D75-743D-DAF05848B311}"/>
              </a:ext>
            </a:extLst>
          </p:cNvPr>
          <p:cNvSpPr>
            <a:spLocks noChangeArrowheads="1"/>
          </p:cNvSpPr>
          <p:nvPr/>
        </p:nvSpPr>
        <p:spPr bwMode="auto">
          <a:xfrm>
            <a:off x="2299017" y="1160828"/>
            <a:ext cx="1323338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sp>
        <p:nvSpPr>
          <p:cNvPr id="12" name="Rectangle 2">
            <a:extLst>
              <a:ext uri="{FF2B5EF4-FFF2-40B4-BE49-F238E27FC236}">
                <a16:creationId xmlns:a16="http://schemas.microsoft.com/office/drawing/2014/main" id="{8EF60AD3-1DD9-2402-B9BC-88ECF4C2594F}"/>
              </a:ext>
            </a:extLst>
          </p:cNvPr>
          <p:cNvSpPr>
            <a:spLocks noChangeArrowheads="1"/>
          </p:cNvSpPr>
          <p:nvPr/>
        </p:nvSpPr>
        <p:spPr bwMode="auto">
          <a:xfrm flipV="1">
            <a:off x="1854945" y="2172010"/>
            <a:ext cx="899219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sp>
        <p:nvSpPr>
          <p:cNvPr id="9" name="TextBox 8">
            <a:extLst>
              <a:ext uri="{FF2B5EF4-FFF2-40B4-BE49-F238E27FC236}">
                <a16:creationId xmlns:a16="http://schemas.microsoft.com/office/drawing/2014/main" id="{BAAB06DA-E10B-4B4B-F75A-182D6F9D925D}"/>
              </a:ext>
            </a:extLst>
          </p:cNvPr>
          <p:cNvSpPr txBox="1"/>
          <p:nvPr/>
        </p:nvSpPr>
        <p:spPr>
          <a:xfrm>
            <a:off x="9101049" y="1078269"/>
            <a:ext cx="2481349" cy="230832"/>
          </a:xfrm>
          <a:prstGeom prst="rect">
            <a:avLst/>
          </a:prstGeom>
          <a:solidFill>
            <a:srgbClr val="ED7D3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900" dirty="0">
                <a:cs typeface="Calibri"/>
              </a:rPr>
              <a:t>※</a:t>
            </a:r>
            <a:r>
              <a:rPr lang="ja-JP" altLang="en-US" sz="900">
                <a:ea typeface="ＭＳ Ｐゴシック"/>
                <a:cs typeface="Calibri"/>
              </a:rPr>
              <a:t>企画提案書から変更がない場合は記載不要</a:t>
            </a:r>
          </a:p>
        </p:txBody>
      </p:sp>
      <p:graphicFrame>
        <p:nvGraphicFramePr>
          <p:cNvPr id="3" name="Table 2">
            <a:extLst>
              <a:ext uri="{FF2B5EF4-FFF2-40B4-BE49-F238E27FC236}">
                <a16:creationId xmlns:a16="http://schemas.microsoft.com/office/drawing/2014/main" id="{152256D4-1C80-EDA1-D2F9-B9957709A84B}"/>
              </a:ext>
            </a:extLst>
          </p:cNvPr>
          <p:cNvGraphicFramePr>
            <a:graphicFrameLocks noGrp="1"/>
          </p:cNvGraphicFramePr>
          <p:nvPr>
            <p:extLst>
              <p:ext uri="{D42A27DB-BD31-4B8C-83A1-F6EECF244321}">
                <p14:modId xmlns:p14="http://schemas.microsoft.com/office/powerpoint/2010/main" val="4080805270"/>
              </p:ext>
            </p:extLst>
          </p:nvPr>
        </p:nvGraphicFramePr>
        <p:xfrm>
          <a:off x="609600" y="1592615"/>
          <a:ext cx="10972798" cy="4770758"/>
        </p:xfrm>
        <a:graphic>
          <a:graphicData uri="http://schemas.openxmlformats.org/drawingml/2006/table">
            <a:tbl>
              <a:tblPr bandRow="1">
                <a:tableStyleId>{5C22544A-7EE6-4342-B048-85BDC9FD1C3A}</a:tableStyleId>
              </a:tblPr>
              <a:tblGrid>
                <a:gridCol w="1989273">
                  <a:extLst>
                    <a:ext uri="{9D8B030D-6E8A-4147-A177-3AD203B41FA5}">
                      <a16:colId xmlns:a16="http://schemas.microsoft.com/office/drawing/2014/main" val="2161573734"/>
                    </a:ext>
                  </a:extLst>
                </a:gridCol>
                <a:gridCol w="1989273">
                  <a:extLst>
                    <a:ext uri="{9D8B030D-6E8A-4147-A177-3AD203B41FA5}">
                      <a16:colId xmlns:a16="http://schemas.microsoft.com/office/drawing/2014/main" val="94955375"/>
                    </a:ext>
                  </a:extLst>
                </a:gridCol>
                <a:gridCol w="3497126">
                  <a:extLst>
                    <a:ext uri="{9D8B030D-6E8A-4147-A177-3AD203B41FA5}">
                      <a16:colId xmlns:a16="http://schemas.microsoft.com/office/drawing/2014/main" val="268540690"/>
                    </a:ext>
                  </a:extLst>
                </a:gridCol>
                <a:gridCol w="3497126">
                  <a:extLst>
                    <a:ext uri="{9D8B030D-6E8A-4147-A177-3AD203B41FA5}">
                      <a16:colId xmlns:a16="http://schemas.microsoft.com/office/drawing/2014/main" val="1849588528"/>
                    </a:ext>
                  </a:extLst>
                </a:gridCol>
              </a:tblGrid>
              <a:tr h="518092">
                <a:tc gridSpan="2">
                  <a:txBody>
                    <a:bodyPr/>
                    <a:lstStyle/>
                    <a:p>
                      <a:pPr algn="ctr" fontAlgn="base"/>
                      <a:r>
                        <a:rPr lang="ja-JP" altLang="en-US" sz="1800" b="1">
                          <a:solidFill>
                            <a:srgbClr val="FFFFFF"/>
                          </a:solidFill>
                          <a:effectLst/>
                          <a:highlight>
                            <a:srgbClr val="94B6D2"/>
                          </a:highlight>
                          <a:ea typeface="ＭＳ Ｐゴシック" panose="020B0600070205080204" pitchFamily="34" charset="-128"/>
                        </a:rPr>
                        <a:t>団体名</a:t>
                      </a:r>
                      <a:endParaRPr lang="ja-JP" altLang="en-US" b="1">
                        <a:solidFill>
                          <a:srgbClr val="FFFFFF"/>
                        </a:solidFill>
                        <a:effectLst/>
                        <a:highlight>
                          <a:srgbClr val="94B6D2"/>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4B6D2"/>
                    </a:solidFill>
                  </a:tcPr>
                </a:tc>
                <a:tc hMerge="1">
                  <a:txBody>
                    <a:bodyPr/>
                    <a:lstStyle/>
                    <a:p>
                      <a:endParaRPr lang="en-US"/>
                    </a:p>
                  </a:txBody>
                  <a:tcPr/>
                </a:tc>
                <a:tc>
                  <a:txBody>
                    <a:bodyPr/>
                    <a:lstStyle/>
                    <a:p>
                      <a:pPr algn="ctr" fontAlgn="base"/>
                      <a:r>
                        <a:rPr lang="ja-JP" altLang="en-US" sz="1800" b="1">
                          <a:solidFill>
                            <a:srgbClr val="FFFFFF"/>
                          </a:solidFill>
                          <a:effectLst/>
                          <a:highlight>
                            <a:srgbClr val="94B6D2"/>
                          </a:highlight>
                          <a:ea typeface="ＭＳ Ｐゴシック" panose="020B0600070205080204" pitchFamily="34" charset="-128"/>
                        </a:rPr>
                        <a:t>責任者名</a:t>
                      </a:r>
                      <a:endParaRPr lang="ja-JP" altLang="en-US" b="1">
                        <a:solidFill>
                          <a:srgbClr val="FFFFFF"/>
                        </a:solidFill>
                        <a:effectLst/>
                        <a:highlight>
                          <a:srgbClr val="94B6D2"/>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4B6D2"/>
                    </a:solidFill>
                  </a:tcPr>
                </a:tc>
                <a:tc>
                  <a:txBody>
                    <a:bodyPr/>
                    <a:lstStyle/>
                    <a:p>
                      <a:pPr algn="ctr" fontAlgn="base"/>
                      <a:r>
                        <a:rPr lang="ja-JP" altLang="en-US" sz="1800" b="1">
                          <a:solidFill>
                            <a:srgbClr val="FFFFFF"/>
                          </a:solidFill>
                          <a:effectLst/>
                          <a:highlight>
                            <a:srgbClr val="94B6D2"/>
                          </a:highlight>
                          <a:ea typeface="ＭＳ Ｐゴシック" panose="020B0600070205080204" pitchFamily="34" charset="-128"/>
                        </a:rPr>
                        <a:t>役割分担</a:t>
                      </a:r>
                      <a:endParaRPr lang="ja-JP" altLang="en-US" b="1">
                        <a:solidFill>
                          <a:srgbClr val="FFFFFF"/>
                        </a:solidFill>
                        <a:effectLst/>
                        <a:highlight>
                          <a:srgbClr val="94B6D2"/>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44273962"/>
                  </a:ext>
                </a:extLst>
              </a:tr>
              <a:tr h="1359991">
                <a:tc rowSpan="3">
                  <a:txBody>
                    <a:bodyPr/>
                    <a:lstStyle/>
                    <a:p>
                      <a:pPr algn="ctr" fontAlgn="base"/>
                      <a:r>
                        <a:rPr lang="ja-JP" altLang="en-US" sz="1800">
                          <a:effectLst/>
                          <a:highlight>
                            <a:srgbClr val="DCE5EE"/>
                          </a:highlight>
                          <a:ea typeface="ＭＳ Ｐゴシック" panose="020B0600070205080204" pitchFamily="34" charset="-128"/>
                        </a:rPr>
                        <a:t>事業実施者</a:t>
                      </a:r>
                      <a:endParaRPr lang="ja-JP" altLang="en-US">
                        <a:effectLst/>
                        <a:highlight>
                          <a:srgbClr val="DCE5EE"/>
                        </a:highligh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fontAlgn="auto"/>
                      <a:endParaRPr lang="ja-JP" altLang="en-US" sz="1050">
                        <a:effectLst/>
                        <a:highlight>
                          <a:srgbClr val="DCE5EE"/>
                        </a:highlight>
                        <a:ea typeface="ＭＳ Ｐゴシック" panose="020B0600070205080204" pitchFamily="34" charset="-128"/>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algn="ctr" fontAlgn="auto"/>
                      <a:endParaRPr lang="ja-JP" altLang="en-US" sz="1800">
                        <a:effectLst/>
                        <a:highlight>
                          <a:srgbClr val="DCE5EE"/>
                        </a:highlight>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marL="342900" lvl="0" indent="-342900" fontAlgn="auto">
                        <a:buFont typeface="Arial" panose="020B0604020202020204" pitchFamily="34" charset="0"/>
                        <a:buChar char="•"/>
                      </a:pPr>
                      <a:endParaRPr lang="ja-JP" altLang="en-US" sz="1800" dirty="0">
                        <a:effectLst/>
                        <a:highlight>
                          <a:srgbClr val="DCE5EE"/>
                        </a:highlight>
                        <a:latin typeface="Arial" panose="020B0604020202020204" pitchFamily="34" charset="0"/>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785433610"/>
                  </a:ext>
                </a:extLst>
              </a:tr>
              <a:tr h="1187294">
                <a:tc vMerge="1">
                  <a:txBody>
                    <a:bodyPr/>
                    <a:lstStyle/>
                    <a:p>
                      <a:endParaRPr lang="en-US"/>
                    </a:p>
                  </a:txBody>
                  <a:tcPr/>
                </a:tc>
                <a:tc>
                  <a:txBody>
                    <a:bodyPr/>
                    <a:lstStyle/>
                    <a:p>
                      <a:pPr algn="ctr" fontAlgn="auto"/>
                      <a:endParaRPr lang="en-US" sz="180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algn="ctr" fontAlgn="auto"/>
                      <a:endParaRPr lang="ja-JP" altLang="en-US" sz="1800">
                        <a:effectLst/>
                        <a:highlight>
                          <a:srgbClr val="DCE5EE"/>
                        </a:highlight>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marL="342900" lvl="0" indent="-342900" fontAlgn="auto">
                        <a:buFont typeface="Arial" panose="020B0604020202020204" pitchFamily="34" charset="0"/>
                        <a:buChar char="•"/>
                      </a:pPr>
                      <a:endParaRPr lang="en-US" sz="180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978692182"/>
                  </a:ext>
                </a:extLst>
              </a:tr>
              <a:tr h="1705381">
                <a:tc vMerge="1">
                  <a:txBody>
                    <a:bodyPr/>
                    <a:lstStyle/>
                    <a:p>
                      <a:endParaRPr lang="en-US"/>
                    </a:p>
                  </a:txBody>
                  <a:tcPr/>
                </a:tc>
                <a:tc>
                  <a:txBody>
                    <a:bodyPr/>
                    <a:lstStyle/>
                    <a:p>
                      <a:pPr fontAlgn="auto"/>
                      <a:endParaRPr lang="en-US" sz="180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algn="ctr" fontAlgn="auto"/>
                      <a:endParaRPr lang="ja-JP" altLang="en-US" sz="1800">
                        <a:effectLst/>
                        <a:highlight>
                          <a:srgbClr val="DCE5EE"/>
                        </a:highlight>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marL="342900" lvl="0" indent="-342900" fontAlgn="auto">
                        <a:buFont typeface="Arial" panose="020B0604020202020204" pitchFamily="34" charset="0"/>
                        <a:buChar char="•"/>
                      </a:pPr>
                      <a:endParaRPr lang="en-US" sz="1800" dirty="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824884753"/>
                  </a:ext>
                </a:extLst>
              </a:tr>
            </a:tbl>
          </a:graphicData>
        </a:graphic>
      </p:graphicFrame>
      <p:cxnSp>
        <p:nvCxnSpPr>
          <p:cNvPr id="8" name="直線コネクタ 7">
            <a:extLst>
              <a:ext uri="{FF2B5EF4-FFF2-40B4-BE49-F238E27FC236}">
                <a16:creationId xmlns:a16="http://schemas.microsoft.com/office/drawing/2014/main" id="{1FD0B513-98E7-545D-4DDF-E456CC5999E8}"/>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10" name="正方形/長方形 9">
            <a:extLst>
              <a:ext uri="{FF2B5EF4-FFF2-40B4-BE49-F238E27FC236}">
                <a16:creationId xmlns:a16="http://schemas.microsoft.com/office/drawing/2014/main" id="{E41CB922-E34E-98B9-7084-A712FE37BA73}"/>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294357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
        <p:nvSpPr>
          <p:cNvPr id="9" name="コンテンツ プレースホルダー 11"/>
          <p:cNvSpPr>
            <a:spLocks noGrp="1"/>
          </p:cNvSpPr>
          <p:nvPr>
            <p:ph idx="1"/>
          </p:nvPr>
        </p:nvSpPr>
        <p:spPr>
          <a:xfrm>
            <a:off x="771524" y="923920"/>
            <a:ext cx="10810876" cy="1136129"/>
          </a:xfrm>
        </p:spPr>
        <p:txBody>
          <a:bodyPr>
            <a:normAutofit/>
          </a:bodyPr>
          <a:lstStyle/>
          <a:p>
            <a:pPr marL="0" indent="0">
              <a:buNone/>
            </a:pPr>
            <a:r>
              <a:rPr lang="ja-JP" altLang="en-US" sz="1800" dirty="0"/>
              <a:t>・当初概算額：</a:t>
            </a:r>
            <a:endParaRPr lang="en-US" altLang="ja-JP" sz="1800" dirty="0"/>
          </a:p>
          <a:p>
            <a:pPr marL="0" indent="0">
              <a:buNone/>
            </a:pPr>
            <a:r>
              <a:rPr lang="ja-JP" altLang="en-US" sz="1800" dirty="0"/>
              <a:t>・実際の経費総額：</a:t>
            </a:r>
            <a:endParaRPr lang="en-US" altLang="ja-JP" sz="1800" dirty="0"/>
          </a:p>
          <a:p>
            <a:pPr marL="0" indent="0">
              <a:buNone/>
            </a:pPr>
            <a:r>
              <a:rPr lang="ja-JP" altLang="en-US" sz="1800" dirty="0"/>
              <a:t>　　（経費内訳）</a:t>
            </a:r>
          </a:p>
        </p:txBody>
      </p:sp>
      <p:sp>
        <p:nvSpPr>
          <p:cNvPr id="10" name="タイトル 1"/>
          <p:cNvSpPr txBox="1">
            <a:spLocks/>
          </p:cNvSpPr>
          <p:nvPr/>
        </p:nvSpPr>
        <p:spPr>
          <a:xfrm>
            <a:off x="360040" y="288000"/>
            <a:ext cx="8724720" cy="4900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ea typeface="ＭＳ Ｐゴシック"/>
              </a:rPr>
              <a:t>４</a:t>
            </a:r>
            <a:r>
              <a:rPr lang="en-US" altLang="ja-JP" sz="2400" b="1" dirty="0">
                <a:ea typeface="ＭＳ Ｐゴシック"/>
              </a:rPr>
              <a:t>.</a:t>
            </a:r>
            <a:r>
              <a:rPr lang="ja-JP" altLang="en-US" sz="2400" b="1" dirty="0">
                <a:ea typeface="ＭＳ Ｐゴシック"/>
              </a:rPr>
              <a:t> 実施経費</a:t>
            </a:r>
          </a:p>
        </p:txBody>
      </p:sp>
      <p:graphicFrame>
        <p:nvGraphicFramePr>
          <p:cNvPr id="11" name="表 10"/>
          <p:cNvGraphicFramePr>
            <a:graphicFrameLocks noGrp="1"/>
          </p:cNvGraphicFramePr>
          <p:nvPr>
            <p:extLst>
              <p:ext uri="{D42A27DB-BD31-4B8C-83A1-F6EECF244321}">
                <p14:modId xmlns:p14="http://schemas.microsoft.com/office/powerpoint/2010/main" val="4200283824"/>
              </p:ext>
            </p:extLst>
          </p:nvPr>
        </p:nvGraphicFramePr>
        <p:xfrm>
          <a:off x="771525" y="2139056"/>
          <a:ext cx="10810876" cy="4023360"/>
        </p:xfrm>
        <a:graphic>
          <a:graphicData uri="http://schemas.openxmlformats.org/drawingml/2006/table">
            <a:tbl>
              <a:tblPr firstRow="1" bandRow="1">
                <a:tableStyleId>{5940675A-B579-460E-94D1-54222C63F5DA}</a:tableStyleId>
              </a:tblPr>
              <a:tblGrid>
                <a:gridCol w="2702719">
                  <a:extLst>
                    <a:ext uri="{9D8B030D-6E8A-4147-A177-3AD203B41FA5}">
                      <a16:colId xmlns:a16="http://schemas.microsoft.com/office/drawing/2014/main" val="20000"/>
                    </a:ext>
                  </a:extLst>
                </a:gridCol>
                <a:gridCol w="2702719">
                  <a:extLst>
                    <a:ext uri="{9D8B030D-6E8A-4147-A177-3AD203B41FA5}">
                      <a16:colId xmlns:a16="http://schemas.microsoft.com/office/drawing/2014/main" val="20001"/>
                    </a:ext>
                  </a:extLst>
                </a:gridCol>
                <a:gridCol w="2702719">
                  <a:extLst>
                    <a:ext uri="{9D8B030D-6E8A-4147-A177-3AD203B41FA5}">
                      <a16:colId xmlns:a16="http://schemas.microsoft.com/office/drawing/2014/main" val="20002"/>
                    </a:ext>
                  </a:extLst>
                </a:gridCol>
                <a:gridCol w="2702719">
                  <a:extLst>
                    <a:ext uri="{9D8B030D-6E8A-4147-A177-3AD203B41FA5}">
                      <a16:colId xmlns:a16="http://schemas.microsoft.com/office/drawing/2014/main" val="20003"/>
                    </a:ext>
                  </a:extLst>
                </a:gridCol>
              </a:tblGrid>
              <a:tr h="353494">
                <a:tc>
                  <a:txBody>
                    <a:bodyPr/>
                    <a:lstStyle/>
                    <a:p>
                      <a:r>
                        <a:rPr kumimoji="1" lang="ja-JP" altLang="en-US"/>
                        <a:t>経費負担者</a:t>
                      </a:r>
                    </a:p>
                  </a:txBody>
                  <a:tcPr/>
                </a:tc>
                <a:tc>
                  <a:txBody>
                    <a:bodyPr/>
                    <a:lstStyle/>
                    <a:p>
                      <a:r>
                        <a:rPr kumimoji="1" lang="ja-JP" altLang="en-US"/>
                        <a:t>項目</a:t>
                      </a:r>
                    </a:p>
                  </a:txBody>
                  <a:tcPr/>
                </a:tc>
                <a:tc>
                  <a:txBody>
                    <a:bodyPr/>
                    <a:lstStyle/>
                    <a:p>
                      <a:r>
                        <a:rPr kumimoji="1" lang="ja-JP" altLang="en-US"/>
                        <a:t>内訳</a:t>
                      </a:r>
                    </a:p>
                  </a:txBody>
                  <a:tcPr/>
                </a:tc>
                <a:tc>
                  <a:txBody>
                    <a:bodyPr/>
                    <a:lstStyle/>
                    <a:p>
                      <a:r>
                        <a:rPr kumimoji="1" lang="ja-JP" altLang="en-US"/>
                        <a:t>小計</a:t>
                      </a:r>
                    </a:p>
                  </a:txBody>
                  <a:tcPr/>
                </a:tc>
                <a:extLst>
                  <a:ext uri="{0D108BD9-81ED-4DB2-BD59-A6C34878D82A}">
                    <a16:rowId xmlns:a16="http://schemas.microsoft.com/office/drawing/2014/main" val="10000"/>
                  </a:ext>
                </a:extLst>
              </a:tr>
              <a:tr h="353494">
                <a:tc rowSpan="5">
                  <a:txBody>
                    <a:bodyPr/>
                    <a:lstStyle/>
                    <a:p>
                      <a:r>
                        <a:rPr kumimoji="1" lang="ja-JP" altLang="en-US" dirty="0"/>
                        <a:t>〇〇</a:t>
                      </a:r>
                      <a:endParaRPr kumimoji="1" lang="en-US" altLang="ja-JP"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1"/>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2"/>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3"/>
                  </a:ext>
                </a:extLst>
              </a:tr>
              <a:tr h="353494">
                <a:tc vMerge="1">
                  <a:txBody>
                    <a:bodyPr/>
                    <a:lstStyle/>
                    <a:p>
                      <a:endParaRPr kumimoji="1" lang="en-US" altLang="ja-JP"/>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4"/>
                  </a:ext>
                </a:extLst>
              </a:tr>
              <a:tr h="353494">
                <a:tc vMerge="1">
                  <a:txBody>
                    <a:bodyPr/>
                    <a:lstStyle/>
                    <a:p>
                      <a:endParaRPr kumimoji="1" lang="en-US" altLang="ja-JP"/>
                    </a:p>
                  </a:txBody>
                  <a:tcPr/>
                </a:tc>
                <a:tc gridSpan="2">
                  <a:txBody>
                    <a:bodyPr/>
                    <a:lstStyle/>
                    <a:p>
                      <a:pPr algn="r"/>
                      <a:r>
                        <a:rPr kumimoji="1" lang="ja-JP" altLang="en-US"/>
                        <a:t>〇〇支出合計</a:t>
                      </a:r>
                    </a:p>
                  </a:txBody>
                  <a:tcPr>
                    <a:solidFill>
                      <a:schemeClr val="bg1">
                        <a:lumMod val="85000"/>
                      </a:schemeClr>
                    </a:solidFill>
                  </a:tcPr>
                </a:tc>
                <a:tc hMerge="1">
                  <a:txBody>
                    <a:bodyPr/>
                    <a:lstStyle/>
                    <a:p>
                      <a:endParaRPr kumimoji="1" lang="ja-JP" altLang="en-US"/>
                    </a:p>
                  </a:txBody>
                  <a:tcPr/>
                </a:tc>
                <a:tc>
                  <a:txBody>
                    <a:bodyPr/>
                    <a:lstStyle/>
                    <a:p>
                      <a:endParaRPr kumimoji="1" lang="ja-JP" altLang="en-US"/>
                    </a:p>
                  </a:txBody>
                  <a:tcPr>
                    <a:solidFill>
                      <a:schemeClr val="bg1">
                        <a:lumMod val="85000"/>
                      </a:schemeClr>
                    </a:solidFill>
                  </a:tcPr>
                </a:tc>
                <a:extLst>
                  <a:ext uri="{0D108BD9-81ED-4DB2-BD59-A6C34878D82A}">
                    <a16:rowId xmlns:a16="http://schemas.microsoft.com/office/drawing/2014/main" val="10005"/>
                  </a:ext>
                </a:extLst>
              </a:tr>
              <a:tr h="353494">
                <a:tc rowSpan="4">
                  <a:txBody>
                    <a:bodyPr/>
                    <a:lstStyle/>
                    <a:p>
                      <a:r>
                        <a:rPr kumimoji="1" lang="ja-JP" altLang="en-US"/>
                        <a:t>ジェトロ</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6"/>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7"/>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8"/>
                  </a:ext>
                </a:extLst>
              </a:tr>
              <a:tr h="353494">
                <a:tc vMerge="1">
                  <a:txBody>
                    <a:bodyPr/>
                    <a:lstStyle/>
                    <a:p>
                      <a:endParaRPr kumimoji="1" lang="ja-JP" altLang="en-US"/>
                    </a:p>
                  </a:txBody>
                  <a:tcPr/>
                </a:tc>
                <a:tc gridSpan="2">
                  <a:txBody>
                    <a:bodyPr/>
                    <a:lstStyle/>
                    <a:p>
                      <a:pPr algn="r"/>
                      <a:r>
                        <a:rPr kumimoji="1" lang="ja-JP" altLang="en-US"/>
                        <a:t>ジェトロ支出合計</a:t>
                      </a:r>
                    </a:p>
                  </a:txBody>
                  <a:tcPr>
                    <a:solidFill>
                      <a:schemeClr val="bg1">
                        <a:lumMod val="85000"/>
                      </a:schemeClr>
                    </a:solidFill>
                  </a:tcPr>
                </a:tc>
                <a:tc hMerge="1">
                  <a:txBody>
                    <a:bodyPr/>
                    <a:lstStyle/>
                    <a:p>
                      <a:endParaRPr kumimoji="1" lang="ja-JP" altLang="en-US"/>
                    </a:p>
                  </a:txBody>
                  <a:tcPr/>
                </a:tc>
                <a:tc>
                  <a:txBody>
                    <a:bodyPr/>
                    <a:lstStyle/>
                    <a:p>
                      <a:endParaRPr kumimoji="1" lang="ja-JP" altLang="en-US"/>
                    </a:p>
                  </a:txBody>
                  <a:tcPr>
                    <a:solidFill>
                      <a:schemeClr val="bg1">
                        <a:lumMod val="85000"/>
                      </a:schemeClr>
                    </a:solidFill>
                  </a:tcPr>
                </a:tc>
                <a:extLst>
                  <a:ext uri="{0D108BD9-81ED-4DB2-BD59-A6C34878D82A}">
                    <a16:rowId xmlns:a16="http://schemas.microsoft.com/office/drawing/2014/main" val="10009"/>
                  </a:ext>
                </a:extLst>
              </a:tr>
              <a:tr h="353494">
                <a:tc gridSpan="3">
                  <a:txBody>
                    <a:bodyPr/>
                    <a:lstStyle/>
                    <a:p>
                      <a:pPr algn="r"/>
                      <a:r>
                        <a:rPr kumimoji="1" lang="ja-JP" altLang="en-US"/>
                        <a:t>総計</a:t>
                      </a:r>
                    </a:p>
                  </a:txBody>
                  <a:tcPr/>
                </a:tc>
                <a:tc hMerge="1">
                  <a:txBody>
                    <a:bodyPr/>
                    <a:lstStyle/>
                    <a:p>
                      <a:pPr algn="r"/>
                      <a:endParaRPr kumimoji="1" lang="ja-JP" altLang="en-US"/>
                    </a:p>
                  </a:txBody>
                  <a:tcPr/>
                </a:tc>
                <a:tc hMerge="1">
                  <a:txBody>
                    <a:bodyPr/>
                    <a:lstStyle/>
                    <a:p>
                      <a:pPr algn="r"/>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extLst>
                  <a:ext uri="{0D108BD9-81ED-4DB2-BD59-A6C34878D82A}">
                    <a16:rowId xmlns:a16="http://schemas.microsoft.com/office/drawing/2014/main" val="10010"/>
                  </a:ext>
                </a:extLst>
              </a:tr>
            </a:tbl>
          </a:graphicData>
        </a:graphic>
      </p:graphicFrame>
      <p:sp>
        <p:nvSpPr>
          <p:cNvPr id="3" name="テキスト ボックス 2">
            <a:extLst>
              <a:ext uri="{FF2B5EF4-FFF2-40B4-BE49-F238E27FC236}">
                <a16:creationId xmlns:a16="http://schemas.microsoft.com/office/drawing/2014/main" id="{AFD8061F-1365-CFA0-8982-84E338AB4DE9}"/>
              </a:ext>
            </a:extLst>
          </p:cNvPr>
          <p:cNvSpPr txBox="1"/>
          <p:nvPr/>
        </p:nvSpPr>
        <p:spPr>
          <a:xfrm>
            <a:off x="1524000" y="-184666"/>
            <a:ext cx="0" cy="369332"/>
          </a:xfrm>
          <a:prstGeom prst="rect">
            <a:avLst/>
          </a:prstGeom>
          <a:noFill/>
        </p:spPr>
        <p:txBody>
          <a:bodyPr wrap="square">
            <a:spAutoFit/>
          </a:bodyPr>
          <a:lstStyle/>
          <a:p>
            <a:r>
              <a:rPr lang="ja-JP" altLang="en-US"/>
              <a:t> </a:t>
            </a:r>
          </a:p>
        </p:txBody>
      </p:sp>
      <p:cxnSp>
        <p:nvCxnSpPr>
          <p:cNvPr id="5" name="直線コネクタ 4">
            <a:extLst>
              <a:ext uri="{FF2B5EF4-FFF2-40B4-BE49-F238E27FC236}">
                <a16:creationId xmlns:a16="http://schemas.microsoft.com/office/drawing/2014/main" id="{F161F5A3-A3B1-2B3C-4CAD-64C5CB752449}"/>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8" name="正方形/長方形 7">
            <a:extLst>
              <a:ext uri="{FF2B5EF4-FFF2-40B4-BE49-F238E27FC236}">
                <a16:creationId xmlns:a16="http://schemas.microsoft.com/office/drawing/2014/main" id="{E67382FE-47C5-DCF2-0623-6A8F6C4FCF07}"/>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19439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dirty="0">
                <a:ea typeface="ＭＳ Ｐゴシック"/>
              </a:rPr>
              <a:t>５．域内への情報共有</a:t>
            </a:r>
          </a:p>
        </p:txBody>
      </p:sp>
      <p:sp>
        <p:nvSpPr>
          <p:cNvPr id="7" name="スライド番号プレースホルダー 6"/>
          <p:cNvSpPr>
            <a:spLocks noGrp="1"/>
          </p:cNvSpPr>
          <p:nvPr>
            <p:ph type="sldNum" sz="quarter" idx="12"/>
          </p:nvPr>
        </p:nvSpPr>
        <p:spPr/>
        <p:txBody>
          <a:bodyPr/>
          <a:lstStyle/>
          <a:p>
            <a:r>
              <a:rPr kumimoji="1" lang="en-US" altLang="ja-JP" dirty="0"/>
              <a:t>14</a:t>
            </a:r>
          </a:p>
        </p:txBody>
      </p:sp>
      <p:sp>
        <p:nvSpPr>
          <p:cNvPr id="6" name="正方形/長方形 5"/>
          <p:cNvSpPr/>
          <p:nvPr/>
        </p:nvSpPr>
        <p:spPr>
          <a:xfrm>
            <a:off x="0" y="216707"/>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609599" y="900001"/>
            <a:ext cx="9478861" cy="887523"/>
          </a:xfrm>
        </p:spPr>
        <p:txBody>
          <a:bodyPr vert="horz" lIns="91440" tIns="45720" rIns="91440" bIns="45720" rtlCol="0" anchor="t">
            <a:normAutofit/>
          </a:bodyPr>
          <a:lstStyle/>
          <a:p>
            <a:pPr marL="0" indent="0">
              <a:buNone/>
            </a:pPr>
            <a:r>
              <a:rPr lang="ja-JP" altLang="en-US" sz="1800" dirty="0">
                <a:ea typeface="ＭＳ Ｐゴシック"/>
              </a:rPr>
              <a:t>実施した域内への情報共有について記入してください。</a:t>
            </a:r>
            <a:endParaRPr lang="en-US" altLang="ja-JP" sz="1800" dirty="0">
              <a:ea typeface="ＭＳ Ｐゴシック"/>
            </a:endParaRPr>
          </a:p>
          <a:p>
            <a:pPr marL="0" indent="0">
              <a:buNone/>
            </a:pPr>
            <a:endParaRPr lang="en-US" altLang="ja-JP" sz="1800" dirty="0"/>
          </a:p>
          <a:p>
            <a:endParaRPr lang="en-US" altLang="ja-JP" sz="1800" dirty="0"/>
          </a:p>
          <a:p>
            <a:endParaRPr lang="en-US" altLang="ja-JP" sz="1800" dirty="0"/>
          </a:p>
          <a:p>
            <a:pPr marL="0" indent="0">
              <a:buNone/>
            </a:pPr>
            <a:endParaRPr lang="en-US" altLang="ja-JP" sz="1800" dirty="0"/>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1851196039"/>
              </p:ext>
            </p:extLst>
          </p:nvPr>
        </p:nvGraphicFramePr>
        <p:xfrm>
          <a:off x="609600" y="1338519"/>
          <a:ext cx="10972799" cy="5321570"/>
        </p:xfrm>
        <a:graphic>
          <a:graphicData uri="http://schemas.openxmlformats.org/drawingml/2006/table">
            <a:tbl>
              <a:tblPr firstRow="1" bandRow="1">
                <a:tableStyleId>{5C22544A-7EE6-4342-B048-85BDC9FD1C3A}</a:tableStyleId>
              </a:tblPr>
              <a:tblGrid>
                <a:gridCol w="10972799">
                  <a:extLst>
                    <a:ext uri="{9D8B030D-6E8A-4147-A177-3AD203B41FA5}">
                      <a16:colId xmlns:a16="http://schemas.microsoft.com/office/drawing/2014/main" val="243893872"/>
                    </a:ext>
                  </a:extLst>
                </a:gridCol>
              </a:tblGrid>
              <a:tr h="446566">
                <a:tc>
                  <a:txBody>
                    <a:bodyPr/>
                    <a:lstStyle/>
                    <a:p>
                      <a:pPr algn="ctr"/>
                      <a:r>
                        <a:rPr lang="ja-JP" altLang="en-US" dirty="0">
                          <a:solidFill>
                            <a:schemeClr val="bg1"/>
                          </a:solidFill>
                        </a:rPr>
                        <a:t>域内への</a:t>
                      </a:r>
                      <a:r>
                        <a:rPr kumimoji="1" lang="ja-JP" altLang="en-US" dirty="0">
                          <a:solidFill>
                            <a:schemeClr val="bg1"/>
                          </a:solidFill>
                        </a:rPr>
                        <a:t>情報共有</a:t>
                      </a:r>
                    </a:p>
                  </a:txBody>
                  <a:tcPr anchor="ctr"/>
                </a:tc>
                <a:extLst>
                  <a:ext uri="{0D108BD9-81ED-4DB2-BD59-A6C34878D82A}">
                    <a16:rowId xmlns:a16="http://schemas.microsoft.com/office/drawing/2014/main" val="402123984"/>
                  </a:ext>
                </a:extLst>
              </a:tr>
              <a:tr h="4875004">
                <a:tc>
                  <a:txBody>
                    <a:bodyPr/>
                    <a:lstStyle/>
                    <a:p>
                      <a:pPr algn="l"/>
                      <a:r>
                        <a:rPr kumimoji="1" lang="en-US" altLang="ja-JP" dirty="0"/>
                        <a:t>[</a:t>
                      </a:r>
                      <a:r>
                        <a:rPr kumimoji="1" lang="ja-JP" altLang="en-US" dirty="0"/>
                        <a:t>時期</a:t>
                      </a:r>
                      <a:r>
                        <a:rPr kumimoji="1" lang="en-US" altLang="ja-JP" dirty="0"/>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a:lnSpc>
                          <a:spcPct val="100000"/>
                        </a:lnSpc>
                        <a:spcBef>
                          <a:spcPts val="0"/>
                        </a:spcBef>
                        <a:spcAft>
                          <a:spcPts val="0"/>
                        </a:spcAft>
                        <a:buClrTx/>
                        <a:buSzTx/>
                        <a:buFontTx/>
                        <a:buNone/>
                      </a:pPr>
                      <a:r>
                        <a:rPr lang="en-US" altLang="ja-JP" dirty="0">
                          <a:latin typeface="MS PGothic"/>
                        </a:rPr>
                        <a:t>[</a:t>
                      </a:r>
                      <a:r>
                        <a:rPr lang="en-US" altLang="ja-JP" dirty="0" err="1">
                          <a:latin typeface="MS PGothic"/>
                        </a:rPr>
                        <a:t>共有件数の総計</a:t>
                      </a:r>
                      <a:r>
                        <a:rPr lang="en-US" altLang="ja-JP" dirty="0">
                          <a:latin typeface="MS PGothic"/>
                        </a:rPr>
                        <a:t>]</a:t>
                      </a:r>
                    </a:p>
                    <a:p>
                      <a:pPr marL="0" marR="0" lvl="0" indent="0" algn="l">
                        <a:lnSpc>
                          <a:spcPct val="100000"/>
                        </a:lnSpc>
                        <a:spcBef>
                          <a:spcPts val="0"/>
                        </a:spcBef>
                        <a:spcAft>
                          <a:spcPts val="0"/>
                        </a:spcAft>
                        <a:buClrTx/>
                        <a:buSzTx/>
                        <a:buFontTx/>
                        <a:buNone/>
                      </a:pPr>
                      <a:endParaRPr lang="en-US" altLang="ja-JP"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dirty="0">
                          <a:latin typeface="MS PGothic"/>
                        </a:rPr>
                        <a:t>[</a:t>
                      </a:r>
                      <a:r>
                        <a:rPr lang="en-US" altLang="ja-JP" dirty="0" err="1">
                          <a:latin typeface="MS PGothic"/>
                        </a:rPr>
                        <a:t>共有先及び共有先選定理由</a:t>
                      </a:r>
                      <a:r>
                        <a:rPr lang="en-US" altLang="ja-JP" dirty="0">
                          <a:latin typeface="MS PGothic"/>
                        </a:rPr>
                        <a:t>]</a:t>
                      </a:r>
                      <a:endParaRPr kumimoji="1" lang="ja-JP" altLang="en-US" dirty="0">
                        <a:latin typeface="MS PGothic"/>
                        <a:ea typeface="MS PGothic"/>
                      </a:endParaRPr>
                    </a:p>
                    <a:p>
                      <a:pPr marL="0" marR="0" lvl="0" indent="0" algn="l" rtl="0" eaLnBrk="1" fontAlgn="auto" latinLnBrk="0" hangingPunct="1">
                        <a:lnSpc>
                          <a:spcPct val="100000"/>
                        </a:lnSpc>
                        <a:spcBef>
                          <a:spcPts val="0"/>
                        </a:spcBef>
                        <a:spcAft>
                          <a:spcPts val="0"/>
                        </a:spcAft>
                        <a:buClrTx/>
                        <a:buSzTx/>
                        <a:buFontTx/>
                        <a:buNone/>
                      </a:pPr>
                      <a:r>
                        <a:rPr lang="en-US" altLang="ja-JP" sz="1400" dirty="0">
                          <a:latin typeface="MS PGothic"/>
                        </a:rPr>
                        <a:t>例：○○市：○○</a:t>
                      </a:r>
                      <a:r>
                        <a:rPr lang="en-US" altLang="ja-JP" sz="1400" dirty="0" err="1">
                          <a:latin typeface="MS PGothic"/>
                        </a:rPr>
                        <a:t>政策の実施主体のため</a:t>
                      </a:r>
                      <a:endParaRPr lang="en-US" altLang="ja-JP" sz="1400" dirty="0">
                        <a:latin typeface="MS PGothic"/>
                      </a:endParaRPr>
                    </a:p>
                    <a:p>
                      <a:pPr marL="0" marR="0" lvl="0" indent="0" algn="l">
                        <a:lnSpc>
                          <a:spcPct val="100000"/>
                        </a:lnSpc>
                        <a:spcBef>
                          <a:spcPts val="0"/>
                        </a:spcBef>
                        <a:spcAft>
                          <a:spcPts val="0"/>
                        </a:spcAft>
                        <a:buClrTx/>
                        <a:buSzTx/>
                        <a:buFontTx/>
                        <a:buNone/>
                      </a:pPr>
                      <a:r>
                        <a:rPr lang="en-US" altLang="ja-JP" sz="1400" dirty="0">
                          <a:latin typeface="MS PGothic"/>
                        </a:rPr>
                        <a:t>××</a:t>
                      </a:r>
                      <a:r>
                        <a:rPr lang="en-US" altLang="ja-JP" sz="1400" dirty="0" err="1">
                          <a:latin typeface="MS PGothic"/>
                        </a:rPr>
                        <a:t>推進機構</a:t>
                      </a:r>
                      <a:r>
                        <a:rPr lang="en-US" altLang="ja-JP" sz="1400" dirty="0">
                          <a:latin typeface="MS PGothic"/>
                        </a:rPr>
                        <a:t>：</a:t>
                      </a:r>
                    </a:p>
                    <a:p>
                      <a:pPr marL="0" marR="0" lvl="0" indent="0" algn="l">
                        <a:lnSpc>
                          <a:spcPct val="100000"/>
                        </a:lnSpc>
                        <a:spcBef>
                          <a:spcPts val="0"/>
                        </a:spcBef>
                        <a:spcAft>
                          <a:spcPts val="0"/>
                        </a:spcAft>
                        <a:buClrTx/>
                        <a:buSzTx/>
                        <a:buFontTx/>
                        <a:buNone/>
                      </a:pPr>
                      <a:r>
                        <a:rPr lang="en-US" altLang="ja-JP" sz="1400" dirty="0">
                          <a:latin typeface="MS PGothic"/>
                        </a:rPr>
                        <a:t>△△</a:t>
                      </a:r>
                      <a:r>
                        <a:rPr lang="en-US" altLang="ja-JP" sz="1400" dirty="0" err="1">
                          <a:latin typeface="MS PGothic"/>
                        </a:rPr>
                        <a:t>大学</a:t>
                      </a:r>
                      <a:r>
                        <a:rPr lang="en-US" altLang="ja-JP" sz="1400" dirty="0">
                          <a:latin typeface="MS PGothic"/>
                        </a:rPr>
                        <a:t>：</a:t>
                      </a:r>
                      <a:endParaRPr kumimoji="1" lang="en-US" altLang="ja-JP" sz="1400" dirty="0">
                        <a:latin typeface="MS PGothic"/>
                      </a:endParaRPr>
                    </a:p>
                    <a:p>
                      <a:pPr marL="0" marR="0" lvl="0" indent="0" algn="l">
                        <a:lnSpc>
                          <a:spcPct val="100000"/>
                        </a:lnSpc>
                        <a:spcBef>
                          <a:spcPts val="0"/>
                        </a:spcBef>
                        <a:spcAft>
                          <a:spcPts val="0"/>
                        </a:spcAft>
                        <a:buClrTx/>
                        <a:buSzTx/>
                        <a:buFontTx/>
                        <a:buNone/>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kumimoji="1" lang="ja-JP" altLang="en-US" dirty="0"/>
                        <a:t>方</a:t>
                      </a:r>
                      <a:r>
                        <a:rPr kumimoji="1" lang="ja-JP" altLang="en-US" dirty="0">
                          <a:latin typeface="ＭＳ Ｐゴシック"/>
                          <a:ea typeface="ＭＳ Ｐゴシック"/>
                        </a:rPr>
                        <a:t>法</a:t>
                      </a:r>
                      <a:r>
                        <a:rPr kumimoji="1" lang="en-US" altLang="ja-JP" dirty="0">
                          <a:latin typeface="Calibri"/>
                        </a:rPr>
                        <a:t>]</a:t>
                      </a:r>
                    </a:p>
                    <a:p>
                      <a:pPr marL="0" marR="0" lvl="0" indent="0" algn="l">
                        <a:lnSpc>
                          <a:spcPct val="100000"/>
                        </a:lnSpc>
                        <a:spcBef>
                          <a:spcPts val="0"/>
                        </a:spcBef>
                        <a:spcAft>
                          <a:spcPts val="0"/>
                        </a:spcAft>
                        <a:buClrTx/>
                        <a:buSzTx/>
                        <a:buFontTx/>
                        <a:buNone/>
                      </a:pPr>
                      <a:r>
                        <a:rPr lang="en-US" altLang="ja-JP" sz="1400" dirty="0">
                          <a:latin typeface="MS PGothic"/>
                        </a:rPr>
                        <a:t>例：各共有先へメールで調査レポートとその概要を送付した。2026年〇月〇日、××</a:t>
                      </a:r>
                      <a:r>
                        <a:rPr lang="en-US" altLang="ja-JP" sz="1400" dirty="0" err="1">
                          <a:latin typeface="MS PGothic"/>
                        </a:rPr>
                        <a:t>にて調査報告会を開催した</a:t>
                      </a:r>
                      <a:r>
                        <a:rPr lang="en-US" altLang="ja-JP" sz="1400" dirty="0">
                          <a:latin typeface="MS PGothic"/>
                        </a:rPr>
                        <a:t>。</a:t>
                      </a:r>
                    </a:p>
                    <a:p>
                      <a:pPr marL="0" marR="0" lvl="0" indent="0" algn="l">
                        <a:lnSpc>
                          <a:spcPct val="100000"/>
                        </a:lnSpc>
                        <a:spcBef>
                          <a:spcPts val="0"/>
                        </a:spcBef>
                        <a:spcAft>
                          <a:spcPts val="0"/>
                        </a:spcAft>
                        <a:buClrTx/>
                        <a:buSzTx/>
                        <a:buFontTx/>
                        <a:buNone/>
                      </a:pPr>
                      <a:endParaRPr lang="en-US" altLang="ja-JP" dirty="0"/>
                    </a:p>
                    <a:p>
                      <a:pPr marL="0" marR="0" lvl="0" indent="0" algn="l">
                        <a:lnSpc>
                          <a:spcPct val="100000"/>
                        </a:lnSpc>
                        <a:spcBef>
                          <a:spcPts val="0"/>
                        </a:spcBef>
                        <a:spcAft>
                          <a:spcPts val="0"/>
                        </a:spcAft>
                        <a:buClrTx/>
                        <a:buSzTx/>
                        <a:buFontTx/>
                        <a:buNone/>
                      </a:pPr>
                      <a:r>
                        <a:rPr lang="en-US" altLang="ja-JP" dirty="0">
                          <a:solidFill>
                            <a:schemeClr val="tx1"/>
                          </a:solidFill>
                          <a:latin typeface="MS PGothic"/>
                        </a:rPr>
                        <a:t>[</a:t>
                      </a:r>
                      <a:r>
                        <a:rPr lang="en-US" altLang="ja-JP" dirty="0" err="1">
                          <a:solidFill>
                            <a:schemeClr val="tx1"/>
                          </a:solidFill>
                          <a:latin typeface="MS PGothic"/>
                        </a:rPr>
                        <a:t>共有結果</a:t>
                      </a:r>
                      <a:r>
                        <a:rPr lang="en-US" altLang="ja-JP" dirty="0">
                          <a:solidFill>
                            <a:schemeClr val="tx1"/>
                          </a:solidFill>
                          <a:latin typeface="MS PGothic"/>
                        </a:rPr>
                        <a:t>]　</a:t>
                      </a:r>
                      <a:endParaRPr lang="en-US" altLang="ja-JP" sz="1400" dirty="0">
                        <a:latin typeface="MS PGothic"/>
                      </a:endParaRPr>
                    </a:p>
                    <a:p>
                      <a:pPr marL="0" marR="0" lvl="0" indent="0" algn="l">
                        <a:lnSpc>
                          <a:spcPct val="100000"/>
                        </a:lnSpc>
                        <a:spcBef>
                          <a:spcPts val="0"/>
                        </a:spcBef>
                        <a:spcAft>
                          <a:spcPts val="0"/>
                        </a:spcAft>
                        <a:buClrTx/>
                        <a:buSzTx/>
                        <a:buFontTx/>
                        <a:buNone/>
                      </a:pPr>
                      <a:r>
                        <a:rPr lang="en-US" altLang="ja-JP" sz="1400" dirty="0">
                          <a:solidFill>
                            <a:schemeClr val="tx1"/>
                          </a:solidFill>
                          <a:latin typeface="MS PGothic"/>
                        </a:rPr>
                        <a:t>例：○○</a:t>
                      </a:r>
                      <a:r>
                        <a:rPr lang="en-US" altLang="ja-JP" sz="1400" dirty="0" err="1">
                          <a:solidFill>
                            <a:schemeClr val="tx1"/>
                          </a:solidFill>
                          <a:latin typeface="MS PGothic"/>
                        </a:rPr>
                        <a:t>市と</a:t>
                      </a:r>
                      <a:r>
                        <a:rPr lang="en-US" altLang="ja-JP" sz="1400" dirty="0">
                          <a:solidFill>
                            <a:schemeClr val="tx1"/>
                          </a:solidFill>
                          <a:latin typeface="MS PGothic"/>
                        </a:rPr>
                        <a:t>××</a:t>
                      </a:r>
                      <a:r>
                        <a:rPr lang="en-US" altLang="ja-JP" sz="1400" dirty="0" err="1">
                          <a:solidFill>
                            <a:schemeClr val="tx1"/>
                          </a:solidFill>
                          <a:latin typeface="MS PGothic"/>
                        </a:rPr>
                        <a:t>という課題に対しての共通認識を持つことができ、それに対処するため次年度</a:t>
                      </a:r>
                      <a:r>
                        <a:rPr lang="en-US" altLang="ja-JP" sz="1400" dirty="0">
                          <a:solidFill>
                            <a:schemeClr val="tx1"/>
                          </a:solidFill>
                          <a:latin typeface="MS PGothic"/>
                        </a:rPr>
                        <a:t>△△</a:t>
                      </a:r>
                      <a:r>
                        <a:rPr lang="en-US" altLang="ja-JP" sz="1400" dirty="0" err="1">
                          <a:solidFill>
                            <a:schemeClr val="tx1"/>
                          </a:solidFill>
                          <a:latin typeface="MS PGothic"/>
                        </a:rPr>
                        <a:t>を対象にした政策を行うことで合意した</a:t>
                      </a:r>
                      <a:r>
                        <a:rPr lang="en-US" altLang="ja-JP" sz="1400" dirty="0">
                          <a:solidFill>
                            <a:schemeClr val="tx1"/>
                          </a:solidFill>
                          <a:latin typeface="MS PGothic"/>
                        </a:rPr>
                        <a:t>。</a:t>
                      </a:r>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9B0AF48C-2EDD-B992-134C-42DCBAF878AF}"/>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301709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dirty="0">
                <a:ea typeface="ＭＳ Ｐゴシック"/>
              </a:rPr>
              <a:t>６．調査結果の活用（投資誘致施策等）</a:t>
            </a:r>
          </a:p>
        </p:txBody>
      </p:sp>
      <p:sp>
        <p:nvSpPr>
          <p:cNvPr id="7" name="スライド番号プレースホルダー 6"/>
          <p:cNvSpPr>
            <a:spLocks noGrp="1"/>
          </p:cNvSpPr>
          <p:nvPr>
            <p:ph type="sldNum" sz="quarter" idx="12"/>
          </p:nvPr>
        </p:nvSpPr>
        <p:spPr/>
        <p:txBody>
          <a:bodyPr/>
          <a:lstStyle/>
          <a:p>
            <a:r>
              <a:rPr kumimoji="1" lang="en-US" altLang="ja-JP" dirty="0"/>
              <a:t>14</a:t>
            </a:r>
          </a:p>
        </p:txBody>
      </p:sp>
      <p:sp>
        <p:nvSpPr>
          <p:cNvPr id="6" name="正方形/長方形 5"/>
          <p:cNvSpPr/>
          <p:nvPr/>
        </p:nvSpPr>
        <p:spPr>
          <a:xfrm>
            <a:off x="0" y="208997"/>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609599" y="900001"/>
            <a:ext cx="10972799" cy="887523"/>
          </a:xfrm>
        </p:spPr>
        <p:txBody>
          <a:bodyPr vert="horz" lIns="91440" tIns="45720" rIns="91440" bIns="45720" rtlCol="0" anchor="t">
            <a:normAutofit/>
          </a:bodyPr>
          <a:lstStyle/>
          <a:p>
            <a:pPr marL="0" indent="0">
              <a:buNone/>
            </a:pPr>
            <a:r>
              <a:rPr lang="ja-JP" altLang="en-US" sz="1800" dirty="0">
                <a:ea typeface="ＭＳ Ｐゴシック"/>
              </a:rPr>
              <a:t>調査実施後に調査結果をどのように活用するか（投資誘致施策、制度の変更、エコシステム関係者への働きかけ等</a:t>
            </a:r>
            <a:r>
              <a:rPr lang="ja-JP" altLang="en-US" sz="1100" dirty="0">
                <a:ea typeface="ＭＳ Ｐゴシック"/>
              </a:rPr>
              <a:t>）</a:t>
            </a:r>
            <a:r>
              <a:rPr lang="ja-JP" altLang="en-US" sz="1800" dirty="0">
                <a:ea typeface="ＭＳ Ｐゴシック"/>
              </a:rPr>
              <a:t>について具体的な数値や時期を含めて記入してください。</a:t>
            </a:r>
            <a:endParaRPr lang="en-US" altLang="ja-JP" sz="1800" dirty="0">
              <a:ea typeface="ＭＳ Ｐゴシック"/>
            </a:endParaRPr>
          </a:p>
          <a:p>
            <a:pPr marL="0" indent="0">
              <a:buNone/>
            </a:pPr>
            <a:endParaRPr lang="ja-JP" altLang="en-US" sz="1800" dirty="0">
              <a:ea typeface="ＭＳ Ｐゴシック"/>
              <a:cs typeface="Calibri"/>
            </a:endParaRPr>
          </a:p>
          <a:p>
            <a:pPr marL="0" indent="0">
              <a:buNone/>
            </a:pPr>
            <a:endParaRPr lang="en-US" altLang="ja-JP" sz="1800" dirty="0">
              <a:cs typeface="Calibri"/>
            </a:endParaRPr>
          </a:p>
          <a:p>
            <a:endParaRPr lang="en-US" altLang="ja-JP" sz="1800" dirty="0"/>
          </a:p>
          <a:p>
            <a:endParaRPr lang="en-US" altLang="ja-JP" sz="1800" dirty="0">
              <a:cs typeface="Calibri"/>
            </a:endParaRPr>
          </a:p>
          <a:p>
            <a:pPr marL="0" indent="0">
              <a:buNone/>
            </a:pPr>
            <a:endParaRPr lang="en-US" altLang="ja-JP" sz="1800" dirty="0">
              <a:cs typeface="Calibri"/>
            </a:endParaRPr>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3523453310"/>
              </p:ext>
            </p:extLst>
          </p:nvPr>
        </p:nvGraphicFramePr>
        <p:xfrm>
          <a:off x="609600" y="1785502"/>
          <a:ext cx="10972799" cy="4870340"/>
        </p:xfrm>
        <a:graphic>
          <a:graphicData uri="http://schemas.openxmlformats.org/drawingml/2006/table">
            <a:tbl>
              <a:tblPr firstRow="1" bandRow="1">
                <a:tableStyleId>{5C22544A-7EE6-4342-B048-85BDC9FD1C3A}</a:tableStyleId>
              </a:tblPr>
              <a:tblGrid>
                <a:gridCol w="10972799">
                  <a:extLst>
                    <a:ext uri="{9D8B030D-6E8A-4147-A177-3AD203B41FA5}">
                      <a16:colId xmlns:a16="http://schemas.microsoft.com/office/drawing/2014/main" val="243893872"/>
                    </a:ext>
                  </a:extLst>
                </a:gridCol>
              </a:tblGrid>
              <a:tr h="442731">
                <a:tc>
                  <a:txBody>
                    <a:bodyPr/>
                    <a:lstStyle/>
                    <a:p>
                      <a:pPr algn="ctr"/>
                      <a:r>
                        <a:rPr kumimoji="1" lang="ja-JP" altLang="en-US" dirty="0">
                          <a:solidFill>
                            <a:schemeClr val="bg1"/>
                          </a:solidFill>
                        </a:rPr>
                        <a:t>調査結果の活用</a:t>
                      </a:r>
                    </a:p>
                  </a:txBody>
                  <a:tcPr anchor="ctr"/>
                </a:tc>
                <a:extLst>
                  <a:ext uri="{0D108BD9-81ED-4DB2-BD59-A6C34878D82A}">
                    <a16:rowId xmlns:a16="http://schemas.microsoft.com/office/drawing/2014/main" val="402123984"/>
                  </a:ext>
                </a:extLst>
              </a:tr>
              <a:tr h="4427609">
                <a:tc>
                  <a:txBody>
                    <a:bodyPr/>
                    <a:lstStyle/>
                    <a:p>
                      <a:pPr algn="l"/>
                      <a:r>
                        <a:rPr kumimoji="1" lang="ja-JP" altLang="en-US" sz="1400" dirty="0"/>
                        <a:t>（例：</a:t>
                      </a:r>
                      <a:r>
                        <a:rPr lang="ja-JP" altLang="en-US" sz="1400" dirty="0"/>
                        <a:t>今回の調査によって○○、××、△△という課題が存在することが明らかになった。これらの課題を解消するために、○○の課題に関しては県庁○○課が主体となって新たに××、△△を取り入れた投資誘致施策を〇年度までに策定し、</a:t>
                      </a:r>
                      <a:r>
                        <a:rPr lang="ja-JP" sz="1400" b="0" i="0" u="none" strike="noStrike" noProof="0" dirty="0">
                          <a:solidFill>
                            <a:srgbClr val="000000"/>
                          </a:solidFill>
                          <a:latin typeface="MS PGothic"/>
                          <a:ea typeface="MS PGothic"/>
                        </a:rPr>
                        <a:t>〇件以上の外国・外資系企業の誘致に繋げる</a:t>
                      </a:r>
                      <a:r>
                        <a:rPr lang="ja-JP" altLang="en-US" sz="1400" dirty="0"/>
                        <a:t>。××の課題に関しては～～））</a:t>
                      </a:r>
                      <a:endParaRPr kumimoji="1" lang="ja-JP" altLang="en-US" sz="1400" dirty="0"/>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ED6A51E4-9842-1C28-6CA4-4179853D5F07}"/>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98292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サブタイトル 2"/>
          <p:cNvSpPr txBox="1">
            <a:spLocks/>
          </p:cNvSpPr>
          <p:nvPr/>
        </p:nvSpPr>
        <p:spPr>
          <a:xfrm>
            <a:off x="526604" y="762110"/>
            <a:ext cx="5479506" cy="6019621"/>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20"/>
              </a:lnSpc>
              <a:spcBef>
                <a:spcPts val="0"/>
              </a:spcBef>
              <a:buNone/>
            </a:pPr>
            <a:r>
              <a:rPr lang="ja-JP" altLang="en-US" sz="1050" dirty="0">
                <a:solidFill>
                  <a:schemeClr val="tx1"/>
                </a:solidFill>
                <a:latin typeface="メイリオ"/>
                <a:ea typeface="メイリオ"/>
                <a:cs typeface="メイリオ" panose="020B0604030504040204" pitchFamily="50" charset="-128"/>
              </a:rPr>
              <a:t>プロジェクト名：</a:t>
            </a:r>
          </a:p>
          <a:p>
            <a:pPr marL="0" indent="0">
              <a:lnSpc>
                <a:spcPts val="1320"/>
              </a:lnSpc>
              <a:spcBef>
                <a:spcPts val="0"/>
              </a:spcBef>
              <a:buNone/>
            </a:pPr>
            <a:endParaRPr lang="ja-JP" altLang="en-US" sz="1050" dirty="0">
              <a:solidFill>
                <a:schemeClr val="tx1"/>
              </a:solidFill>
              <a:latin typeface="メイリオ"/>
              <a:ea typeface="メイリオ"/>
              <a:cs typeface="メイリオ" panose="020B0604030504040204" pitchFamily="50" charset="-128"/>
            </a:endParaRPr>
          </a:p>
          <a:p>
            <a:pPr marL="0" indent="0">
              <a:lnSpc>
                <a:spcPts val="1320"/>
              </a:lnSpc>
              <a:spcBef>
                <a:spcPts val="0"/>
              </a:spcBef>
              <a:buNone/>
            </a:pPr>
            <a:r>
              <a:rPr lang="ja-JP" altLang="en-US" sz="1050" dirty="0">
                <a:solidFill>
                  <a:schemeClr val="tx1"/>
                </a:solidFill>
                <a:latin typeface="メイリオ"/>
                <a:ea typeface="メイリオ"/>
                <a:cs typeface="メイリオ" panose="020B0604030504040204" pitchFamily="50" charset="-128"/>
              </a:rPr>
              <a:t>調査実施時期：　年　月　日（）～日（） </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プロジェクトの狙い：</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調査内容と結果：</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サブタイトル 2"/>
          <p:cNvSpPr txBox="1">
            <a:spLocks/>
          </p:cNvSpPr>
          <p:nvPr/>
        </p:nvSpPr>
        <p:spPr>
          <a:xfrm>
            <a:off x="526604" y="566106"/>
            <a:ext cx="5479506" cy="197267"/>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プロジェクト概要</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185890" y="567261"/>
            <a:ext cx="5479506" cy="1520437"/>
            <a:chOff x="4663692" y="3810510"/>
            <a:chExt cx="4392489" cy="1520437"/>
          </a:xfrm>
        </p:grpSpPr>
        <p:sp>
          <p:nvSpPr>
            <p:cNvPr id="43" name="サブタイトル 2"/>
            <p:cNvSpPr txBox="1">
              <a:spLocks/>
            </p:cNvSpPr>
            <p:nvPr/>
          </p:nvSpPr>
          <p:spPr>
            <a:xfrm>
              <a:off x="4663692" y="4028915"/>
              <a:ext cx="4392488" cy="1302032"/>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スケジュール：</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〇月～〇月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体制：</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サブタイトル 2"/>
            <p:cNvSpPr txBox="1">
              <a:spLocks/>
            </p:cNvSpPr>
            <p:nvPr/>
          </p:nvSpPr>
          <p:spPr>
            <a:xfrm>
              <a:off x="4663693" y="3810510"/>
              <a:ext cx="4392488" cy="216024"/>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プロジェクト実施スケジュール・体制</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6185890" y="2125907"/>
            <a:ext cx="5479504" cy="2265115"/>
            <a:chOff x="4648114" y="760763"/>
            <a:chExt cx="4372804" cy="1579537"/>
          </a:xfrm>
        </p:grpSpPr>
        <p:sp>
          <p:nvSpPr>
            <p:cNvPr id="18" name="サブタイトル 2"/>
            <p:cNvSpPr txBox="1">
              <a:spLocks/>
            </p:cNvSpPr>
            <p:nvPr/>
          </p:nvSpPr>
          <p:spPr>
            <a:xfrm>
              <a:off x="4648115" y="760763"/>
              <a:ext cx="4372803" cy="192918"/>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a:ea typeface="メイリオ"/>
                  <a:cs typeface="メイリオ" panose="020B0604030504040204" pitchFamily="50" charset="-128"/>
                </a:rPr>
                <a:t>プロジェクト実施後の情報共有</a:t>
              </a:r>
            </a:p>
          </p:txBody>
        </p:sp>
        <p:sp>
          <p:nvSpPr>
            <p:cNvPr id="26" name="サブタイトル 2"/>
            <p:cNvSpPr txBox="1">
              <a:spLocks/>
            </p:cNvSpPr>
            <p:nvPr/>
          </p:nvSpPr>
          <p:spPr>
            <a:xfrm>
              <a:off x="4648114" y="937358"/>
              <a:ext cx="4372803" cy="1402942"/>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500"/>
                </a:lnSpc>
                <a:buNone/>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buFont typeface="Wingdings" panose="05000000000000000000" pitchFamily="2" charset="2"/>
                <a:buChar char="Ø"/>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buFont typeface="Wingdings" panose="05000000000000000000" pitchFamily="2" charset="2"/>
                <a:buChar char="Ø"/>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buFont typeface="Wingdings" panose="05000000000000000000" pitchFamily="2" charset="2"/>
                <a:buChar char="Ø"/>
              </a:pPr>
              <a:endPar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6187693" y="4437234"/>
            <a:ext cx="5477700" cy="2344497"/>
            <a:chOff x="4663693" y="3816247"/>
            <a:chExt cx="4478913" cy="1560750"/>
          </a:xfrm>
        </p:grpSpPr>
        <p:sp>
          <p:nvSpPr>
            <p:cNvPr id="33" name="サブタイトル 2"/>
            <p:cNvSpPr txBox="1">
              <a:spLocks/>
            </p:cNvSpPr>
            <p:nvPr/>
          </p:nvSpPr>
          <p:spPr>
            <a:xfrm>
              <a:off x="4663693" y="3890696"/>
              <a:ext cx="4478913" cy="1486301"/>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tIns="18000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00"/>
                </a:lnSpc>
                <a:buNone/>
              </a:pPr>
              <a:endParaRPr lang="en-US" altLang="ja-JP" sz="7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サブタイトル 2"/>
            <p:cNvSpPr txBox="1">
              <a:spLocks/>
            </p:cNvSpPr>
            <p:nvPr/>
          </p:nvSpPr>
          <p:spPr>
            <a:xfrm>
              <a:off x="4663693" y="3816247"/>
              <a:ext cx="4478913" cy="150385"/>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a:ea typeface="メイリオ"/>
                  <a:cs typeface="メイリオ" panose="020B0604030504040204" pitchFamily="50" charset="-128"/>
                </a:rPr>
                <a:t>調査結果の活用（投資誘致施策等）</a:t>
              </a:r>
            </a:p>
          </p:txBody>
        </p:sp>
      </p:grpSp>
      <p:cxnSp>
        <p:nvCxnSpPr>
          <p:cNvPr id="24" name="直線コネクタ 23"/>
          <p:cNvCxnSpPr>
            <a:cxnSpLocks/>
          </p:cNvCxnSpPr>
          <p:nvPr/>
        </p:nvCxnSpPr>
        <p:spPr>
          <a:xfrm>
            <a:off x="82484" y="505172"/>
            <a:ext cx="11490391"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7" name="正方形/長方形 26"/>
          <p:cNvSpPr/>
          <p:nvPr/>
        </p:nvSpPr>
        <p:spPr>
          <a:xfrm>
            <a:off x="82484" y="67049"/>
            <a:ext cx="812917" cy="43812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別紙</a:t>
            </a:r>
          </a:p>
        </p:txBody>
      </p:sp>
      <p:sp>
        <p:nvSpPr>
          <p:cNvPr id="28" name="タイトル 1"/>
          <p:cNvSpPr txBox="1">
            <a:spLocks/>
          </p:cNvSpPr>
          <p:nvPr/>
        </p:nvSpPr>
        <p:spPr>
          <a:xfrm>
            <a:off x="895402" y="72360"/>
            <a:ext cx="8105724" cy="48843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200"/>
              </a:lnSpc>
            </a:pP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外部公表用資料</a:t>
            </a:r>
            <a:endParaRPr lang="en-US" altLang="ja-JP"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a:extLst>
              <a:ext uri="{FF2B5EF4-FFF2-40B4-BE49-F238E27FC236}">
                <a16:creationId xmlns:a16="http://schemas.microsoft.com/office/drawing/2014/main" id="{F0B45CD3-FF4E-4AB0-BB41-9DCD8B784B7D}"/>
              </a:ext>
            </a:extLst>
          </p:cNvPr>
          <p:cNvSpPr txBox="1"/>
          <p:nvPr/>
        </p:nvSpPr>
        <p:spPr>
          <a:xfrm>
            <a:off x="6624833" y="10395"/>
            <a:ext cx="5040560" cy="415498"/>
          </a:xfrm>
          <a:prstGeom prst="rect">
            <a:avLst/>
          </a:prstGeom>
          <a:solidFill>
            <a:srgbClr val="FFFF00"/>
          </a:solidFill>
        </p:spPr>
        <p:txBody>
          <a:bodyPr wrap="square" lIns="91440" tIns="45720" rIns="91440" bIns="45720" rtlCol="0" anchor="t">
            <a:spAutoFit/>
          </a:bodyPr>
          <a:lstStyle/>
          <a:p>
            <a:r>
              <a:rPr lang="en-US" altLang="ja-JP" sz="1050" dirty="0">
                <a:ea typeface="ＭＳ Ｐゴシック"/>
              </a:rPr>
              <a:t>※</a:t>
            </a:r>
            <a:r>
              <a:rPr lang="ja-JP" altLang="en-US" sz="1050" dirty="0">
                <a:ea typeface="ＭＳ Ｐゴシック"/>
              </a:rPr>
              <a:t>こちらの資料は外部用報告用資料及びジェトロ内部資料として使わせていただきますので機微な情報を含む場合はジェトロエコシステム課までご連絡ください。</a:t>
            </a:r>
            <a:endParaRPr lang="ja-JP" altLang="en-US" sz="1050" dirty="0">
              <a:ea typeface="ＭＳ Ｐゴシック"/>
              <a:cs typeface="Calibri"/>
            </a:endParaRPr>
          </a:p>
        </p:txBody>
      </p:sp>
    </p:spTree>
    <p:extLst>
      <p:ext uri="{BB962C8B-B14F-4D97-AF65-F5344CB8AC3E}">
        <p14:creationId xmlns:p14="http://schemas.microsoft.com/office/powerpoint/2010/main" val="33457792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7160fa0-e953-4444-b3cf-4ae1623d62a1}" enabled="1" method="Privileged" siteId="{08b42e22-3a77-40ef-a51b-37104946de05}" removed="0"/>
</clbl:labelList>
</file>

<file path=docProps/app.xml><?xml version="1.0" encoding="utf-8"?>
<Properties xmlns="http://schemas.openxmlformats.org/officeDocument/2006/extended-properties" xmlns:vt="http://schemas.openxmlformats.org/officeDocument/2006/docPropsVTypes">
  <Template>TM04033925[[fn=しずく]]</Template>
  <TotalTime>0</TotalTime>
  <Words>587</Words>
  <Application>Microsoft Office PowerPoint</Application>
  <PresentationFormat>ワイド画面</PresentationFormat>
  <Paragraphs>168</Paragraphs>
  <Slides>9</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9</vt:i4>
      </vt:variant>
    </vt:vector>
  </HeadingPairs>
  <TitlesOfParts>
    <vt:vector size="17" baseType="lpstr">
      <vt:lpstr>ＭＳ Ｐゴシック</vt:lpstr>
      <vt:lpstr>ＭＳ Ｐゴシック</vt:lpstr>
      <vt:lpstr>メイリオ</vt:lpstr>
      <vt:lpstr>Arial</vt:lpstr>
      <vt:lpstr>Calibri</vt:lpstr>
      <vt:lpstr>Wingdings</vt:lpstr>
      <vt:lpstr>Office テーマ</vt:lpstr>
      <vt:lpstr>1_Office テーマ</vt:lpstr>
      <vt:lpstr>PowerPoint プレゼンテーション</vt:lpstr>
      <vt:lpstr>PowerPoint プレゼンテーション</vt:lpstr>
      <vt:lpstr>１. プロジェクトの狙いの達成状況</vt:lpstr>
      <vt:lpstr>２. 調査結果</vt:lpstr>
      <vt:lpstr>PowerPoint プレゼンテーション</vt:lpstr>
      <vt:lpstr>PowerPoint プレゼンテーション</vt:lpstr>
      <vt:lpstr>５．域内への情報共有</vt:lpstr>
      <vt:lpstr>６．調査結果の活用（投資誘致施策等）</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2026-03-24T01:12:36Z</dcterms:created>
  <dcterms:modified xsi:type="dcterms:W3CDTF">2026-03-24T01:12:50Z</dcterms:modified>
</cp:coreProperties>
</file>