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396" r:id="rId5"/>
    <p:sldId id="395" r:id="rId6"/>
    <p:sldId id="281" r:id="rId7"/>
    <p:sldId id="394" r:id="rId8"/>
    <p:sldId id="268" r:id="rId9"/>
    <p:sldId id="272" r:id="rId10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B83FB-11F0-19C6-792F-D6F48DF5815D}" v="6" dt="2023-05-24T02:13:17.608"/>
    <p1510:client id="{5D596D2C-224A-CE34-E53D-67E55A5E5AB2}" v="1" dt="2023-05-19T06:42:19.801"/>
    <p1510:client id="{F2738A76-3098-4750-9367-413238663FEB}" v="75" dt="2023-05-16T02:09:09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106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2E815-0D19-41DC-B01B-4D608769620A}" type="doc">
      <dgm:prSet loTypeId="urn:microsoft.com/office/officeart/2016/7/layout/RoundedRectangleTimeline#1" loCatId="other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ja-JP"/>
        </a:p>
      </dgm:t>
    </dgm:pt>
    <dgm:pt modelId="{4259F840-24E7-476F-9F30-482E46395856}">
      <dgm:prSet phldrT="[Text]" custT="1"/>
      <dgm:spPr/>
      <dgm:t>
        <a:bodyPr rtlCol="0"/>
        <a:lstStyle/>
        <a:p>
          <a:pPr rtl="0"/>
          <a:r>
            <a:rPr lang="en-US" altLang="ja-JP" sz="2000" b="1" dirty="0">
              <a:latin typeface="+mn-lt"/>
            </a:rPr>
            <a:t>Mid May – </a:t>
          </a:r>
          <a:br>
            <a:rPr lang="en-US" altLang="ja-JP" sz="2000" b="1" dirty="0">
              <a:latin typeface="+mn-lt"/>
            </a:rPr>
          </a:br>
          <a:r>
            <a:rPr lang="en-US" altLang="ja-JP" sz="2000" b="1" dirty="0">
              <a:latin typeface="+mn-lt"/>
            </a:rPr>
            <a:t>Mid June</a:t>
          </a:r>
          <a:endParaRPr lang="ja-JP" sz="2000" b="1" dirty="0">
            <a:latin typeface="+mn-lt"/>
          </a:endParaRPr>
        </a:p>
      </dgm:t>
    </dgm:pt>
    <dgm:pt modelId="{FCE8068D-7E50-4749-A8D0-ADEDAC5637B3}" type="parTrans" cxnId="{42EE41D1-3C16-4937-BB38-B076896C09A0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DCC444A4-F20A-48F5-A61E-47BFFF185A57}" type="sibTrans" cxnId="{42EE41D1-3C16-4937-BB38-B076896C09A0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B54C8F6C-BE1E-4EAB-B7A0-48DE01FFAA36}">
      <dgm:prSet phldrT="[Text]" custT="1"/>
      <dgm:spPr/>
      <dgm:t>
        <a:bodyPr/>
        <a:lstStyle/>
        <a:p>
          <a:endParaRPr lang="en-US" altLang="ja-JP" sz="1800" b="1" dirty="0">
            <a:latin typeface="+mn-lt"/>
          </a:endParaRPr>
        </a:p>
        <a:p>
          <a:r>
            <a:rPr lang="en-US" altLang="ja-JP" sz="2000" b="1" dirty="0">
              <a:latin typeface="+mn-lt"/>
            </a:rPr>
            <a:t>Buyers Determined</a:t>
          </a:r>
        </a:p>
      </dgm:t>
    </dgm:pt>
    <dgm:pt modelId="{8DE7CD45-B7C0-432E-B819-6A7D97E31315}" type="parTrans" cxnId="{770CA1CC-3DDD-451E-AE83-A71CA570260C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C33B8BEF-A818-4A2F-A99A-E2B29895E184}" type="sibTrans" cxnId="{770CA1CC-3DDD-451E-AE83-A71CA570260C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E4033A39-DCC4-4038-9562-AEDDBBB37A99}">
      <dgm:prSet phldrT="[Text]" custT="1"/>
      <dgm:spPr/>
      <dgm:t>
        <a:bodyPr rtlCol="0"/>
        <a:lstStyle/>
        <a:p>
          <a:pPr rtl="0"/>
          <a:r>
            <a:rPr lang="en-US" altLang="ja-JP" sz="2000" b="1" dirty="0">
              <a:latin typeface="+mn-lt"/>
            </a:rPr>
            <a:t>End of June – End of July</a:t>
          </a:r>
          <a:endParaRPr lang="ja-JP" sz="2000" b="1" dirty="0">
            <a:latin typeface="+mn-lt"/>
          </a:endParaRPr>
        </a:p>
      </dgm:t>
    </dgm:pt>
    <dgm:pt modelId="{048EEAE6-78BA-4B00-B7BB-9C22DBB1E8F4}" type="parTrans" cxnId="{32EF2862-2950-4DF8-BEA8-CD19460CCA31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80AB0E5B-0C58-465D-A545-5B21133D2849}" type="sibTrans" cxnId="{32EF2862-2950-4DF8-BEA8-CD19460CCA31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A4C0B4E4-70AD-4901-9E3F-7EA25DD6DAA1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en-US" altLang="ja-JP" sz="2000" b="1" dirty="0">
              <a:latin typeface="+mn-lt"/>
            </a:rPr>
            <a:t>Japanese Companies Recruited</a:t>
          </a:r>
          <a:endParaRPr lang="ja-JP" sz="2000" b="1" dirty="0">
            <a:latin typeface="+mn-lt"/>
          </a:endParaRPr>
        </a:p>
      </dgm:t>
    </dgm:pt>
    <dgm:pt modelId="{701D9033-BAD3-4299-933F-A47AFDC2ECD0}" type="parTrans" cxnId="{5E74CB62-E52E-4CEE-8AA1-9812BFC0D67E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657DB10D-2517-48AA-B970-6D815DBD4123}" type="sibTrans" cxnId="{5E74CB62-E52E-4CEE-8AA1-9812BFC0D67E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43CBB0A2-9D75-4264-8A30-3E8974B40658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en-US" altLang="ja-JP" sz="2000" b="1" dirty="0">
              <a:latin typeface="+mn-lt"/>
            </a:rPr>
            <a:t>Matching, Schedule Setting, Online Business Meeting</a:t>
          </a:r>
          <a:r>
            <a:rPr lang="en-US" altLang="ja-JP" sz="1600" b="1" dirty="0">
              <a:latin typeface="+mn-lt"/>
            </a:rPr>
            <a:t> </a:t>
          </a:r>
          <a:endParaRPr lang="ja-JP" sz="1600" b="1" dirty="0">
            <a:latin typeface="+mn-lt"/>
          </a:endParaRPr>
        </a:p>
      </dgm:t>
    </dgm:pt>
    <dgm:pt modelId="{F806E590-5F8E-48A1-96AC-9E738290D2ED}" type="parTrans" cxnId="{4D2DF581-8128-4440-9E51-29109DC6ED52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20F77EFB-335C-4BC3-AD95-8421EDF343E6}" type="sibTrans" cxnId="{4D2DF581-8128-4440-9E51-29109DC6ED52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87BF7896-20EA-4E8F-B6F4-A34EC5C9CB50}">
      <dgm:prSet phldrT="[Text]" custT="1"/>
      <dgm:spPr/>
      <dgm:t>
        <a:bodyPr rtlCol="0"/>
        <a:lstStyle/>
        <a:p>
          <a:pPr rtl="0"/>
          <a:r>
            <a:rPr lang="en-US" altLang="ja-JP" sz="2000" b="1" dirty="0">
              <a:latin typeface="+mn-lt"/>
            </a:rPr>
            <a:t>End of July – Mid Oct </a:t>
          </a:r>
          <a:endParaRPr lang="ja-JP" sz="2000" b="1" dirty="0">
            <a:latin typeface="+mn-lt"/>
          </a:endParaRPr>
        </a:p>
      </dgm:t>
    </dgm:pt>
    <dgm:pt modelId="{D63CE73E-35DE-48C3-8753-7648BC953C0D}" type="sibTrans" cxnId="{92330C11-C197-4512-BDA4-8D8A69AF7D1C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05E47BA5-F724-4AEE-9B5B-401F18E028E6}" type="parTrans" cxnId="{92330C11-C197-4512-BDA4-8D8A69AF7D1C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D0D31053-2CE0-4993-BCE0-4938C19D2967}">
      <dgm:prSet custT="1"/>
      <dgm:spPr/>
      <dgm:t>
        <a:bodyPr/>
        <a:lstStyle/>
        <a:p>
          <a:r>
            <a:rPr kumimoji="1" lang="en-US" altLang="ja-JP" sz="2000" b="1">
              <a:latin typeface="+mn-ea"/>
              <a:ea typeface="+mn-ea"/>
            </a:rPr>
            <a:t>Oct 25 – 27</a:t>
          </a:r>
          <a:endParaRPr kumimoji="1" lang="ja-JP" altLang="en-US" sz="2000" b="1" dirty="0">
            <a:latin typeface="+mn-ea"/>
            <a:ea typeface="+mn-ea"/>
          </a:endParaRPr>
        </a:p>
      </dgm:t>
    </dgm:pt>
    <dgm:pt modelId="{3652E2CB-67B5-4932-BA58-DFC8E2C84C36}" type="parTrans" cxnId="{B059F7D0-D79B-4A19-A269-7E45F36EBAAE}">
      <dgm:prSet/>
      <dgm:spPr/>
      <dgm:t>
        <a:bodyPr/>
        <a:lstStyle/>
        <a:p>
          <a:endParaRPr kumimoji="1" lang="ja-JP" altLang="en-US"/>
        </a:p>
      </dgm:t>
    </dgm:pt>
    <dgm:pt modelId="{BC3AB903-3868-490E-9ABC-FE90280E4168}" type="sibTrans" cxnId="{B059F7D0-D79B-4A19-A269-7E45F36EBAAE}">
      <dgm:prSet/>
      <dgm:spPr/>
      <dgm:t>
        <a:bodyPr/>
        <a:lstStyle/>
        <a:p>
          <a:endParaRPr kumimoji="1" lang="ja-JP" altLang="en-US"/>
        </a:p>
      </dgm:t>
    </dgm:pt>
    <dgm:pt modelId="{E5637CF5-D3E9-4D58-AFD9-6F1D13B466FC}">
      <dgm:prSet custT="1"/>
      <dgm:spPr/>
      <dgm:t>
        <a:bodyPr/>
        <a:lstStyle/>
        <a:p>
          <a:r>
            <a:rPr kumimoji="1" lang="en-US" altLang="ja-JP" sz="2000" b="1" dirty="0">
              <a:latin typeface="+mn-ea"/>
              <a:ea typeface="+mn-ea"/>
            </a:rPr>
            <a:t>TIMM</a:t>
          </a:r>
          <a:endParaRPr kumimoji="1" lang="ja-JP" altLang="en-US" sz="2000" b="1" dirty="0">
            <a:latin typeface="+mn-ea"/>
            <a:ea typeface="+mn-ea"/>
          </a:endParaRPr>
        </a:p>
      </dgm:t>
    </dgm:pt>
    <dgm:pt modelId="{1EE8C0B4-911B-430D-B1A4-9E092BCE8913}" type="parTrans" cxnId="{BA7D4BF4-AC8F-4A78-B216-F1B8E2B6AB28}">
      <dgm:prSet/>
      <dgm:spPr/>
      <dgm:t>
        <a:bodyPr/>
        <a:lstStyle/>
        <a:p>
          <a:endParaRPr kumimoji="1" lang="ja-JP" altLang="en-US"/>
        </a:p>
      </dgm:t>
    </dgm:pt>
    <dgm:pt modelId="{EFC406DF-15F1-4040-A291-EB1D1FF683CA}" type="sibTrans" cxnId="{BA7D4BF4-AC8F-4A78-B216-F1B8E2B6AB28}">
      <dgm:prSet/>
      <dgm:spPr/>
      <dgm:t>
        <a:bodyPr/>
        <a:lstStyle/>
        <a:p>
          <a:endParaRPr kumimoji="1" lang="ja-JP" altLang="en-US"/>
        </a:p>
      </dgm:t>
    </dgm:pt>
    <dgm:pt modelId="{196C9F68-3606-4282-A4C6-4485F1280B5F}" type="pres">
      <dgm:prSet presAssocID="{E5B2E815-0D19-41DC-B01B-4D608769620A}" presName="Name0" presStyleCnt="0">
        <dgm:presLayoutVars>
          <dgm:chMax/>
          <dgm:chPref/>
          <dgm:animLvl val="lvl"/>
        </dgm:presLayoutVars>
      </dgm:prSet>
      <dgm:spPr/>
    </dgm:pt>
    <dgm:pt modelId="{68D8AC18-502F-4825-B069-75605ADB3A40}" type="pres">
      <dgm:prSet presAssocID="{4259F840-24E7-476F-9F30-482E46395856}" presName="composite1" presStyleCnt="0"/>
      <dgm:spPr/>
    </dgm:pt>
    <dgm:pt modelId="{E088D226-49D7-4C30-90DC-CA1755D98829}" type="pres">
      <dgm:prSet presAssocID="{4259F840-24E7-476F-9F30-482E46395856}" presName="parent1" presStyleLbl="alignNode1" presStyleIdx="0" presStyleCnt="4">
        <dgm:presLayoutVars>
          <dgm:chMax val="1"/>
          <dgm:chPref val="1"/>
          <dgm:bulletEnabled val="1"/>
        </dgm:presLayoutVars>
      </dgm:prSet>
      <dgm:spPr/>
    </dgm:pt>
    <dgm:pt modelId="{45A02F84-C6CB-43F5-AEE4-3EA66C2BD25F}" type="pres">
      <dgm:prSet presAssocID="{4259F840-24E7-476F-9F30-482E46395856}" presName="Childtext1" presStyleLbl="revTx" presStyleIdx="0" presStyleCnt="4">
        <dgm:presLayoutVars>
          <dgm:bulletEnabled val="1"/>
        </dgm:presLayoutVars>
      </dgm:prSet>
      <dgm:spPr/>
    </dgm:pt>
    <dgm:pt modelId="{6BA46904-CB7C-4538-BD49-D3891EF19552}" type="pres">
      <dgm:prSet presAssocID="{4259F840-24E7-476F-9F30-482E46395856}" presName="ConnectLine1" presStyleLbl="sibTrans1D1" presStyleIdx="0" presStyleCnt="4"/>
      <dgm:spPr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49FDBD0-77FE-49D1-A275-A272C8C5E426}" type="pres">
      <dgm:prSet presAssocID="{4259F840-24E7-476F-9F30-482E46395856}" presName="ConnectLineEnd1" presStyleLbl="lnNode1" presStyleIdx="0" presStyleCnt="4"/>
      <dgm:spPr/>
    </dgm:pt>
    <dgm:pt modelId="{CB26EA94-33BB-4F98-9E1E-2237D4831263}" type="pres">
      <dgm:prSet presAssocID="{4259F840-24E7-476F-9F30-482E46395856}" presName="EmptyPane1" presStyleCnt="0"/>
      <dgm:spPr/>
    </dgm:pt>
    <dgm:pt modelId="{606F1DBF-510E-4065-ACCB-3EBDA85CFB92}" type="pres">
      <dgm:prSet presAssocID="{DCC444A4-F20A-48F5-A61E-47BFFF185A57}" presName="spaceBetweenRectangles1" presStyleCnt="0"/>
      <dgm:spPr/>
    </dgm:pt>
    <dgm:pt modelId="{07989479-D1A2-4D15-AA3A-B0CFFB9F91D9}" type="pres">
      <dgm:prSet presAssocID="{E4033A39-DCC4-4038-9562-AEDDBBB37A99}" presName="composite1" presStyleCnt="0"/>
      <dgm:spPr/>
    </dgm:pt>
    <dgm:pt modelId="{539615E2-3277-4D8E-8484-FF5088C8BF01}" type="pres">
      <dgm:prSet presAssocID="{E4033A39-DCC4-4038-9562-AEDDBBB37A99}" presName="parent1" presStyleLbl="alignNode1" presStyleIdx="1" presStyleCnt="4">
        <dgm:presLayoutVars>
          <dgm:chMax val="1"/>
          <dgm:chPref val="1"/>
          <dgm:bulletEnabled val="1"/>
        </dgm:presLayoutVars>
      </dgm:prSet>
      <dgm:spPr/>
    </dgm:pt>
    <dgm:pt modelId="{FEBD3C2A-A340-470A-A475-AE614EA07678}" type="pres">
      <dgm:prSet presAssocID="{E4033A39-DCC4-4038-9562-AEDDBBB37A99}" presName="Childtext1" presStyleLbl="revTx" presStyleIdx="1" presStyleCnt="4" custLinFactNeighborY="2735">
        <dgm:presLayoutVars>
          <dgm:bulletEnabled val="1"/>
        </dgm:presLayoutVars>
      </dgm:prSet>
      <dgm:spPr/>
    </dgm:pt>
    <dgm:pt modelId="{080474C8-0FEA-4FD1-97F1-0978CFB4A37F}" type="pres">
      <dgm:prSet presAssocID="{E4033A39-DCC4-4038-9562-AEDDBBB37A99}" presName="ConnectLine1" presStyleLbl="sibTrans1D1" presStyleIdx="1" presStyleCnt="4"/>
      <dgm:spPr>
        <a:noFill/>
        <a:ln w="6350" cap="flat" cmpd="sng" algn="ctr">
          <a:solidFill>
            <a:schemeClr val="accent5">
              <a:hueOff val="90002"/>
              <a:satOff val="2173"/>
              <a:lumOff val="-10490"/>
              <a:alphaOff val="0"/>
            </a:schemeClr>
          </a:solidFill>
          <a:prstDash val="dash"/>
          <a:miter lim="800000"/>
        </a:ln>
        <a:effectLst/>
      </dgm:spPr>
    </dgm:pt>
    <dgm:pt modelId="{4797FB61-2602-4A58-81E6-6F133DB1E419}" type="pres">
      <dgm:prSet presAssocID="{E4033A39-DCC4-4038-9562-AEDDBBB37A99}" presName="ConnectLineEnd1" presStyleLbl="lnNode1" presStyleIdx="1" presStyleCnt="4"/>
      <dgm:spPr/>
    </dgm:pt>
    <dgm:pt modelId="{3ADF0AE3-D759-4F4F-8135-572855211847}" type="pres">
      <dgm:prSet presAssocID="{E4033A39-DCC4-4038-9562-AEDDBBB37A99}" presName="EmptyPane1" presStyleCnt="0"/>
      <dgm:spPr/>
    </dgm:pt>
    <dgm:pt modelId="{B0CD7A53-7149-45F2-83E8-36717D7878A1}" type="pres">
      <dgm:prSet presAssocID="{80AB0E5B-0C58-465D-A545-5B21133D2849}" presName="spaceBetweenRectangles1" presStyleCnt="0"/>
      <dgm:spPr/>
    </dgm:pt>
    <dgm:pt modelId="{FB379A6E-C0F9-420B-90FC-2785E757E6AE}" type="pres">
      <dgm:prSet presAssocID="{87BF7896-20EA-4E8F-B6F4-A34EC5C9CB50}" presName="composite1" presStyleCnt="0"/>
      <dgm:spPr/>
    </dgm:pt>
    <dgm:pt modelId="{9D82041D-873A-4600-A9C7-C0A0ADFB138B}" type="pres">
      <dgm:prSet presAssocID="{87BF7896-20EA-4E8F-B6F4-A34EC5C9CB50}" presName="parent1" presStyleLbl="alignNode1" presStyleIdx="2" presStyleCnt="4">
        <dgm:presLayoutVars>
          <dgm:chMax val="1"/>
          <dgm:chPref val="1"/>
          <dgm:bulletEnabled val="1"/>
        </dgm:presLayoutVars>
      </dgm:prSet>
      <dgm:spPr/>
    </dgm:pt>
    <dgm:pt modelId="{80CDBBF8-C6B4-4166-87C1-DC9120CC7586}" type="pres">
      <dgm:prSet presAssocID="{87BF7896-20EA-4E8F-B6F4-A34EC5C9CB50}" presName="Childtext1" presStyleLbl="revTx" presStyleIdx="2" presStyleCnt="4">
        <dgm:presLayoutVars>
          <dgm:bulletEnabled val="1"/>
        </dgm:presLayoutVars>
      </dgm:prSet>
      <dgm:spPr/>
    </dgm:pt>
    <dgm:pt modelId="{89759DE5-9F8A-470E-A6D8-F13BB4DEE93D}" type="pres">
      <dgm:prSet presAssocID="{87BF7896-20EA-4E8F-B6F4-A34EC5C9CB50}" presName="ConnectLine1" presStyleLbl="sibTrans1D1" presStyleIdx="2" presStyleCnt="4"/>
      <dgm:spPr>
        <a:noFill/>
        <a:ln w="6350" cap="flat" cmpd="sng" algn="ctr">
          <a:solidFill>
            <a:schemeClr val="accent5">
              <a:hueOff val="180003"/>
              <a:satOff val="4346"/>
              <a:lumOff val="-20980"/>
              <a:alphaOff val="0"/>
            </a:schemeClr>
          </a:solidFill>
          <a:prstDash val="dash"/>
          <a:miter lim="800000"/>
        </a:ln>
        <a:effectLst/>
      </dgm:spPr>
    </dgm:pt>
    <dgm:pt modelId="{07CCF286-8B46-4A20-ACAC-84BA2D6EFBBC}" type="pres">
      <dgm:prSet presAssocID="{87BF7896-20EA-4E8F-B6F4-A34EC5C9CB50}" presName="ConnectLineEnd1" presStyleLbl="lnNode1" presStyleIdx="2" presStyleCnt="4"/>
      <dgm:spPr/>
    </dgm:pt>
    <dgm:pt modelId="{4624FC32-5405-42B1-B5CC-DF0659852A58}" type="pres">
      <dgm:prSet presAssocID="{87BF7896-20EA-4E8F-B6F4-A34EC5C9CB50}" presName="EmptyPane1" presStyleCnt="0"/>
      <dgm:spPr/>
    </dgm:pt>
    <dgm:pt modelId="{8C327064-3851-4ECF-AAB7-82B51711041E}" type="pres">
      <dgm:prSet presAssocID="{D63CE73E-35DE-48C3-8753-7648BC953C0D}" presName="spaceBetweenRectangles1" presStyleCnt="0"/>
      <dgm:spPr/>
    </dgm:pt>
    <dgm:pt modelId="{9577D726-CABB-4F5B-AAF7-E21F4CB96B5C}" type="pres">
      <dgm:prSet presAssocID="{D0D31053-2CE0-4993-BCE0-4938C19D2967}" presName="composite1" presStyleCnt="0"/>
      <dgm:spPr/>
    </dgm:pt>
    <dgm:pt modelId="{90134B13-8C80-4048-92DF-CB0F70E5F61A}" type="pres">
      <dgm:prSet presAssocID="{D0D31053-2CE0-4993-BCE0-4938C19D2967}" presName="parent1" presStyleLbl="alignNode1" presStyleIdx="3" presStyleCnt="4" custScaleX="110348" custScaleY="99322">
        <dgm:presLayoutVars>
          <dgm:chMax val="1"/>
          <dgm:chPref val="1"/>
          <dgm:bulletEnabled val="1"/>
        </dgm:presLayoutVars>
      </dgm:prSet>
      <dgm:spPr/>
    </dgm:pt>
    <dgm:pt modelId="{F1D0A92F-A7EA-4436-8DFA-5F8C83A37421}" type="pres">
      <dgm:prSet presAssocID="{D0D31053-2CE0-4993-BCE0-4938C19D2967}" presName="Childtext1" presStyleLbl="revTx" presStyleIdx="3" presStyleCnt="4">
        <dgm:presLayoutVars>
          <dgm:bulletEnabled val="1"/>
        </dgm:presLayoutVars>
      </dgm:prSet>
      <dgm:spPr/>
    </dgm:pt>
    <dgm:pt modelId="{72832846-77BC-4BFC-9AD8-3819C80165C3}" type="pres">
      <dgm:prSet presAssocID="{D0D31053-2CE0-4993-BCE0-4938C19D2967}" presName="ConnectLine1" presStyleLbl="sibTrans1D1" presStyleIdx="3" presStyleCnt="4"/>
      <dgm:spPr>
        <a:noFill/>
        <a:ln w="6350" cap="flat" cmpd="sng" algn="ctr">
          <a:solidFill>
            <a:schemeClr val="accent5">
              <a:hueOff val="270005"/>
              <a:satOff val="6519"/>
              <a:lumOff val="-31471"/>
              <a:alphaOff val="0"/>
            </a:schemeClr>
          </a:solidFill>
          <a:prstDash val="dash"/>
          <a:miter lim="800000"/>
        </a:ln>
        <a:effectLst/>
      </dgm:spPr>
    </dgm:pt>
    <dgm:pt modelId="{85F6D04F-F3A1-4701-9A14-F765B12D8D01}" type="pres">
      <dgm:prSet presAssocID="{D0D31053-2CE0-4993-BCE0-4938C19D2967}" presName="ConnectLineEnd1" presStyleLbl="lnNode1" presStyleIdx="3" presStyleCnt="4" custFlipHor="1" custScaleX="1707000" custScaleY="1384852" custLinFactX="300000" custLinFactY="-1612424" custLinFactNeighborX="385823" custLinFactNeighborY="-1700000"/>
      <dgm:spPr>
        <a:solidFill>
          <a:schemeClr val="bg2"/>
        </a:solidFill>
        <a:ln>
          <a:noFill/>
        </a:ln>
      </dgm:spPr>
    </dgm:pt>
    <dgm:pt modelId="{63FAEEC4-72C0-451B-BFC6-69A6F4217554}" type="pres">
      <dgm:prSet presAssocID="{D0D31053-2CE0-4993-BCE0-4938C19D2967}" presName="EmptyPane1" presStyleCnt="0"/>
      <dgm:spPr/>
    </dgm:pt>
  </dgm:ptLst>
  <dgm:cxnLst>
    <dgm:cxn modelId="{467F290A-9E2A-412E-AF06-428DAA68BEDD}" type="presOf" srcId="{E4033A39-DCC4-4038-9562-AEDDBBB37A99}" destId="{539615E2-3277-4D8E-8484-FF5088C8BF01}" srcOrd="0" destOrd="0" presId="urn:microsoft.com/office/officeart/2016/7/layout/RoundedRectangleTimeline#1"/>
    <dgm:cxn modelId="{A2A50010-8F67-49E4-9B0A-E0F7FDA9656C}" type="presOf" srcId="{B54C8F6C-BE1E-4EAB-B7A0-48DE01FFAA36}" destId="{45A02F84-C6CB-43F5-AEE4-3EA66C2BD25F}" srcOrd="0" destOrd="0" presId="urn:microsoft.com/office/officeart/2016/7/layout/RoundedRectangleTimeline#1"/>
    <dgm:cxn modelId="{92330C11-C197-4512-BDA4-8D8A69AF7D1C}" srcId="{E5B2E815-0D19-41DC-B01B-4D608769620A}" destId="{87BF7896-20EA-4E8F-B6F4-A34EC5C9CB50}" srcOrd="2" destOrd="0" parTransId="{05E47BA5-F724-4AEE-9B5B-401F18E028E6}" sibTransId="{D63CE73E-35DE-48C3-8753-7648BC953C0D}"/>
    <dgm:cxn modelId="{D88F5139-A3BF-4F98-ABB0-AEE7243465CB}" type="presOf" srcId="{87BF7896-20EA-4E8F-B6F4-A34EC5C9CB50}" destId="{9D82041D-873A-4600-A9C7-C0A0ADFB138B}" srcOrd="0" destOrd="0" presId="urn:microsoft.com/office/officeart/2016/7/layout/RoundedRectangleTimeline#1"/>
    <dgm:cxn modelId="{32EF2862-2950-4DF8-BEA8-CD19460CCA31}" srcId="{E5B2E815-0D19-41DC-B01B-4D608769620A}" destId="{E4033A39-DCC4-4038-9562-AEDDBBB37A99}" srcOrd="1" destOrd="0" parTransId="{048EEAE6-78BA-4B00-B7BB-9C22DBB1E8F4}" sibTransId="{80AB0E5B-0C58-465D-A545-5B21133D2849}"/>
    <dgm:cxn modelId="{5E74CB62-E52E-4CEE-8AA1-9812BFC0D67E}" srcId="{E4033A39-DCC4-4038-9562-AEDDBBB37A99}" destId="{A4C0B4E4-70AD-4901-9E3F-7EA25DD6DAA1}" srcOrd="0" destOrd="0" parTransId="{701D9033-BAD3-4299-933F-A47AFDC2ECD0}" sibTransId="{657DB10D-2517-48AA-B970-6D815DBD4123}"/>
    <dgm:cxn modelId="{5D1D8044-46CD-4B04-9549-8D07FD8F0D73}" type="presOf" srcId="{D0D31053-2CE0-4993-BCE0-4938C19D2967}" destId="{90134B13-8C80-4048-92DF-CB0F70E5F61A}" srcOrd="0" destOrd="0" presId="urn:microsoft.com/office/officeart/2016/7/layout/RoundedRectangleTimeline#1"/>
    <dgm:cxn modelId="{4653A150-E557-4235-B1A1-18156274D965}" type="presOf" srcId="{4259F840-24E7-476F-9F30-482E46395856}" destId="{E088D226-49D7-4C30-90DC-CA1755D98829}" srcOrd="0" destOrd="0" presId="urn:microsoft.com/office/officeart/2016/7/layout/RoundedRectangleTimeline#1"/>
    <dgm:cxn modelId="{E6B56652-B46A-4546-9536-64D675143F1B}" type="presOf" srcId="{A4C0B4E4-70AD-4901-9E3F-7EA25DD6DAA1}" destId="{FEBD3C2A-A340-470A-A475-AE614EA07678}" srcOrd="0" destOrd="0" presId="urn:microsoft.com/office/officeart/2016/7/layout/RoundedRectangleTimeline#1"/>
    <dgm:cxn modelId="{020D505A-97FA-43DD-A9A1-2501AD46F8AF}" type="presOf" srcId="{43CBB0A2-9D75-4264-8A30-3E8974B40658}" destId="{80CDBBF8-C6B4-4166-87C1-DC9120CC7586}" srcOrd="0" destOrd="0" presId="urn:microsoft.com/office/officeart/2016/7/layout/RoundedRectangleTimeline#1"/>
    <dgm:cxn modelId="{4D2DF581-8128-4440-9E51-29109DC6ED52}" srcId="{87BF7896-20EA-4E8F-B6F4-A34EC5C9CB50}" destId="{43CBB0A2-9D75-4264-8A30-3E8974B40658}" srcOrd="0" destOrd="0" parTransId="{F806E590-5F8E-48A1-96AC-9E738290D2ED}" sibTransId="{20F77EFB-335C-4BC3-AD95-8421EDF343E6}"/>
    <dgm:cxn modelId="{C8CAF48F-322D-43C3-A68B-40DA904320AC}" type="presOf" srcId="{E5B2E815-0D19-41DC-B01B-4D608769620A}" destId="{196C9F68-3606-4282-A4C6-4485F1280B5F}" srcOrd="0" destOrd="0" presId="urn:microsoft.com/office/officeart/2016/7/layout/RoundedRectangleTimeline#1"/>
    <dgm:cxn modelId="{770CA1CC-3DDD-451E-AE83-A71CA570260C}" srcId="{4259F840-24E7-476F-9F30-482E46395856}" destId="{B54C8F6C-BE1E-4EAB-B7A0-48DE01FFAA36}" srcOrd="0" destOrd="0" parTransId="{8DE7CD45-B7C0-432E-B819-6A7D97E31315}" sibTransId="{C33B8BEF-A818-4A2F-A99A-E2B29895E184}"/>
    <dgm:cxn modelId="{B059F7D0-D79B-4A19-A269-7E45F36EBAAE}" srcId="{E5B2E815-0D19-41DC-B01B-4D608769620A}" destId="{D0D31053-2CE0-4993-BCE0-4938C19D2967}" srcOrd="3" destOrd="0" parTransId="{3652E2CB-67B5-4932-BA58-DFC8E2C84C36}" sibTransId="{BC3AB903-3868-490E-9ABC-FE90280E4168}"/>
    <dgm:cxn modelId="{42EE41D1-3C16-4937-BB38-B076896C09A0}" srcId="{E5B2E815-0D19-41DC-B01B-4D608769620A}" destId="{4259F840-24E7-476F-9F30-482E46395856}" srcOrd="0" destOrd="0" parTransId="{FCE8068D-7E50-4749-A8D0-ADEDAC5637B3}" sibTransId="{DCC444A4-F20A-48F5-A61E-47BFFF185A57}"/>
    <dgm:cxn modelId="{BA7D4BF4-AC8F-4A78-B216-F1B8E2B6AB28}" srcId="{D0D31053-2CE0-4993-BCE0-4938C19D2967}" destId="{E5637CF5-D3E9-4D58-AFD9-6F1D13B466FC}" srcOrd="0" destOrd="0" parTransId="{1EE8C0B4-911B-430D-B1A4-9E092BCE8913}" sibTransId="{EFC406DF-15F1-4040-A291-EB1D1FF683CA}"/>
    <dgm:cxn modelId="{F65FDBF4-89DF-4B06-B66A-83788FB75CC9}" type="presOf" srcId="{E5637CF5-D3E9-4D58-AFD9-6F1D13B466FC}" destId="{F1D0A92F-A7EA-4436-8DFA-5F8C83A37421}" srcOrd="0" destOrd="0" presId="urn:microsoft.com/office/officeart/2016/7/layout/RoundedRectangleTimeline#1"/>
    <dgm:cxn modelId="{B5EA3CD6-0576-4168-82C9-9ADC0803B31E}" type="presParOf" srcId="{196C9F68-3606-4282-A4C6-4485F1280B5F}" destId="{68D8AC18-502F-4825-B069-75605ADB3A40}" srcOrd="0" destOrd="0" presId="urn:microsoft.com/office/officeart/2016/7/layout/RoundedRectangleTimeline#1"/>
    <dgm:cxn modelId="{30A197C5-075F-4643-BF26-64BC9FAF532F}" type="presParOf" srcId="{68D8AC18-502F-4825-B069-75605ADB3A40}" destId="{E088D226-49D7-4C30-90DC-CA1755D98829}" srcOrd="0" destOrd="0" presId="urn:microsoft.com/office/officeart/2016/7/layout/RoundedRectangleTimeline#1"/>
    <dgm:cxn modelId="{DBAA9861-CCB2-4B8A-A3AA-B305A4B5783E}" type="presParOf" srcId="{68D8AC18-502F-4825-B069-75605ADB3A40}" destId="{45A02F84-C6CB-43F5-AEE4-3EA66C2BD25F}" srcOrd="1" destOrd="0" presId="urn:microsoft.com/office/officeart/2016/7/layout/RoundedRectangleTimeline#1"/>
    <dgm:cxn modelId="{3F249148-C6F7-40D3-8583-B11C276DE023}" type="presParOf" srcId="{68D8AC18-502F-4825-B069-75605ADB3A40}" destId="{6BA46904-CB7C-4538-BD49-D3891EF19552}" srcOrd="2" destOrd="0" presId="urn:microsoft.com/office/officeart/2016/7/layout/RoundedRectangleTimeline#1"/>
    <dgm:cxn modelId="{337BF8D5-8206-4D0E-857F-BA46391BB745}" type="presParOf" srcId="{68D8AC18-502F-4825-B069-75605ADB3A40}" destId="{049FDBD0-77FE-49D1-A275-A272C8C5E426}" srcOrd="3" destOrd="0" presId="urn:microsoft.com/office/officeart/2016/7/layout/RoundedRectangleTimeline#1"/>
    <dgm:cxn modelId="{8E042F31-23CC-40C0-92DC-707183B24E81}" type="presParOf" srcId="{68D8AC18-502F-4825-B069-75605ADB3A40}" destId="{CB26EA94-33BB-4F98-9E1E-2237D4831263}" srcOrd="4" destOrd="0" presId="urn:microsoft.com/office/officeart/2016/7/layout/RoundedRectangleTimeline#1"/>
    <dgm:cxn modelId="{16926BC1-FC34-413E-B35A-2F54A781CCCD}" type="presParOf" srcId="{196C9F68-3606-4282-A4C6-4485F1280B5F}" destId="{606F1DBF-510E-4065-ACCB-3EBDA85CFB92}" srcOrd="1" destOrd="0" presId="urn:microsoft.com/office/officeart/2016/7/layout/RoundedRectangleTimeline#1"/>
    <dgm:cxn modelId="{42F07C1F-C715-41B1-8356-B99F8CE1AC01}" type="presParOf" srcId="{196C9F68-3606-4282-A4C6-4485F1280B5F}" destId="{07989479-D1A2-4D15-AA3A-B0CFFB9F91D9}" srcOrd="2" destOrd="0" presId="urn:microsoft.com/office/officeart/2016/7/layout/RoundedRectangleTimeline#1"/>
    <dgm:cxn modelId="{5856EE22-FE01-4788-BBF3-407A68D5A730}" type="presParOf" srcId="{07989479-D1A2-4D15-AA3A-B0CFFB9F91D9}" destId="{539615E2-3277-4D8E-8484-FF5088C8BF01}" srcOrd="0" destOrd="0" presId="urn:microsoft.com/office/officeart/2016/7/layout/RoundedRectangleTimeline#1"/>
    <dgm:cxn modelId="{3004EE47-5347-4BBA-95CC-D947A73AE485}" type="presParOf" srcId="{07989479-D1A2-4D15-AA3A-B0CFFB9F91D9}" destId="{FEBD3C2A-A340-470A-A475-AE614EA07678}" srcOrd="1" destOrd="0" presId="urn:microsoft.com/office/officeart/2016/7/layout/RoundedRectangleTimeline#1"/>
    <dgm:cxn modelId="{400A75AC-5289-4270-AC07-416891AF3888}" type="presParOf" srcId="{07989479-D1A2-4D15-AA3A-B0CFFB9F91D9}" destId="{080474C8-0FEA-4FD1-97F1-0978CFB4A37F}" srcOrd="2" destOrd="0" presId="urn:microsoft.com/office/officeart/2016/7/layout/RoundedRectangleTimeline#1"/>
    <dgm:cxn modelId="{304EB087-DD14-4AA8-8A06-DF9485956226}" type="presParOf" srcId="{07989479-D1A2-4D15-AA3A-B0CFFB9F91D9}" destId="{4797FB61-2602-4A58-81E6-6F133DB1E419}" srcOrd="3" destOrd="0" presId="urn:microsoft.com/office/officeart/2016/7/layout/RoundedRectangleTimeline#1"/>
    <dgm:cxn modelId="{BC4CC356-31E8-4421-B18C-CB3697E73FAC}" type="presParOf" srcId="{07989479-D1A2-4D15-AA3A-B0CFFB9F91D9}" destId="{3ADF0AE3-D759-4F4F-8135-572855211847}" srcOrd="4" destOrd="0" presId="urn:microsoft.com/office/officeart/2016/7/layout/RoundedRectangleTimeline#1"/>
    <dgm:cxn modelId="{718BABD9-3B60-482F-B01A-2E414F152777}" type="presParOf" srcId="{196C9F68-3606-4282-A4C6-4485F1280B5F}" destId="{B0CD7A53-7149-45F2-83E8-36717D7878A1}" srcOrd="3" destOrd="0" presId="urn:microsoft.com/office/officeart/2016/7/layout/RoundedRectangleTimeline#1"/>
    <dgm:cxn modelId="{FD435764-A46B-4635-A943-B6C17FFBD43C}" type="presParOf" srcId="{196C9F68-3606-4282-A4C6-4485F1280B5F}" destId="{FB379A6E-C0F9-420B-90FC-2785E757E6AE}" srcOrd="4" destOrd="0" presId="urn:microsoft.com/office/officeart/2016/7/layout/RoundedRectangleTimeline#1"/>
    <dgm:cxn modelId="{03D7F2C3-849C-416B-B668-D51C46CA90E6}" type="presParOf" srcId="{FB379A6E-C0F9-420B-90FC-2785E757E6AE}" destId="{9D82041D-873A-4600-A9C7-C0A0ADFB138B}" srcOrd="0" destOrd="0" presId="urn:microsoft.com/office/officeart/2016/7/layout/RoundedRectangleTimeline#1"/>
    <dgm:cxn modelId="{1DA536D0-EC28-4B9F-A5E9-28EC8F45638C}" type="presParOf" srcId="{FB379A6E-C0F9-420B-90FC-2785E757E6AE}" destId="{80CDBBF8-C6B4-4166-87C1-DC9120CC7586}" srcOrd="1" destOrd="0" presId="urn:microsoft.com/office/officeart/2016/7/layout/RoundedRectangleTimeline#1"/>
    <dgm:cxn modelId="{A1A8842C-F8BC-40AC-8FFC-6A922D88E333}" type="presParOf" srcId="{FB379A6E-C0F9-420B-90FC-2785E757E6AE}" destId="{89759DE5-9F8A-470E-A6D8-F13BB4DEE93D}" srcOrd="2" destOrd="0" presId="urn:microsoft.com/office/officeart/2016/7/layout/RoundedRectangleTimeline#1"/>
    <dgm:cxn modelId="{29E74E09-91C9-47DF-AE07-A1527FF00EB2}" type="presParOf" srcId="{FB379A6E-C0F9-420B-90FC-2785E757E6AE}" destId="{07CCF286-8B46-4A20-ACAC-84BA2D6EFBBC}" srcOrd="3" destOrd="0" presId="urn:microsoft.com/office/officeart/2016/7/layout/RoundedRectangleTimeline#1"/>
    <dgm:cxn modelId="{410C15E7-86BA-42B7-8F67-411E34B11038}" type="presParOf" srcId="{FB379A6E-C0F9-420B-90FC-2785E757E6AE}" destId="{4624FC32-5405-42B1-B5CC-DF0659852A58}" srcOrd="4" destOrd="0" presId="urn:microsoft.com/office/officeart/2016/7/layout/RoundedRectangleTimeline#1"/>
    <dgm:cxn modelId="{E805D201-407E-43CA-9B74-1CB556699F3D}" type="presParOf" srcId="{196C9F68-3606-4282-A4C6-4485F1280B5F}" destId="{8C327064-3851-4ECF-AAB7-82B51711041E}" srcOrd="5" destOrd="0" presId="urn:microsoft.com/office/officeart/2016/7/layout/RoundedRectangleTimeline#1"/>
    <dgm:cxn modelId="{3B0601B6-D3CA-4423-BB34-13790C9940FF}" type="presParOf" srcId="{196C9F68-3606-4282-A4C6-4485F1280B5F}" destId="{9577D726-CABB-4F5B-AAF7-E21F4CB96B5C}" srcOrd="6" destOrd="0" presId="urn:microsoft.com/office/officeart/2016/7/layout/RoundedRectangleTimeline#1"/>
    <dgm:cxn modelId="{219FD69E-E3B3-414F-AD06-8CFC39374117}" type="presParOf" srcId="{9577D726-CABB-4F5B-AAF7-E21F4CB96B5C}" destId="{90134B13-8C80-4048-92DF-CB0F70E5F61A}" srcOrd="0" destOrd="0" presId="urn:microsoft.com/office/officeart/2016/7/layout/RoundedRectangleTimeline#1"/>
    <dgm:cxn modelId="{3EA838B2-B2C1-4541-B28E-DA827E9A53CD}" type="presParOf" srcId="{9577D726-CABB-4F5B-AAF7-E21F4CB96B5C}" destId="{F1D0A92F-A7EA-4436-8DFA-5F8C83A37421}" srcOrd="1" destOrd="0" presId="urn:microsoft.com/office/officeart/2016/7/layout/RoundedRectangleTimeline#1"/>
    <dgm:cxn modelId="{C60C2411-95D4-4128-865D-1A63613797E8}" type="presParOf" srcId="{9577D726-CABB-4F5B-AAF7-E21F4CB96B5C}" destId="{72832846-77BC-4BFC-9AD8-3819C80165C3}" srcOrd="2" destOrd="0" presId="urn:microsoft.com/office/officeart/2016/7/layout/RoundedRectangleTimeline#1"/>
    <dgm:cxn modelId="{5FE6446A-BEB4-48CD-90BD-99E5E95ADD85}" type="presParOf" srcId="{9577D726-CABB-4F5B-AAF7-E21F4CB96B5C}" destId="{85F6D04F-F3A1-4701-9A14-F765B12D8D01}" srcOrd="3" destOrd="0" presId="urn:microsoft.com/office/officeart/2016/7/layout/RoundedRectangleTimeline#1"/>
    <dgm:cxn modelId="{541A49A0-42D9-4D1E-8786-830AC9367BC2}" type="presParOf" srcId="{9577D726-CABB-4F5B-AAF7-E21F4CB96B5C}" destId="{63FAEEC4-72C0-451B-BFC6-69A6F4217554}" srcOrd="4" destOrd="0" presId="urn:microsoft.com/office/officeart/2016/7/layout/RoundedRectangleTimeline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8D226-49D7-4C30-90DC-CA1755D98829}">
      <dsp:nvSpPr>
        <dsp:cNvPr id="0" name=""/>
        <dsp:cNvSpPr/>
      </dsp:nvSpPr>
      <dsp:spPr>
        <a:xfrm rot="16200000">
          <a:off x="1783501" y="802383"/>
          <a:ext cx="397986" cy="2375095"/>
        </a:xfrm>
        <a:prstGeom prst="round2Same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ctr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b="1" kern="1200" dirty="0">
              <a:latin typeface="+mn-lt"/>
            </a:rPr>
            <a:t>Mid May – </a:t>
          </a:r>
          <a:br>
            <a:rPr lang="en-US" altLang="ja-JP" sz="2000" b="1" kern="1200" dirty="0">
              <a:latin typeface="+mn-lt"/>
            </a:rPr>
          </a:br>
          <a:r>
            <a:rPr lang="en-US" altLang="ja-JP" sz="2000" b="1" kern="1200" dirty="0">
              <a:latin typeface="+mn-lt"/>
            </a:rPr>
            <a:t>Mid June</a:t>
          </a:r>
          <a:endParaRPr lang="ja-JP" sz="2000" b="1" kern="1200" dirty="0">
            <a:latin typeface="+mn-lt"/>
          </a:endParaRPr>
        </a:p>
      </dsp:txBody>
      <dsp:txXfrm rot="5400000">
        <a:off x="814375" y="1810365"/>
        <a:ext cx="2355667" cy="359130"/>
      </dsp:txXfrm>
    </dsp:sp>
    <dsp:sp modelId="{45A02F84-C6CB-43F5-AEE4-3EA66C2BD25F}">
      <dsp:nvSpPr>
        <dsp:cNvPr id="0" name=""/>
        <dsp:cNvSpPr/>
      </dsp:nvSpPr>
      <dsp:spPr>
        <a:xfrm>
          <a:off x="3249" y="0"/>
          <a:ext cx="3958491" cy="13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137160" numCol="1" spcCol="1270" anchor="b" anchorCtr="1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ja-JP" sz="1800" b="1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b="1" kern="1200" dirty="0">
              <a:latin typeface="+mn-lt"/>
            </a:rPr>
            <a:t>Buyers Determined</a:t>
          </a:r>
        </a:p>
      </dsp:txBody>
      <dsp:txXfrm>
        <a:off x="3249" y="0"/>
        <a:ext cx="3958491" cy="1392951"/>
      </dsp:txXfrm>
    </dsp:sp>
    <dsp:sp modelId="{6BA46904-CB7C-4538-BD49-D3891EF19552}">
      <dsp:nvSpPr>
        <dsp:cNvPr id="0" name=""/>
        <dsp:cNvSpPr/>
      </dsp:nvSpPr>
      <dsp:spPr>
        <a:xfrm>
          <a:off x="1982494" y="1472548"/>
          <a:ext cx="0" cy="318388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FDBD0-77FE-49D1-A275-A272C8C5E426}">
      <dsp:nvSpPr>
        <dsp:cNvPr id="0" name=""/>
        <dsp:cNvSpPr/>
      </dsp:nvSpPr>
      <dsp:spPr>
        <a:xfrm>
          <a:off x="1942696" y="1392951"/>
          <a:ext cx="79597" cy="795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615E2-3277-4D8E-8484-FF5088C8BF01}">
      <dsp:nvSpPr>
        <dsp:cNvPr id="0" name=""/>
        <dsp:cNvSpPr/>
      </dsp:nvSpPr>
      <dsp:spPr>
        <a:xfrm>
          <a:off x="3170042" y="1790937"/>
          <a:ext cx="2375095" cy="397986"/>
        </a:xfrm>
        <a:prstGeom prst="rect">
          <a:avLst/>
        </a:prstGeom>
        <a:solidFill>
          <a:schemeClr val="accent5">
            <a:hueOff val="120002"/>
            <a:satOff val="2897"/>
            <a:lumOff val="-13987"/>
            <a:alphaOff val="0"/>
          </a:schemeClr>
        </a:solidFill>
        <a:ln w="12700" cap="flat" cmpd="sng" algn="ctr">
          <a:solidFill>
            <a:schemeClr val="accent5">
              <a:hueOff val="120002"/>
              <a:satOff val="2897"/>
              <a:lumOff val="-139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ctr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b="1" kern="1200" dirty="0">
              <a:latin typeface="+mn-lt"/>
            </a:rPr>
            <a:t>End of June – End of July</a:t>
          </a:r>
          <a:endParaRPr lang="ja-JP" sz="2000" b="1" kern="1200" dirty="0">
            <a:latin typeface="+mn-lt"/>
          </a:endParaRPr>
        </a:p>
      </dsp:txBody>
      <dsp:txXfrm>
        <a:off x="3170042" y="1790937"/>
        <a:ext cx="2375095" cy="397986"/>
      </dsp:txXfrm>
    </dsp:sp>
    <dsp:sp modelId="{FEBD3C2A-A340-470A-A475-AE614EA07678}">
      <dsp:nvSpPr>
        <dsp:cNvPr id="0" name=""/>
        <dsp:cNvSpPr/>
      </dsp:nvSpPr>
      <dsp:spPr>
        <a:xfrm>
          <a:off x="2378344" y="2586910"/>
          <a:ext cx="3958491" cy="13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0" numCol="1" spcCol="1270" rtlCol="0" anchor="t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altLang="ja-JP" sz="2000" b="1" kern="1200" dirty="0">
              <a:latin typeface="+mn-lt"/>
            </a:rPr>
            <a:t>Japanese Companies Recruited</a:t>
          </a:r>
          <a:endParaRPr lang="ja-JP" sz="2000" b="1" kern="1200" dirty="0">
            <a:latin typeface="+mn-lt"/>
          </a:endParaRPr>
        </a:p>
      </dsp:txBody>
      <dsp:txXfrm>
        <a:off x="2378344" y="2586910"/>
        <a:ext cx="3958491" cy="1392951"/>
      </dsp:txXfrm>
    </dsp:sp>
    <dsp:sp modelId="{080474C8-0FEA-4FD1-97F1-0978CFB4A37F}">
      <dsp:nvSpPr>
        <dsp:cNvPr id="0" name=""/>
        <dsp:cNvSpPr/>
      </dsp:nvSpPr>
      <dsp:spPr>
        <a:xfrm>
          <a:off x="4357589" y="2188924"/>
          <a:ext cx="0" cy="318388"/>
        </a:xfrm>
        <a:prstGeom prst="line">
          <a:avLst/>
        </a:prstGeom>
        <a:noFill/>
        <a:ln w="6350" cap="flat" cmpd="sng" algn="ctr">
          <a:solidFill>
            <a:schemeClr val="accent5">
              <a:hueOff val="90002"/>
              <a:satOff val="2173"/>
              <a:lumOff val="-1049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7FB61-2602-4A58-81E6-6F133DB1E419}">
      <dsp:nvSpPr>
        <dsp:cNvPr id="0" name=""/>
        <dsp:cNvSpPr/>
      </dsp:nvSpPr>
      <dsp:spPr>
        <a:xfrm>
          <a:off x="4317791" y="2507313"/>
          <a:ext cx="79597" cy="79597"/>
        </a:xfrm>
        <a:prstGeom prst="ellipse">
          <a:avLst/>
        </a:prstGeom>
        <a:solidFill>
          <a:schemeClr val="accent5">
            <a:hueOff val="120002"/>
            <a:satOff val="2897"/>
            <a:lumOff val="-13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2041D-873A-4600-A9C7-C0A0ADFB138B}">
      <dsp:nvSpPr>
        <dsp:cNvPr id="0" name=""/>
        <dsp:cNvSpPr/>
      </dsp:nvSpPr>
      <dsp:spPr>
        <a:xfrm>
          <a:off x="5545137" y="1790937"/>
          <a:ext cx="2375095" cy="397986"/>
        </a:xfrm>
        <a:prstGeom prst="rect">
          <a:avLst/>
        </a:prstGeom>
        <a:solidFill>
          <a:schemeClr val="accent5">
            <a:hueOff val="240004"/>
            <a:satOff val="5795"/>
            <a:lumOff val="-27974"/>
            <a:alphaOff val="0"/>
          </a:schemeClr>
        </a:solidFill>
        <a:ln w="12700" cap="flat" cmpd="sng" algn="ctr">
          <a:solidFill>
            <a:schemeClr val="accent5">
              <a:hueOff val="240004"/>
              <a:satOff val="5795"/>
              <a:lumOff val="-279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ctr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b="1" kern="1200" dirty="0">
              <a:latin typeface="+mn-lt"/>
            </a:rPr>
            <a:t>End of July – Mid Oct </a:t>
          </a:r>
          <a:endParaRPr lang="ja-JP" sz="2000" b="1" kern="1200" dirty="0">
            <a:latin typeface="+mn-lt"/>
          </a:endParaRPr>
        </a:p>
      </dsp:txBody>
      <dsp:txXfrm>
        <a:off x="5545137" y="1790937"/>
        <a:ext cx="2375095" cy="397986"/>
      </dsp:txXfrm>
    </dsp:sp>
    <dsp:sp modelId="{80CDBBF8-C6B4-4166-87C1-DC9120CC7586}">
      <dsp:nvSpPr>
        <dsp:cNvPr id="0" name=""/>
        <dsp:cNvSpPr/>
      </dsp:nvSpPr>
      <dsp:spPr>
        <a:xfrm>
          <a:off x="4753439" y="0"/>
          <a:ext cx="3958491" cy="13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152400" numCol="1" spcCol="1270" rtlCol="0" anchor="b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altLang="ja-JP" sz="2000" b="1" kern="1200" dirty="0">
              <a:latin typeface="+mn-lt"/>
            </a:rPr>
            <a:t>Matching, Schedule Setting, Online Business Meeting</a:t>
          </a:r>
          <a:r>
            <a:rPr lang="en-US" altLang="ja-JP" sz="1600" b="1" kern="1200" dirty="0">
              <a:latin typeface="+mn-lt"/>
            </a:rPr>
            <a:t> </a:t>
          </a:r>
          <a:endParaRPr lang="ja-JP" sz="1600" b="1" kern="1200" dirty="0">
            <a:latin typeface="+mn-lt"/>
          </a:endParaRPr>
        </a:p>
      </dsp:txBody>
      <dsp:txXfrm>
        <a:off x="4753439" y="0"/>
        <a:ext cx="3958491" cy="1392951"/>
      </dsp:txXfrm>
    </dsp:sp>
    <dsp:sp modelId="{89759DE5-9F8A-470E-A6D8-F13BB4DEE93D}">
      <dsp:nvSpPr>
        <dsp:cNvPr id="0" name=""/>
        <dsp:cNvSpPr/>
      </dsp:nvSpPr>
      <dsp:spPr>
        <a:xfrm>
          <a:off x="6732685" y="1472548"/>
          <a:ext cx="0" cy="318388"/>
        </a:xfrm>
        <a:prstGeom prst="line">
          <a:avLst/>
        </a:prstGeom>
        <a:noFill/>
        <a:ln w="6350" cap="flat" cmpd="sng" algn="ctr">
          <a:solidFill>
            <a:schemeClr val="accent5">
              <a:hueOff val="180003"/>
              <a:satOff val="4346"/>
              <a:lumOff val="-2098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CF286-8B46-4A20-ACAC-84BA2D6EFBBC}">
      <dsp:nvSpPr>
        <dsp:cNvPr id="0" name=""/>
        <dsp:cNvSpPr/>
      </dsp:nvSpPr>
      <dsp:spPr>
        <a:xfrm>
          <a:off x="6692886" y="1392951"/>
          <a:ext cx="79597" cy="79597"/>
        </a:xfrm>
        <a:prstGeom prst="ellipse">
          <a:avLst/>
        </a:prstGeom>
        <a:solidFill>
          <a:schemeClr val="accent5">
            <a:hueOff val="240004"/>
            <a:satOff val="5795"/>
            <a:lumOff val="-279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34B13-8C80-4048-92DF-CB0F70E5F61A}">
      <dsp:nvSpPr>
        <dsp:cNvPr id="0" name=""/>
        <dsp:cNvSpPr/>
      </dsp:nvSpPr>
      <dsp:spPr>
        <a:xfrm rot="5400000">
          <a:off x="8910136" y="679496"/>
          <a:ext cx="395287" cy="2620869"/>
        </a:xfrm>
        <a:prstGeom prst="round2SameRect">
          <a:avLst/>
        </a:prstGeom>
        <a:solidFill>
          <a:schemeClr val="accent5">
            <a:hueOff val="360006"/>
            <a:satOff val="8692"/>
            <a:lumOff val="-41961"/>
            <a:alphaOff val="0"/>
          </a:schemeClr>
        </a:solidFill>
        <a:ln w="12700" cap="flat" cmpd="sng" algn="ctr">
          <a:solidFill>
            <a:schemeClr val="accent5">
              <a:hueOff val="360006"/>
              <a:satOff val="8692"/>
              <a:lumOff val="-4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>
              <a:latin typeface="+mn-ea"/>
              <a:ea typeface="+mn-ea"/>
            </a:rPr>
            <a:t>Oct 25 – 27</a:t>
          </a:r>
          <a:endParaRPr kumimoji="1" lang="ja-JP" altLang="en-US" sz="2000" b="1" kern="1200" dirty="0">
            <a:latin typeface="+mn-ea"/>
            <a:ea typeface="+mn-ea"/>
          </a:endParaRPr>
        </a:p>
      </dsp:txBody>
      <dsp:txXfrm rot="-5400000">
        <a:off x="7797345" y="1811583"/>
        <a:ext cx="2601573" cy="356695"/>
      </dsp:txXfrm>
    </dsp:sp>
    <dsp:sp modelId="{F1D0A92F-A7EA-4436-8DFA-5F8C83A37421}">
      <dsp:nvSpPr>
        <dsp:cNvPr id="0" name=""/>
        <dsp:cNvSpPr/>
      </dsp:nvSpPr>
      <dsp:spPr>
        <a:xfrm>
          <a:off x="7128534" y="2586910"/>
          <a:ext cx="3958491" cy="13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0" numCol="1" spcCol="1270" anchor="t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latin typeface="+mn-ea"/>
              <a:ea typeface="+mn-ea"/>
            </a:rPr>
            <a:t>TIMM</a:t>
          </a:r>
          <a:endParaRPr kumimoji="1" lang="ja-JP" altLang="en-US" sz="2000" b="1" kern="1200" dirty="0">
            <a:latin typeface="+mn-ea"/>
            <a:ea typeface="+mn-ea"/>
          </a:endParaRPr>
        </a:p>
      </dsp:txBody>
      <dsp:txXfrm>
        <a:off x="7128534" y="2586910"/>
        <a:ext cx="3958491" cy="1392951"/>
      </dsp:txXfrm>
    </dsp:sp>
    <dsp:sp modelId="{72832846-77BC-4BFC-9AD8-3819C80165C3}">
      <dsp:nvSpPr>
        <dsp:cNvPr id="0" name=""/>
        <dsp:cNvSpPr/>
      </dsp:nvSpPr>
      <dsp:spPr>
        <a:xfrm>
          <a:off x="9107780" y="2188924"/>
          <a:ext cx="0" cy="318388"/>
        </a:xfrm>
        <a:prstGeom prst="line">
          <a:avLst/>
        </a:prstGeom>
        <a:noFill/>
        <a:ln w="6350" cap="flat" cmpd="sng" algn="ctr">
          <a:solidFill>
            <a:schemeClr val="accent5">
              <a:hueOff val="270005"/>
              <a:satOff val="6519"/>
              <a:lumOff val="-31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6D04F-F3A1-4701-9A14-F765B12D8D01}">
      <dsp:nvSpPr>
        <dsp:cNvPr id="0" name=""/>
        <dsp:cNvSpPr/>
      </dsp:nvSpPr>
      <dsp:spPr>
        <a:xfrm flipH="1">
          <a:off x="8974313" y="0"/>
          <a:ext cx="1358724" cy="1102303"/>
        </a:xfrm>
        <a:prstGeom prst="ellipse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oundedRectangleTimeline#1">
  <dgm:title val="角丸四角形タイムライン"/>
  <dgm:desc val="時系列にイベントのリストを表示するために使用します。説明は非表示のボックスに含まれ、日付は四角形で表示されます。ただし、角丸四角形で日付が表示される最初と最後のノードは除きます。大量のテキストと長い説明の日付形式を表示できます。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18"/>
      <dgm:constr type="primFontSz" for="des" forName="Childtext" val="18"/>
      <dgm:constr type="primFontSz" for="des" forName="Childtext" refType="primFontSz" refFor="des" refForName="parent" op="lte"/>
      <dgm:constr type="w" for="ch" forName="composite" refType="w"/>
      <dgm:constr type="h" for="ch" forName="composite" refType="h"/>
      <dgm:constr type="w" for="ch" forName="spaceBetweenRectangles" refType="w" refFor="ch" refForName="composite" fact="-0.4"/>
      <dgm:constr type="w" for="ch" ptType="sibTrans" op="equ"/>
      <dgm:constr type="primFontSz" for="des" forName="parent" op="equ"/>
      <dgm:constr type="primFontSz" for="des" forName="Childtext" op="equ"/>
      <dgm:constr type="primFontSz" for="des" forName="parent1" val="18"/>
      <dgm:constr type="primFontSz" for="des" forName="Childtext1" val="18"/>
      <dgm:constr type="primFontSz" for="des" forName="Childtext1" refType="primFontSz" refFor="des" refForName="parent1" op="lte"/>
      <dgm:constr type="w" for="ch" forName="composite1" refType="w"/>
      <dgm:constr type="h" for="ch" forName="composite1" refType="h"/>
      <dgm:constr type="w" for="ch" forName="spaceBetweenRectangles1" refType="w" refFor="ch" refForName="composite1" fact="-0.4"/>
      <dgm:constr type="primFontSz" for="des" forName="parent1" op="equ"/>
      <dgm:constr type="primFontSz" for="des" forName="Childtext1" op="equ"/>
    </dgm:constrLst>
    <dgm:choose name="layoutByNodeCnt">
      <dgm:if name="twoOrLessNodes" axis="ch" ptType="node" func="cnt" op="lte" val="2">
        <dgm:forEach name="nodesForEach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choose name="casesForFirstAndLastNode1">
              <dgm:if name="startNode1" axis="self" ptType="node" func="pos" op="equ" val="1">
                <dgm:choose name="removeLineWhenOnlyOneNode1">
                  <dgm:if name="ifOnlyOneNode1" axis="followSib" ptType="node" func="cnt" op="equ" val="0">
                    <dgm:constrLst>
                      <dgm:constr type="w" for="ch" forName="parent" refType="w" fact="0.95"/>
                      <dgm:constr type="l" for="ch" forName="parent" refType="w" fact="0.025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025"/>
                      <dgm:constr type="w" for="ch" forName="Childtext" refType="w" fact="0.95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ifMoreThanOneNode1">
                    <dgm:constrLst>
                      <dgm:constr type="w" for="ch" forName="parent" refType="w" fact="0.6"/>
                      <dgm:constr type="l" for="ch" forName="parent" refType="w" fact="0.2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2"/>
                      <dgm:constr type="w" for="ch" forName="Childtext" refType="w" fact="0.6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else>
                </dgm:choose>
              </dgm:if>
              <dgm:else name="notStartNode1">
                <dgm:constrLst>
                  <dgm:constr type="w" for="ch" forName="parent" refType="w" fact="0.6"/>
                  <dgm:constr type="l" for="ch" forName="parent" refType="w" fact="0.2"/>
                  <dgm:constr type="t" for="ch" forName="parent" refType="h" fact="0.45"/>
                  <dgm:constr type="h" for="ch" forName="parent" refType="h" fact="0.1"/>
                  <dgm:constr type="l" for="ch" forName="Childtext" refType="w" fact="0.2"/>
                  <dgm:constr type="w" for="ch" forName="Childtext" refType="w" fact="0.6"/>
                  <dgm:constr type="h" for="ch" forName="Childtext" refType="h" fact="0.35"/>
                  <dgm:constr type="t" for="ch" forName="Childtext" refType="h" fact="0.65"/>
                  <dgm:constr type="w" for="ch" forName="ConnectLine"/>
                  <dgm:constr type="h" for="ch" forName="ConnectLine" refType="h" fact="0.08"/>
                  <dgm:constr type="t" for="ch" forName="ConnectLine" refType="h" fact="0.55"/>
                  <dgm:constr type="ctrX" for="ch" forName="ConnectLine" refType="w" fact="0.5"/>
                  <dgm:constr type="w" for="ch" forName="ConnectLineEnd" refType="h" fact="0.02"/>
                  <dgm:constr type="h" for="ch" forName="ConnectLineEnd" refType="h" fact="0.02"/>
                  <dgm:constr type="b" for="ch" forName="ConnectLineEnd" refType="h" fact="0.65"/>
                  <dgm:constr type="ctrX" for="ch" forName="ConnectLineEnd" refType="w" fact="0.5"/>
                  <dgm:constr type="w" for="ch" forName="EmptyPane" refType="w"/>
                  <dgm:constr type="h" for="ch" forName="EmptyPane" refType="h" fact="0.45"/>
                </dgm:constrLst>
              </dgm:else>
            </dgm:choose>
            <dgm:layoutNode name="parent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">
                <dgm:if name="startNode" axis="self" ptType="node" func="pos" op="equ" val="1">
                  <dgm:choose name="removeLineWhenOnlyOneNode">
                    <dgm:if name="ifOnlyOneNode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">
                      <dgm:choose name="Name18">
                        <dgm:if name="Name19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">
                  <dgm:choose name="Name22">
                    <dgm:if name="Name23" axis="self" ptType="node" func="revPos" op="equ" val="1">
                      <dgm:choose name="Name24">
                        <dgm:if name="Name25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" styleLbl="revTx">
              <dgm:varLst>
                <dgm:bulletEnabled val="1"/>
              </dgm:varLst>
              <dgm:choose name="casesForTxtDirLogic">
                <dgm:if name="Name77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" axis="followSib" ptType="sibTrans" cnt="1">
            <dgm:layoutNode name="spaceBetweenRectangle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moreThanTwoNodes">
        <dgm:forEach name="nodesForEach1" axis="ch" ptType="node">
          <dgm:layoutNode name="composite1">
            <dgm:alg type="composite"/>
            <dgm:shape xmlns:r="http://schemas.openxmlformats.org/officeDocument/2006/relationships" r:blip="">
              <dgm:adjLst/>
            </dgm:shape>
            <dgm:choose name="casesForSnakingLogic21">
              <dgm:if name="oddNode21" axis="self" ptType="node" func="posOdd" op="equ" val="1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w" for="ch" forName="ConnectLine1"/>
                  <dgm:constr type="h" for="ch" forName="ConnectLine1" refType="h" fact="0.08"/>
                  <dgm:constr type="t" for="ch" forName="ConnectLine1" refType="h" fact="0.37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t" for="ch" forName="ConnectLineEnd1" refType="h" fact="0.35"/>
                  <dgm:constr type="ctrX" for="ch" forName="ConnectLineEnd1" refType="w" fact="0.5"/>
                  <dgm:constr type="w" for="ch" forName="EmptyPane1" refType="w"/>
                  <dgm:constr type="t" for="ch" forName="EmptyPane1" refType="h" fact="0.55"/>
                  <dgm:constr type="h" for="ch" forName="EmptyPane1" refType="h" fact="0.45"/>
                </dgm:constrLst>
              </dgm:if>
              <dgm:else name="evenNode2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t" for="ch" forName="Childtext1" refType="h" fact="0.65"/>
                  <dgm:constr type="w" for="ch" forName="ConnectLine1"/>
                  <dgm:constr type="h" for="ch" forName="ConnectLine1" refType="h" fact="0.08"/>
                  <dgm:constr type="t" for="ch" forName="ConnectLine1" refType="h" fact="0.55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b" for="ch" forName="ConnectLineEnd1" refType="h" fact="0.65"/>
                  <dgm:constr type="ctrX" for="ch" forName="ConnectLineEnd1" refType="w" fact="0.5"/>
                  <dgm:constr type="w" for="ch" forName="EmptyPane1" refType="w"/>
                  <dgm:constr type="h" for="ch" forName="EmptyPane1" refType="h" fact="0.45"/>
                </dgm:constrLst>
              </dgm:else>
            </dgm:choose>
            <dgm:layoutNode name="parent1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12">
                <dgm:if name="startNode12" axis="self" ptType="node" func="pos" op="equ" val="1">
                  <dgm:choose name="removeLineWhenOnlyOneNode12">
                    <dgm:if name="ifOnlyOneNode12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12">
                      <dgm:choose name="Name181">
                        <dgm:if name="Name191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1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12">
                  <dgm:choose name="Name221">
                    <dgm:if name="Name231" axis="self" ptType="node" func="revPos" op="equ" val="1">
                      <dgm:choose name="Name241">
                        <dgm:if name="Name251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1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1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1" styleLbl="revTx">
              <dgm:varLst>
                <dgm:bulletEnabled val="1"/>
              </dgm:varLst>
              <dgm:choose name="casesForTxtDirLogic1">
                <dgm:if name="Name771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1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1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1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1" axis="followSib" ptType="sibTrans" cnt="1">
            <dgm:layoutNode name="spaceBetweenRectangles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34753C-1133-43D0-9B1D-C46844531FB8}" type="datetime1">
              <a:rPr lang="ja-JP" altLang="en-US" smtClean="0"/>
              <a:t>2023/5/23</a:t>
            </a:fld>
            <a:endParaRPr 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F14807-5AC7-4E8D-94CD-076413872A2B}" type="datetime1">
              <a:rPr lang="ja-JP" altLang="en-US" smtClean="0"/>
              <a:t>2023/5/23</a:t>
            </a:fld>
            <a:endParaRPr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US" altLang="ja-JP" smtClean="0"/>
              <a:t>1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E1004-FD5E-4B06-A341-94CB0B0F78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06D08B3-78A7-40A0-90D7-508292F55394}" type="datetime1">
              <a:rPr lang="ja-JP" altLang="en-US" smtClean="0"/>
              <a:t>2023/5/23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US" altLang="ja-JP" smtClean="0"/>
              <a:t>2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49076-978F-49B5-B1D0-D82B2123BFF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5FE2791-AFA4-4E77-A23A-DC9D686DE8CF}" type="datetime1">
              <a:rPr lang="ja-JP" altLang="en-US" smtClean="0"/>
              <a:t>2023/5/23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77258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7CCE34D-CFF1-4FFE-815B-D050E7ED2DFD}" type="slidenum">
              <a:rPr lang="en-US" altLang="ja-JP" smtClean="0"/>
              <a:t>3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F8F1ED-B42D-4F90-99CF-39E23A2514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2D5E2A8-CE00-4682-BCC0-F48CD928FB86}" type="datetime1">
              <a:rPr lang="ja-JP" altLang="en-US" smtClean="0"/>
              <a:t>2023/5/23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63648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US" altLang="ja-JP" smtClean="0"/>
              <a:t>4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49076-978F-49B5-B1D0-D82B2123BFF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5FE2791-AFA4-4E77-A23A-DC9D686DE8CF}" type="datetime1">
              <a:rPr lang="ja-JP" altLang="en-US" smtClean="0"/>
              <a:t>2023/5/23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55101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US" altLang="ja-JP" smtClean="0"/>
              <a:t>5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49076-978F-49B5-B1D0-D82B2123BFF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5FE2791-AFA4-4E77-A23A-DC9D686DE8CF}" type="datetime1">
              <a:rPr lang="ja-JP" altLang="en-US" smtClean="0"/>
              <a:t>2023/5/23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9633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C0559-D619-4E56-BF6F-3712370C2150}" type="slidenum">
              <a:rPr lang="en-US" altLang="ja-JP" smtClean="0"/>
              <a:t>6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8D3996-039B-4743-8089-93AB811A15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444875E-E850-4881-BEC1-39CCDC437D8C}" type="datetime1">
              <a:rPr lang="ja-JP" altLang="en-US" smtClean="0"/>
              <a:t>2023/5/23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51454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ja-JP" sz="4800"/>
              <a:t>3DFloat</a:t>
            </a:r>
          </a:p>
        </p:txBody>
      </p:sp>
      <p:sp>
        <p:nvSpPr>
          <p:cNvPr id="14" name="図プレースホルダー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フリーフォーム:図形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コンテンツ 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フリーフォーム:図形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/>
            </a:p>
          </p:txBody>
        </p:sp>
        <p:sp>
          <p:nvSpPr>
            <p:cNvPr id="36" name="フリーフォーム:図形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>
                <a:solidFill>
                  <a:schemeClr val="tx1"/>
                </a:solidFill>
              </a:endParaRPr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19" name="フリーフォーム:図形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ja-JP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16" name="テキスト プレースホルダー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17" name="コンテンツ プレースホルダー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22" name="テキスト プレースホルダー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ja-JP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ja-JP" altLang="en-US"/>
              <a:t>マスター テキストの書式設定</a:t>
            </a:r>
          </a:p>
        </p:txBody>
      </p:sp>
      <p:sp>
        <p:nvSpPr>
          <p:cNvPr id="23" name="コンテンツ プレースホルダー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18" name="テキスト プレースホルダー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ja-JP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ja-JP"/>
              <a:t>クリックして編集する</a:t>
            </a:r>
          </a:p>
        </p:txBody>
      </p:sp>
      <p:sp>
        <p:nvSpPr>
          <p:cNvPr id="21" name="コンテンツ プレースホルダー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サマリ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10" name="図プレースホルダー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結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タイトル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31" name="サブタイトル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ja-JP" altLang="en-US">
                <a:solidFill>
                  <a:schemeClr val="tx1">
                    <a:alpha val="60000"/>
                  </a:schemeClr>
                </a:solidFill>
              </a:rPr>
              <a:t>マスター サブタイトルの書式設定</a:t>
            </a:r>
            <a:endParaRPr lang="ja-JP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図プレースホルダー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42" name="図プレースホルダー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grpSp>
        <p:nvGrpSpPr>
          <p:cNvPr id="43" name="グループ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フリーフォーム:図形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ja-JP">
                <a:solidFill>
                  <a:schemeClr val="tx1"/>
                </a:solidFill>
              </a:endParaRPr>
            </a:p>
          </p:txBody>
        </p:sp>
        <p:sp>
          <p:nvSpPr>
            <p:cNvPr id="45" name="円/楕円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46" name="フリーフォーム:図形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ja-JP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グループ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フリーフォーム:図形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19" name="フリーフォーム:図形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grpSp>
        <p:nvGrpSpPr>
          <p:cNvPr id="34" name="グループ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フリーフォーム:図形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/>
            </a:p>
          </p:txBody>
        </p:sp>
        <p:sp>
          <p:nvSpPr>
            <p:cNvPr id="36" name="フリーフォーム:図形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>
                <a:solidFill>
                  <a:schemeClr val="tx1"/>
                </a:solidFill>
              </a:endParaRPr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円/楕円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grpSp>
        <p:nvGrpSpPr>
          <p:cNvPr id="13" name="グループ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フリーフォーム:図形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フリーフォーム:図形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ja-JP"/>
              <a:t>クリックしてタイトルを追加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ja-JP" sz="1600"/>
              <a:t>クリックしてテキストを追加</a:t>
            </a:r>
          </a:p>
        </p:txBody>
      </p:sp>
      <p:sp>
        <p:nvSpPr>
          <p:cNvPr id="17" name="図プレースホルダー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2" name="図プレースホルダー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5" name="図プレースホルダー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grpSp>
        <p:nvGrpSpPr>
          <p:cNvPr id="10" name="グループ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フリーフォーム:図形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はじめ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18" name="図プレースホルダー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19" name="図プレースホルダー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0" name="図プレースホルダー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11" name="コンテンツ プレースホルダー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セクション区切り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13" name="長方形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/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16" name="サブタイトル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ja-JP" altLang="en-US">
                <a:solidFill>
                  <a:schemeClr val="tx1">
                    <a:alpha val="60000"/>
                  </a:schemeClr>
                </a:solidFill>
              </a:rPr>
              <a:t>マスター サブタイトルの書式設定</a:t>
            </a:r>
            <a:endParaRPr lang="ja-JP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セクション区切り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16" name="サブタイトル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ja-JP" altLang="en-US">
                <a:solidFill>
                  <a:schemeClr val="tx1">
                    <a:alpha val="60000"/>
                  </a:schemeClr>
                </a:solidFill>
              </a:rPr>
              <a:t>マスター サブタイトルの書式設定</a:t>
            </a:r>
            <a:endParaRPr lang="ja-JP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グラフ 表 タイムラ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フリーフォーム:図形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>
                <a:solidFill>
                  <a:schemeClr val="tx1"/>
                </a:solidFill>
              </a:endParaRPr>
            </a:p>
          </p:txBody>
        </p:sp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6" name="フリーフォーム:図形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ja-JP" dirty="0"/>
            </a:lvl1pPr>
          </a:lstStyle>
          <a:p>
            <a:pPr lvl="0" rtl="0">
              <a:lnSpc>
                <a:spcPct val="100000"/>
              </a:lnSpc>
            </a:pPr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grpSp>
        <p:nvGrpSpPr>
          <p:cNvPr id="8" name="グループ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フリーフォーム(F)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0" name="フリーフォーム(F)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1" name="フリーフォーム(F)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12" name="円/楕円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17" name="コンテンツ プレースホルダー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15" name="図プレースホルダー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チー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長方形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ja-JP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40" name="タイトル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ja-JP"/>
              <a:t>チーム</a:t>
            </a:r>
          </a:p>
        </p:txBody>
      </p:sp>
      <p:grpSp>
        <p:nvGrpSpPr>
          <p:cNvPr id="51" name="グループ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フリーフォーム:図形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53" name="フリーフォーム:図形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>
                <a:solidFill>
                  <a:schemeClr val="tx1"/>
                </a:solidFill>
              </a:endParaRPr>
            </a:p>
          </p:txBody>
        </p:sp>
        <p:sp>
          <p:nvSpPr>
            <p:cNvPr id="54" name="円/楕円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55" name="円/楕円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56" name="図プレースホルダー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57" name="図プレースホルダー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58" name="図プレースホルダー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59" name="図プレースホルダー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63" name="テキスト プレースホルダー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61" name="テキスト プレースホルダー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65" name="テキスト プレースホルダー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64" name="テキスト プレースホルダー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67" name="テキスト プレースホルダー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66" name="テキスト プレースホルダー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69" name="テキスト プレースホルダー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68" name="テキスト プレースホルダー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コンテンツ 2 列 (比較スライ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円/楕円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ja-JP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ja-JP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ja-JP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ja-JP"/>
              <a:t>マスター タイトルの書式設定</a:t>
            </a:r>
            <a:endParaRPr lang="ja-JP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ja-JP"/>
              <a:t>20XX 年 2 月 2 日 火曜日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ja-JP"/>
              <a:t>サンプル フッター テキスト</a:t>
            </a:r>
            <a:endParaRPr 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ja-JP" smtClean="0"/>
              <a:pPr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kumimoji="1"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kumimoji="1"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kumimoji="1"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kumimoji="1"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kumimoji="1"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夕日が沈む街並み&#10;&#10;自動的に生成された説明">
            <a:extLst>
              <a:ext uri="{FF2B5EF4-FFF2-40B4-BE49-F238E27FC236}">
                <a16:creationId xmlns:a16="http://schemas.microsoft.com/office/drawing/2014/main" id="{8509BEB3-AD25-48D7-84EC-47C721231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628"/>
            <a:ext cx="12192000" cy="451509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08" y="161843"/>
            <a:ext cx="6948412" cy="1075170"/>
          </a:xfrm>
        </p:spPr>
        <p:txBody>
          <a:bodyPr rtlCol="0" anchor="b" anchorCtr="0">
            <a:normAutofit fontScale="90000"/>
          </a:bodyPr>
          <a:lstStyle/>
          <a:p>
            <a:pPr rtl="0"/>
            <a:r>
              <a:rPr lang="en-US" altLang="ja-JP" sz="5400" b="1" dirty="0">
                <a:latin typeface="+mj-ea"/>
              </a:rPr>
              <a:t>JETRO </a:t>
            </a:r>
            <a:br>
              <a:rPr lang="en-US" altLang="ja-JP" sz="5400" b="1" dirty="0">
                <a:latin typeface="+mj-ea"/>
              </a:rPr>
            </a:br>
            <a:r>
              <a:rPr lang="en-US" altLang="ja-JP" sz="2000" b="1" dirty="0">
                <a:latin typeface="+mj-ea"/>
              </a:rPr>
              <a:t>TIMM×JETRO Music Content Business Matching Program</a:t>
            </a:r>
            <a:endParaRPr lang="ja-JP" sz="5400" b="1" dirty="0">
              <a:latin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E8107B-D185-4872-933E-D579271C581B}"/>
              </a:ext>
            </a:extLst>
          </p:cNvPr>
          <p:cNvSpPr txBox="1"/>
          <p:nvPr/>
        </p:nvSpPr>
        <p:spPr>
          <a:xfrm>
            <a:off x="368179" y="159055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i="0" u="none" strike="noStrike" dirty="0">
                <a:effectLst/>
                <a:latin typeface="+mn-ea"/>
              </a:rPr>
              <a:t>Join our program and meet potential partners with various Japanese titles!</a:t>
            </a:r>
            <a:r>
              <a:rPr lang="en-US" altLang="ja-JP" sz="2400" b="1" i="0" dirty="0">
                <a:effectLst/>
                <a:latin typeface="+mn-ea"/>
              </a:rPr>
              <a:t>​</a:t>
            </a:r>
            <a:endParaRPr lang="ja-JP" altLang="en-US" sz="2400" b="1" dirty="0">
              <a:latin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8CFA61-5725-4B9F-B892-E62D8138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040086"/>
            <a:ext cx="1317969" cy="7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3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AB0510E-4EE2-4692-AFEE-E1C4B7A37C87}"/>
              </a:ext>
            </a:extLst>
          </p:cNvPr>
          <p:cNvSpPr/>
          <p:nvPr/>
        </p:nvSpPr>
        <p:spPr>
          <a:xfrm>
            <a:off x="0" y="-385"/>
            <a:ext cx="12192000" cy="103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14" y="252915"/>
            <a:ext cx="12148185" cy="1253041"/>
          </a:xfrm>
        </p:spPr>
        <p:txBody>
          <a:bodyPr rtlCol="0"/>
          <a:lstStyle/>
          <a:p>
            <a:pPr rtl="0"/>
            <a:r>
              <a:rPr lang="en-US" altLang="ja-JP" sz="4400" b="1" dirty="0"/>
              <a:t>Overview</a:t>
            </a:r>
            <a:endParaRPr lang="ja-JP" sz="4400" b="1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F9A883-CC44-4401-AE67-8FCEACB7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US" altLang="ja-JP" smtClean="0"/>
              <a:pPr rtl="0"/>
              <a:t>2</a:t>
            </a:fld>
            <a:endParaRPr lang="ja-JP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AC0258-92B5-4BBB-85B7-701C331365FC}"/>
              </a:ext>
            </a:extLst>
          </p:cNvPr>
          <p:cNvSpPr txBox="1"/>
          <p:nvPr/>
        </p:nvSpPr>
        <p:spPr>
          <a:xfrm>
            <a:off x="360363" y="1286241"/>
            <a:ext cx="953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JETRO will arrange online business meetings between international buyers and Japanese sellers by web conferencing software via the Internet. 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39734C0D-B84E-4460-8576-513D20956131}"/>
              </a:ext>
            </a:extLst>
          </p:cNvPr>
          <p:cNvSpPr/>
          <p:nvPr/>
        </p:nvSpPr>
        <p:spPr>
          <a:xfrm>
            <a:off x="0" y="2172017"/>
            <a:ext cx="5362575" cy="461665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Schedule </a:t>
            </a:r>
            <a:endParaRPr kumimoji="1" lang="ja-JP" altLang="en-US" sz="2000" b="1" dirty="0"/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B733CB12-1473-4C9F-94BC-26E8CD3F8BF9}"/>
              </a:ext>
            </a:extLst>
          </p:cNvPr>
          <p:cNvSpPr/>
          <p:nvPr/>
        </p:nvSpPr>
        <p:spPr>
          <a:xfrm>
            <a:off x="0" y="3628384"/>
            <a:ext cx="5362575" cy="461665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Buyers and Sellers </a:t>
            </a:r>
            <a:endParaRPr kumimoji="1" lang="ja-JP" altLang="en-US" sz="2000" b="1" dirty="0"/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BC96B09C-F435-487A-ACA5-11B5501D7578}"/>
              </a:ext>
            </a:extLst>
          </p:cNvPr>
          <p:cNvSpPr/>
          <p:nvPr/>
        </p:nvSpPr>
        <p:spPr>
          <a:xfrm>
            <a:off x="0" y="5218101"/>
            <a:ext cx="5362575" cy="461665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The number of participants </a:t>
            </a:r>
            <a:endParaRPr kumimoji="1" lang="ja-JP" altLang="en-US" sz="2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3F6606-3E81-4AE7-8DC8-98BB593AFEBD}"/>
              </a:ext>
            </a:extLst>
          </p:cNvPr>
          <p:cNvSpPr txBox="1"/>
          <p:nvPr/>
        </p:nvSpPr>
        <p:spPr>
          <a:xfrm>
            <a:off x="388937" y="2705054"/>
            <a:ext cx="7698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u="none" strike="noStrike" dirty="0">
                <a:solidFill>
                  <a:srgbClr val="FFFFFF"/>
                </a:solidFill>
                <a:effectLst/>
                <a:latin typeface="+mn-ea"/>
              </a:rPr>
              <a:t>Buyer selects dates and time available </a:t>
            </a:r>
            <a:r>
              <a:rPr lang="en-US" altLang="ja-JP" dirty="0">
                <a:solidFill>
                  <a:srgbClr val="FFFFFF"/>
                </a:solidFill>
                <a:latin typeface="+mn-ea"/>
              </a:rPr>
              <a:t>during </a:t>
            </a:r>
            <a:r>
              <a:rPr lang="en-US" altLang="ja-JP" b="0" i="0" u="none" strike="noStrike" dirty="0">
                <a:solidFill>
                  <a:srgbClr val="FFFFFF"/>
                </a:solidFill>
                <a:effectLst/>
                <a:latin typeface="+mn-ea"/>
              </a:rPr>
              <a:t>July – October 2023.</a:t>
            </a:r>
            <a:r>
              <a:rPr lang="en-US" altLang="ja-JP" b="0" i="0" dirty="0">
                <a:solidFill>
                  <a:srgbClr val="FFFFFF"/>
                </a:solidFill>
                <a:effectLst/>
                <a:latin typeface="+mn-ea"/>
              </a:rPr>
              <a:t>​</a:t>
            </a:r>
            <a:br>
              <a:rPr lang="en-US" altLang="ja-JP" b="0" i="0" dirty="0">
                <a:solidFill>
                  <a:srgbClr val="FFFFFF"/>
                </a:solidFill>
                <a:effectLst/>
                <a:latin typeface="+mn-ea"/>
              </a:rPr>
            </a:br>
            <a:r>
              <a:rPr lang="en-US" altLang="ja-JP" b="0" i="0" u="none" strike="noStrike" dirty="0">
                <a:solidFill>
                  <a:srgbClr val="FFFFFF"/>
                </a:solidFill>
                <a:effectLst/>
                <a:latin typeface="+mn-ea"/>
              </a:rPr>
              <a:t>One meeting will run for 30 min.</a:t>
            </a:r>
            <a:endParaRPr kumimoji="1" lang="ja-JP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8F0BCE2-FB49-476B-AA26-D999F640CA4B}"/>
              </a:ext>
            </a:extLst>
          </p:cNvPr>
          <p:cNvSpPr txBox="1"/>
          <p:nvPr/>
        </p:nvSpPr>
        <p:spPr>
          <a:xfrm>
            <a:off x="388938" y="4192410"/>
            <a:ext cx="7345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rgbClr val="FFFFFF"/>
                </a:solidFill>
                <a:latin typeface="+mn-ea"/>
              </a:rPr>
              <a:t>Buyers: Distribution, Live/Festival/Event, IT/Digital/Startups, Ticketing, Anime/Film/Game-related companies etc.</a:t>
            </a:r>
            <a:endParaRPr kumimoji="1" lang="ja-JP" altLang="en-US" sz="16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D279CC-76D0-46B0-B721-27C8336D234A}"/>
              </a:ext>
            </a:extLst>
          </p:cNvPr>
          <p:cNvSpPr txBox="1"/>
          <p:nvPr/>
        </p:nvSpPr>
        <p:spPr>
          <a:xfrm>
            <a:off x="360363" y="5860881"/>
            <a:ext cx="6243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solidFill>
                  <a:srgbClr val="FFFFFF"/>
                </a:solidFill>
                <a:latin typeface="+mn-ea"/>
              </a:rPr>
              <a:t>International buyers</a:t>
            </a:r>
            <a:r>
              <a:rPr kumimoji="1" lang="ja-JP" altLang="en-US" dirty="0">
                <a:solidFill>
                  <a:srgbClr val="FFFFFF"/>
                </a:solidFill>
                <a:latin typeface="+mn-ea"/>
              </a:rPr>
              <a:t>：</a:t>
            </a:r>
            <a:r>
              <a:rPr kumimoji="1" lang="en-US" altLang="ja-JP" dirty="0">
                <a:solidFill>
                  <a:srgbClr val="FFFFFF"/>
                </a:solidFill>
                <a:latin typeface="+mn-ea"/>
              </a:rPr>
              <a:t>10 (expected)</a:t>
            </a:r>
          </a:p>
          <a:p>
            <a:r>
              <a:rPr kumimoji="1" lang="en-US" altLang="ja-JP" dirty="0">
                <a:solidFill>
                  <a:srgbClr val="FFFFFF"/>
                </a:solidFill>
                <a:latin typeface="+mn-ea"/>
              </a:rPr>
              <a:t>Japanese sellers</a:t>
            </a:r>
            <a:r>
              <a:rPr kumimoji="1" lang="ja-JP" altLang="en-US" dirty="0">
                <a:solidFill>
                  <a:srgbClr val="FFFFFF"/>
                </a:solidFill>
                <a:latin typeface="+mn-ea"/>
              </a:rPr>
              <a:t>：</a:t>
            </a:r>
            <a:r>
              <a:rPr kumimoji="1" lang="en-US" altLang="ja-JP" dirty="0">
                <a:solidFill>
                  <a:srgbClr val="FFFFFF"/>
                </a:solidFill>
                <a:latin typeface="+mn-ea"/>
              </a:rPr>
              <a:t>25</a:t>
            </a:r>
            <a:r>
              <a:rPr kumimoji="1" lang="ja-JP" altLang="en-US" dirty="0">
                <a:solidFill>
                  <a:srgbClr val="FFFFFF"/>
                </a:solidFill>
                <a:latin typeface="+mn-ea"/>
              </a:rPr>
              <a:t> </a:t>
            </a:r>
            <a:r>
              <a:rPr kumimoji="1" lang="en-US" altLang="ja-JP" dirty="0">
                <a:solidFill>
                  <a:srgbClr val="FFFFFF"/>
                </a:solidFill>
                <a:latin typeface="+mn-ea"/>
              </a:rPr>
              <a:t>(expected)</a:t>
            </a:r>
            <a:endParaRPr kumimoji="1" lang="ja-JP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63E668A-5F83-40B0-BB01-51A9A165A8C0}"/>
              </a:ext>
            </a:extLst>
          </p:cNvPr>
          <p:cNvSpPr/>
          <p:nvPr/>
        </p:nvSpPr>
        <p:spPr>
          <a:xfrm>
            <a:off x="6409911" y="3236592"/>
            <a:ext cx="1677798" cy="9233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  <a:t>Seller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FF552CE-55AC-456B-BE86-CC731C110D67}"/>
              </a:ext>
            </a:extLst>
          </p:cNvPr>
          <p:cNvSpPr/>
          <p:nvPr/>
        </p:nvSpPr>
        <p:spPr>
          <a:xfrm>
            <a:off x="10405044" y="3217900"/>
            <a:ext cx="1677798" cy="9233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  <a:t>Buyer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36F15D2E-6BC4-4FB1-B7BF-FF78E0EE77A0}"/>
              </a:ext>
            </a:extLst>
          </p:cNvPr>
          <p:cNvSpPr/>
          <p:nvPr/>
        </p:nvSpPr>
        <p:spPr>
          <a:xfrm>
            <a:off x="8607055" y="5743142"/>
            <a:ext cx="1677798" cy="9233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  <a:t>JETRO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BB735923-037C-4BF2-A40B-F7205AF39572}"/>
              </a:ext>
            </a:extLst>
          </p:cNvPr>
          <p:cNvSpPr/>
          <p:nvPr/>
        </p:nvSpPr>
        <p:spPr>
          <a:xfrm rot="10800000">
            <a:off x="7439892" y="3830429"/>
            <a:ext cx="3624044" cy="2182629"/>
          </a:xfrm>
          <a:prstGeom prst="triangle">
            <a:avLst>
              <a:gd name="adj" fmla="val 447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ja-JP" altLang="ja-JP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Arial" panose="020B0604020202020204" pitchFamily="34" charset="0"/>
              </a:rPr>
              <a:t>​</a:t>
            </a:r>
            <a:endParaRPr lang="ja-JP" altLang="ja-JP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5B5E2F5-A4C1-45E6-BE21-26FB85EBBDEC}"/>
              </a:ext>
            </a:extLst>
          </p:cNvPr>
          <p:cNvSpPr txBox="1"/>
          <p:nvPr/>
        </p:nvSpPr>
        <p:spPr>
          <a:xfrm>
            <a:off x="8321576" y="4017772"/>
            <a:ext cx="207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Web conferencing software 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​</a:t>
            </a:r>
            <a:endParaRPr lang="en-US" altLang="ja-JP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rtl="0" fontAlgn="base"/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via the internet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​</a:t>
            </a:r>
          </a:p>
          <a:p>
            <a:pPr algn="ctr" rtl="0" fontAlgn="base"/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(ex. Zoom)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842279D-DD9F-40B3-AF1A-9397D84D2BDE}"/>
              </a:ext>
            </a:extLst>
          </p:cNvPr>
          <p:cNvSpPr txBox="1"/>
          <p:nvPr/>
        </p:nvSpPr>
        <p:spPr>
          <a:xfrm>
            <a:off x="388938" y="4772451"/>
            <a:ext cx="76120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rgbClr val="FFFFFF"/>
                </a:solidFill>
                <a:latin typeface="+mn-ea"/>
              </a:rPr>
              <a:t>Sellers: Record Label, Artist Management, Music Publisher etc.</a:t>
            </a:r>
            <a:endParaRPr kumimoji="1" lang="ja-JP" altLang="en-US" sz="1600" dirty="0">
              <a:solidFill>
                <a:srgbClr val="FF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752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B3DA1DE-8FA2-437B-90AE-21A418182F37}"/>
              </a:ext>
            </a:extLst>
          </p:cNvPr>
          <p:cNvSpPr/>
          <p:nvPr/>
        </p:nvSpPr>
        <p:spPr>
          <a:xfrm>
            <a:off x="0" y="0"/>
            <a:ext cx="12192000" cy="103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US" altLang="ja-JP" smtClean="0"/>
              <a:pPr rtl="0"/>
              <a:t>3</a:t>
            </a:fld>
            <a:endParaRPr lang="ja-JP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D4B43C1-3544-400B-B938-35B3A617ECFA}"/>
              </a:ext>
            </a:extLst>
          </p:cNvPr>
          <p:cNvSpPr txBox="1"/>
          <p:nvPr/>
        </p:nvSpPr>
        <p:spPr>
          <a:xfrm>
            <a:off x="319087" y="1881275"/>
            <a:ext cx="11553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b="1" dirty="0"/>
              <a:t>JETRO will select buyers from all countries / regions.</a:t>
            </a:r>
          </a:p>
          <a:p>
            <a:endParaRPr kumimoji="1" lang="en-US" altLang="ja-JP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b="1" dirty="0"/>
              <a:t>JETRO will publicly recruit Japanese sellers, revealing names of invited buyers.</a:t>
            </a:r>
          </a:p>
          <a:p>
            <a:endParaRPr kumimoji="1" lang="en-US" altLang="ja-JP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b="1" dirty="0"/>
              <a:t>JETRO will arrange meetings based upon both sellers’ and buyers’ requests.</a:t>
            </a:r>
          </a:p>
          <a:p>
            <a:endParaRPr kumimoji="1" lang="en-US" altLang="ja-JP" sz="3200" dirty="0"/>
          </a:p>
        </p:txBody>
      </p:sp>
      <p:sp>
        <p:nvSpPr>
          <p:cNvPr id="8" name="タイトル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 txBox="1">
            <a:spLocks/>
          </p:cNvSpPr>
          <p:nvPr/>
        </p:nvSpPr>
        <p:spPr>
          <a:xfrm>
            <a:off x="196214" y="252915"/>
            <a:ext cx="12148185" cy="125304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b="1" dirty="0"/>
              <a:t>Program Guidelines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2054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AB0510E-4EE2-4692-AFEE-E1C4B7A37C87}"/>
              </a:ext>
            </a:extLst>
          </p:cNvPr>
          <p:cNvSpPr/>
          <p:nvPr/>
        </p:nvSpPr>
        <p:spPr>
          <a:xfrm>
            <a:off x="0" y="-385"/>
            <a:ext cx="12192000" cy="103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F9A883-CC44-4401-AE67-8FCEACB7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US" altLang="ja-JP" smtClean="0"/>
              <a:pPr rtl="0"/>
              <a:t>4</a:t>
            </a:fld>
            <a:endParaRPr lang="ja-JP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62AEA2E-0B1A-49D5-964A-3E39BFC9F892}"/>
              </a:ext>
            </a:extLst>
          </p:cNvPr>
          <p:cNvSpPr txBox="1"/>
          <p:nvPr/>
        </p:nvSpPr>
        <p:spPr>
          <a:xfrm>
            <a:off x="330457" y="1501684"/>
            <a:ext cx="7133610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altLang="ja-JP" sz="2800" b="1" dirty="0">
                <a:solidFill>
                  <a:schemeClr val="tx1"/>
                </a:solidFill>
              </a:rPr>
              <a:t>Each buyer will join web business meetings from his/her own PC.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US" altLang="ja-JP" sz="2800" b="1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altLang="ja-JP" sz="2800" b="1" dirty="0">
                <a:solidFill>
                  <a:schemeClr val="tx1"/>
                </a:solidFill>
              </a:rPr>
              <a:t>All meetings are pre-arranged. Each meeting will run for 30 minutes.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US" altLang="ja-JP" sz="2800" b="1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altLang="ja-JP" sz="2800" b="1" dirty="0">
                <a:solidFill>
                  <a:schemeClr val="tx1"/>
                </a:solidFill>
              </a:rPr>
              <a:t>JETRO will send meeting URL/ID/PW to buyer.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US" altLang="ja-JP" sz="2800" b="1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altLang="ja-JP" sz="2800" b="1" dirty="0"/>
              <a:t>Language: English</a:t>
            </a:r>
            <a:endParaRPr lang="ja-JP" altLang="ja-JP" sz="2800" b="1" dirty="0">
              <a:solidFill>
                <a:schemeClr val="tx1"/>
              </a:solidFill>
            </a:endParaRPr>
          </a:p>
        </p:txBody>
      </p:sp>
      <p:sp>
        <p:nvSpPr>
          <p:cNvPr id="11" name="タイトル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14" y="252915"/>
            <a:ext cx="12148185" cy="1253041"/>
          </a:xfrm>
        </p:spPr>
        <p:txBody>
          <a:bodyPr rtlCol="0"/>
          <a:lstStyle/>
          <a:p>
            <a:r>
              <a:rPr lang="en-US" altLang="ja-JP" sz="4400" b="1" dirty="0"/>
              <a:t>Business Meeting</a:t>
            </a:r>
            <a:endParaRPr lang="ja-JP" sz="4400" b="1" dirty="0"/>
          </a:p>
        </p:txBody>
      </p:sp>
      <p:pic>
        <p:nvPicPr>
          <p:cNvPr id="7" name="図 6" descr="人, テーブル, 建物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5EB0733F-5D8C-49D4-8386-CEDFB8AF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293" y="1032942"/>
            <a:ext cx="4748708" cy="58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AB0510E-4EE2-4692-AFEE-E1C4B7A37C87}"/>
              </a:ext>
            </a:extLst>
          </p:cNvPr>
          <p:cNvSpPr/>
          <p:nvPr/>
        </p:nvSpPr>
        <p:spPr>
          <a:xfrm>
            <a:off x="0" y="-385"/>
            <a:ext cx="12192000" cy="103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F9A883-CC44-4401-AE67-8FCEACB7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US" altLang="ja-JP" smtClean="0"/>
              <a:pPr rtl="0"/>
              <a:t>5</a:t>
            </a:fld>
            <a:endParaRPr lang="ja-JP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62AEA2E-0B1A-49D5-964A-3E39BFC9F892}"/>
              </a:ext>
            </a:extLst>
          </p:cNvPr>
          <p:cNvSpPr txBox="1"/>
          <p:nvPr/>
        </p:nvSpPr>
        <p:spPr>
          <a:xfrm>
            <a:off x="532608" y="1780068"/>
            <a:ext cx="66881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altLang="ja-JP" sz="2800" b="1" dirty="0"/>
              <a:t>Strong desire to distribute Japanese music related content in overseas markets. 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US" altLang="ja-JP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b="1" dirty="0"/>
              <a:t>Authority to select and make procurement decisions.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b="1" dirty="0">
                <a:solidFill>
                  <a:schemeClr val="tx1"/>
                </a:solidFill>
              </a:rPr>
              <a:t>Established business in overseas </a:t>
            </a:r>
            <a:r>
              <a:rPr lang="en-US" altLang="ja-JP" sz="2800" b="1" dirty="0"/>
              <a:t>music</a:t>
            </a:r>
            <a:r>
              <a:rPr lang="en-US" altLang="ja-JP" sz="2800" b="1" dirty="0">
                <a:solidFill>
                  <a:schemeClr val="tx1"/>
                </a:solidFill>
              </a:rPr>
              <a:t> related content markets.  </a:t>
            </a:r>
            <a:endParaRPr lang="ja-JP" altLang="ja-JP" sz="2800" b="1" dirty="0">
              <a:solidFill>
                <a:schemeClr val="tx1"/>
              </a:solidFill>
            </a:endParaRPr>
          </a:p>
        </p:txBody>
      </p:sp>
      <p:sp>
        <p:nvSpPr>
          <p:cNvPr id="10" name="タイトル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14" y="252915"/>
            <a:ext cx="12148185" cy="1253041"/>
          </a:xfrm>
        </p:spPr>
        <p:txBody>
          <a:bodyPr rtlCol="0"/>
          <a:lstStyle/>
          <a:p>
            <a:r>
              <a:rPr lang="en-US" altLang="ja-JP" sz="4400" b="1" dirty="0"/>
              <a:t>JETRO’s criteria for buyers’ selection</a:t>
            </a:r>
            <a:endParaRPr lang="ja-JP" sz="44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7EE0544-3213-4B11-8081-75237ED07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980" y="1032500"/>
            <a:ext cx="4709020" cy="58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7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4861D65-EAC8-435E-8EBF-304D728BAFD6}"/>
              </a:ext>
            </a:extLst>
          </p:cNvPr>
          <p:cNvSpPr/>
          <p:nvPr/>
        </p:nvSpPr>
        <p:spPr>
          <a:xfrm>
            <a:off x="0" y="-13855"/>
            <a:ext cx="12192000" cy="103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コンテンツ プレースホルダー 3" descr="タイムライン SmartArt プレースホルダー ">
            <a:extLst>
              <a:ext uri="{FF2B5EF4-FFF2-40B4-BE49-F238E27FC236}">
                <a16:creationId xmlns:a16="http://schemas.microsoft.com/office/drawing/2014/main" id="{93897051-DA8D-4072-A594-51769F8D5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125941"/>
              </p:ext>
            </p:extLst>
          </p:nvPr>
        </p:nvGraphicFramePr>
        <p:xfrm>
          <a:off x="550862" y="2446338"/>
          <a:ext cx="11090275" cy="397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5CAC52-3FD1-464A-805A-B8F7AF04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US" altLang="ja-JP" smtClean="0"/>
              <a:pPr rtl="0"/>
              <a:t>6</a:t>
            </a:fld>
            <a:endParaRPr lang="ja-JP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12ADC9-FF2E-4BB7-BFB9-2157DDC37242}"/>
              </a:ext>
            </a:extLst>
          </p:cNvPr>
          <p:cNvSpPr txBox="1"/>
          <p:nvPr/>
        </p:nvSpPr>
        <p:spPr>
          <a:xfrm>
            <a:off x="550862" y="1278167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altLang="ja-JP" b="0" i="0" u="none" strike="noStrike" dirty="0">
                <a:effectLst/>
                <a:latin typeface="+mn-ea"/>
              </a:rPr>
              <a:t>During the nomination process of program, a candidate will be asked to register company &amp; buyer information by mid of </a:t>
            </a:r>
            <a:r>
              <a:rPr lang="en-US" altLang="ja-JP" dirty="0">
                <a:latin typeface="+mn-ea"/>
              </a:rPr>
              <a:t>June</a:t>
            </a:r>
            <a:r>
              <a:rPr lang="en-US" altLang="ja-JP" b="0" i="0" u="none" strike="noStrike" dirty="0">
                <a:effectLst/>
                <a:latin typeface="+mn-ea"/>
              </a:rPr>
              <a:t> 2023.​</a:t>
            </a:r>
            <a:r>
              <a:rPr lang="ja-JP" altLang="ja-JP" b="0" i="0" dirty="0">
                <a:effectLst/>
                <a:latin typeface="+mn-ea"/>
              </a:rPr>
              <a:t>​</a:t>
            </a:r>
          </a:p>
          <a:p>
            <a:pPr algn="l" rtl="0" fontAlgn="base"/>
            <a:r>
              <a:rPr lang="ja-JP" altLang="ja-JP" b="0" i="0" dirty="0">
                <a:solidFill>
                  <a:srgbClr val="000000"/>
                </a:solidFill>
                <a:effectLst/>
                <a:latin typeface="+mn-ea"/>
              </a:rPr>
              <a:t>​</a:t>
            </a:r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F5B7ADEF-7369-425D-82FE-468284A59609}"/>
              </a:ext>
            </a:extLst>
          </p:cNvPr>
          <p:cNvSpPr/>
          <p:nvPr/>
        </p:nvSpPr>
        <p:spPr>
          <a:xfrm>
            <a:off x="550862" y="2446338"/>
            <a:ext cx="5362575" cy="461665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Timeline</a:t>
            </a:r>
            <a:endParaRPr kumimoji="1" lang="ja-JP" altLang="en-US" sz="2000" b="1" dirty="0"/>
          </a:p>
        </p:txBody>
      </p:sp>
      <p:sp>
        <p:nvSpPr>
          <p:cNvPr id="12" name="タイトル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 txBox="1">
            <a:spLocks/>
          </p:cNvSpPr>
          <p:nvPr/>
        </p:nvSpPr>
        <p:spPr>
          <a:xfrm>
            <a:off x="196214" y="252915"/>
            <a:ext cx="12148185" cy="125304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b="1" dirty="0"/>
              <a:t>Required Information for Application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24630061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675.tgt.Office_50301110_TF33713516_Win32_OJ112196127" id="{C868A859-E2DF-4C56-8BB7-FE9F29452772}" vid="{0784E506-B9C8-465F-AA3A-AC70BA82275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cfc5d7-1c7d-4af8-aed3-1735ca8faf1a">
      <Terms xmlns="http://schemas.microsoft.com/office/infopath/2007/PartnerControls"/>
    </lcf76f155ced4ddcb4097134ff3c332f>
    <TaxCatchAll xmlns="82b12809-253d-4a38-856d-7f15a77a56e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9C845CF6E2A774ABCC2BB1FEDC1F530" ma:contentTypeVersion="13" ma:contentTypeDescription="新しいドキュメントを作成します。" ma:contentTypeScope="" ma:versionID="fb97bb5dbe050782a5691328ff5e1238">
  <xsd:schema xmlns:xsd="http://www.w3.org/2001/XMLSchema" xmlns:xs="http://www.w3.org/2001/XMLSchema" xmlns:p="http://schemas.microsoft.com/office/2006/metadata/properties" xmlns:ns2="82b12809-253d-4a38-856d-7f15a77a56e3" xmlns:ns3="7ccfc5d7-1c7d-4af8-aed3-1735ca8faf1a" targetNamespace="http://schemas.microsoft.com/office/2006/metadata/properties" ma:root="true" ma:fieldsID="a45b95d199f33719731c26ec382a3f15" ns2:_="" ns3:_="">
    <xsd:import namespace="82b12809-253d-4a38-856d-7f15a77a56e3"/>
    <xsd:import namespace="7ccfc5d7-1c7d-4af8-aed3-1735ca8faf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12809-253d-4a38-856d-7f15a77a56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7cfd54a-7721-441d-81ba-e5d003d204e0}" ma:internalName="TaxCatchAll" ma:showField="CatchAllData" ma:web="82b12809-253d-4a38-856d-7f15a77a56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fc5d7-1c7d-4af8-aed3-1735ca8fa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182b0f76-d187-467d-a507-94d1dbb104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8EBEC0-C766-4F54-BCD9-77D25DF7C6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720649-FAA7-4517-999F-111E9FADC65B}">
  <ds:schemaRefs>
    <ds:schemaRef ds:uri="http://schemas.microsoft.com/office/2006/metadata/properties"/>
    <ds:schemaRef ds:uri="http://schemas.microsoft.com/office/infopath/2007/PartnerControls"/>
    <ds:schemaRef ds:uri="7ccfc5d7-1c7d-4af8-aed3-1735ca8faf1a"/>
    <ds:schemaRef ds:uri="82b12809-253d-4a38-856d-7f15a77a56e3"/>
  </ds:schemaRefs>
</ds:datastoreItem>
</file>

<file path=customXml/itemProps3.xml><?xml version="1.0" encoding="utf-8"?>
<ds:datastoreItem xmlns:ds="http://schemas.openxmlformats.org/officeDocument/2006/customXml" ds:itemID="{8A05C327-18B5-487E-AC8D-8B43EDFA2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b12809-253d-4a38-856d-7f15a77a56e3"/>
    <ds:schemaRef ds:uri="7ccfc5d7-1c7d-4af8-aed3-1735ca8faf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d5ce837-86eb-4900-9c2a-2a13b5c0ee0d}" enabled="1" method="Privileged" siteId="{08b42e22-3a77-40ef-a51b-37104946de05}" removed="0"/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{1F0FE2DF-E8A4-4118-945E-D977782B1B20}tf33713516_win32</Template>
  <TotalTime>0</TotalTime>
  <Words>347</Words>
  <Application>Microsoft Office PowerPoint</Application>
  <PresentationFormat>Widescreen</PresentationFormat>
  <Paragraphs>69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3DFloatVTI</vt:lpstr>
      <vt:lpstr>JETRO  TIMM×JETRO Music Content Business Matching Program</vt:lpstr>
      <vt:lpstr>Overview</vt:lpstr>
      <vt:lpstr>PowerPoint Presentation</vt:lpstr>
      <vt:lpstr>Business Meeting</vt:lpstr>
      <vt:lpstr>JETRO’s criteria for buyers’ selection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JETRO  TIMM×JETRO Music Content Business Matching Program</dc:title>
  <dc:creator/>
  <cp:lastModifiedBy/>
  <cp:revision>6</cp:revision>
  <dcterms:created xsi:type="dcterms:W3CDTF">2023-05-11T05:14:55Z</dcterms:created>
  <dcterms:modified xsi:type="dcterms:W3CDTF">2023-05-24T02:13:20Z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0x010100D9C845CF6E2A774ABCC2BB1FEDC1F530</vt:lpwstr>
  </property>
  <property fmtid="{D5CDD505-2E9C-101B-9397-08002B2CF9AE}" pid="3" name="MediaServiceImageTags">
    <vt:lpwstr/>
  </property>
</Properties>
</file>